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20B_DDB304F.xml" ContentType="application/vnd.ms-powerpoint.comments+xml"/>
  <Override PartName="/ppt/comments/modernComment_1C4_0.xml" ContentType="application/vnd.ms-powerpoint.comments+xml"/>
  <Override PartName="/ppt/comments/modernComment_20D_4932FC75.xml" ContentType="application/vnd.ms-powerpoint.comments+xml"/>
  <Override PartName="/ppt/comments/modernComment_20F_B77E411F.xml" ContentType="application/vnd.ms-powerpoint.comments+xml"/>
  <Override PartName="/ppt/comments/modernComment_1D2_F61D711B.xml" ContentType="application/vnd.ms-powerpoint.comments+xml"/>
  <Override PartName="/ppt/comments/modernComment_221_35D9AEA5.xml" ContentType="application/vnd.ms-powerpoint.comments+xml"/>
  <Override PartName="/ppt/comments/modernComment_1E7_F03C52C6.xml" ContentType="application/vnd.ms-powerpoint.comments+xml"/>
  <Override PartName="/ppt/comments/modernComment_1F0_13465503.xml" ContentType="application/vnd.ms-powerpoint.comments+xml"/>
  <Override PartName="/ppt/comments/modernComment_224_CB480349.xml" ContentType="application/vnd.ms-powerpoint.comments+xml"/>
  <Override PartName="/ppt/comments/modernComment_225_BE70EC52.xml" ContentType="application/vnd.ms-powerpoint.comments+xml"/>
  <Override PartName="/ppt/comments/modernComment_204_BB3BEF20.xml" ContentType="application/vnd.ms-powerpoint.comments+xml"/>
  <Override PartName="/ppt/comments/modernComment_1F1_E06DD2FE.xml" ContentType="application/vnd.ms-powerpoint.comments+xml"/>
  <Override PartName="/ppt/comments/modernComment_227_3374953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8" r:id="rId5"/>
    <p:sldId id="490" r:id="rId6"/>
    <p:sldId id="491" r:id="rId7"/>
    <p:sldId id="494" r:id="rId8"/>
    <p:sldId id="493" r:id="rId9"/>
    <p:sldId id="498" r:id="rId10"/>
    <p:sldId id="523" r:id="rId11"/>
    <p:sldId id="557" r:id="rId12"/>
    <p:sldId id="556" r:id="rId13"/>
    <p:sldId id="495" r:id="rId14"/>
    <p:sldId id="452" r:id="rId15"/>
    <p:sldId id="525" r:id="rId16"/>
    <p:sldId id="527" r:id="rId17"/>
    <p:sldId id="542" r:id="rId18"/>
    <p:sldId id="466" r:id="rId19"/>
    <p:sldId id="544" r:id="rId20"/>
    <p:sldId id="545" r:id="rId21"/>
    <p:sldId id="487" r:id="rId22"/>
    <p:sldId id="546" r:id="rId23"/>
    <p:sldId id="547" r:id="rId24"/>
    <p:sldId id="496" r:id="rId25"/>
    <p:sldId id="548" r:id="rId26"/>
    <p:sldId id="549" r:id="rId27"/>
    <p:sldId id="516" r:id="rId28"/>
    <p:sldId id="497" r:id="rId29"/>
    <p:sldId id="550" r:id="rId30"/>
    <p:sldId id="551" r:id="rId31"/>
    <p:sldId id="538" r:id="rId32"/>
    <p:sldId id="539" r:id="rId33"/>
    <p:sldId id="540" r:id="rId34"/>
    <p:sldId id="425" r:id="rId35"/>
    <p:sldId id="426" r:id="rId36"/>
  </p:sldIdLst>
  <p:sldSz cx="9144000" cy="6858000" type="screen4x3"/>
  <p:notesSz cx="6797675" cy="9929813"/>
  <p:custDataLst>
    <p:tags r:id="rId39"/>
  </p:custDataLst>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45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AF0619-2D99-1771-FA44-E4DB783458DB}" name="Stefania Antonia Filip" initials="SAF" userId="S::Stefania.Filip@kruk.com.ro::7b93db37-33de-4aea-9e9e-6c708b0406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ta Onofrei" initials="NO" lastIdx="17" clrIdx="0"/>
  <p:cmAuthor id="2" name="Vlad Nicolescu" initials="VN" lastIdx="19" clrIdx="1"/>
  <p:cmAuthor id="3" name="David Bunaciu" initials="DB" lastIdx="49"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933634"/>
    <a:srgbClr val="E79D9D"/>
    <a:srgbClr val="BF0000"/>
    <a:srgbClr val="D99694"/>
    <a:srgbClr val="FFC000"/>
    <a:srgbClr val="C00000"/>
    <a:srgbClr val="C0504D"/>
    <a:srgbClr val="7F7F7F"/>
    <a:srgbClr val="E6CB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92380" autoAdjust="0"/>
  </p:normalViewPr>
  <p:slideViewPr>
    <p:cSldViewPr>
      <p:cViewPr varScale="1">
        <p:scale>
          <a:sx n="65" d="100"/>
          <a:sy n="65" d="100"/>
        </p:scale>
        <p:origin x="1674" y="72"/>
      </p:cViewPr>
      <p:guideLst>
        <p:guide orient="horz" pos="3456"/>
        <p:guide pos="2880"/>
      </p:guideLst>
    </p:cSldViewPr>
  </p:slideViewPr>
  <p:notesTextViewPr>
    <p:cViewPr>
      <p:scale>
        <a:sx n="100" d="100"/>
        <a:sy n="100" d="100"/>
      </p:scale>
      <p:origin x="0" y="0"/>
    </p:cViewPr>
  </p:notesTextViewPr>
  <p:notesViewPr>
    <p:cSldViewPr>
      <p:cViewPr varScale="1">
        <p:scale>
          <a:sx n="65" d="100"/>
          <a:sy n="65" d="100"/>
        </p:scale>
        <p:origin x="203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3" Type="http://schemas.openxmlformats.org/officeDocument/2006/relationships/oleObject" Target="file:///\\192.168.2.5\Analiza\Gabriel\2022\AMCC\AMCC\AMC%2021\ANALIZA_s2_202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77" b="0" i="0" u="none" strike="noStrike" kern="1200" spc="0" baseline="0">
                <a:solidFill>
                  <a:schemeClr val="tx1"/>
                </a:solidFill>
                <a:latin typeface="Georgia" panose="02040502050405020303" pitchFamily="18" charset="0"/>
                <a:ea typeface="+mn-ea"/>
                <a:cs typeface="+mn-cs"/>
              </a:defRPr>
            </a:pPr>
            <a:r>
              <a:rPr lang="en-US" sz="1179" b="1" dirty="0"/>
              <a:t>Total number of employees by service performed (full &amp; part time)</a:t>
            </a:r>
          </a:p>
          <a:p>
            <a:pPr>
              <a:defRPr sz="1377" b="0" i="0" u="none" strike="noStrike" kern="1200" spc="0" baseline="0">
                <a:solidFill>
                  <a:schemeClr val="tx1"/>
                </a:solidFill>
                <a:latin typeface="Georgia" panose="02040502050405020303" pitchFamily="18" charset="0"/>
                <a:ea typeface="+mn-ea"/>
                <a:cs typeface="+mn-cs"/>
              </a:defRPr>
            </a:pPr>
            <a:r>
              <a:rPr lang="en-US" sz="1179" i="1" dirty="0"/>
              <a:t>S2 2020- S2 2021 evolution </a:t>
            </a:r>
          </a:p>
          <a:p>
            <a:pPr>
              <a:defRPr sz="1377" b="0" i="0" u="none" strike="noStrike" kern="1200" spc="0" baseline="0">
                <a:solidFill>
                  <a:schemeClr val="tx1"/>
                </a:solidFill>
                <a:latin typeface="Georgia" panose="02040502050405020303" pitchFamily="18" charset="0"/>
                <a:ea typeface="+mn-ea"/>
                <a:cs typeface="+mn-cs"/>
              </a:defRPr>
            </a:pPr>
            <a:endParaRPr lang="en-US" sz="1200" dirty="0"/>
          </a:p>
        </c:rich>
      </c:tx>
      <c:overlay val="0"/>
      <c:spPr>
        <a:noFill/>
        <a:ln w="24973">
          <a:noFill/>
        </a:ln>
      </c:spPr>
    </c:title>
    <c:autoTitleDeleted val="0"/>
    <c:plotArea>
      <c:layout>
        <c:manualLayout>
          <c:layoutTarget val="inner"/>
          <c:xMode val="edge"/>
          <c:yMode val="edge"/>
          <c:x val="0.11868398089583064"/>
          <c:y val="0.19722587582760673"/>
          <c:w val="0.78487169686313496"/>
          <c:h val="0.41232399596809222"/>
        </c:manualLayout>
      </c:layout>
      <c:barChart>
        <c:barDir val="col"/>
        <c:grouping val="stacked"/>
        <c:varyColors val="0"/>
        <c:ser>
          <c:idx val="0"/>
          <c:order val="0"/>
          <c:tx>
            <c:strRef>
              <c:f>Sheet1!$B$1</c:f>
              <c:strCache>
                <c:ptCount val="1"/>
                <c:pt idx="0">
                  <c:v>B2C Debt collection</c:v>
                </c:pt>
              </c:strCache>
            </c:strRef>
          </c:tx>
          <c:spPr>
            <a:solidFill>
              <a:srgbClr val="002060"/>
            </a:solidFill>
            <a:ln w="24973">
              <a:noFill/>
            </a:ln>
          </c:spPr>
          <c:invertIfNegative val="0"/>
          <c:cat>
            <c:strRef>
              <c:f>Sheet1!$A$6:$A$8</c:f>
              <c:strCache>
                <c:ptCount val="3"/>
                <c:pt idx="0">
                  <c:v>S2 2020</c:v>
                </c:pt>
                <c:pt idx="1">
                  <c:v>S1 2021</c:v>
                </c:pt>
                <c:pt idx="2">
                  <c:v>S2 2021</c:v>
                </c:pt>
              </c:strCache>
            </c:strRef>
          </c:cat>
          <c:val>
            <c:numRef>
              <c:f>Sheet1!$B$6:$B$8</c:f>
              <c:numCache>
                <c:formatCode>0</c:formatCode>
                <c:ptCount val="3"/>
                <c:pt idx="0">
                  <c:v>949</c:v>
                </c:pt>
                <c:pt idx="1">
                  <c:v>777</c:v>
                </c:pt>
                <c:pt idx="2">
                  <c:v>695</c:v>
                </c:pt>
              </c:numCache>
            </c:numRef>
          </c:val>
          <c:extLst xmlns:c16r2="http://schemas.microsoft.com/office/drawing/2015/06/chart">
            <c:ext xmlns:c16="http://schemas.microsoft.com/office/drawing/2014/chart" uri="{C3380CC4-5D6E-409C-BE32-E72D297353CC}">
              <c16:uniqueId val="{00000000-B08F-4416-8DF6-96817D116A45}"/>
            </c:ext>
          </c:extLst>
        </c:ser>
        <c:ser>
          <c:idx val="1"/>
          <c:order val="1"/>
          <c:tx>
            <c:strRef>
              <c:f>Sheet1!$C$1</c:f>
              <c:strCache>
                <c:ptCount val="1"/>
                <c:pt idx="0">
                  <c:v>Others (IT, Accounting, Financial, Sales, Marketing etc.)</c:v>
                </c:pt>
              </c:strCache>
            </c:strRef>
          </c:tx>
          <c:spPr>
            <a:solidFill>
              <a:srgbClr val="4F81BD"/>
            </a:solidFill>
            <a:ln w="24973">
              <a:noFill/>
            </a:ln>
          </c:spPr>
          <c:invertIfNegative val="0"/>
          <c:cat>
            <c:strRef>
              <c:f>Sheet1!$A$6:$A$8</c:f>
              <c:strCache>
                <c:ptCount val="3"/>
                <c:pt idx="0">
                  <c:v>S2 2020</c:v>
                </c:pt>
                <c:pt idx="1">
                  <c:v>S1 2021</c:v>
                </c:pt>
                <c:pt idx="2">
                  <c:v>S2 2021</c:v>
                </c:pt>
              </c:strCache>
            </c:strRef>
          </c:cat>
          <c:val>
            <c:numRef>
              <c:f>Sheet1!$C$6:$C$8</c:f>
              <c:numCache>
                <c:formatCode>General</c:formatCode>
                <c:ptCount val="3"/>
                <c:pt idx="0">
                  <c:v>469</c:v>
                </c:pt>
                <c:pt idx="1">
                  <c:v>427</c:v>
                </c:pt>
                <c:pt idx="2">
                  <c:v>356</c:v>
                </c:pt>
              </c:numCache>
            </c:numRef>
          </c:val>
          <c:extLst xmlns:c16r2="http://schemas.microsoft.com/office/drawing/2015/06/chart">
            <c:ext xmlns:c16="http://schemas.microsoft.com/office/drawing/2014/chart" uri="{C3380CC4-5D6E-409C-BE32-E72D297353CC}">
              <c16:uniqueId val="{00000001-B08F-4416-8DF6-96817D116A45}"/>
            </c:ext>
          </c:extLst>
        </c:ser>
        <c:ser>
          <c:idx val="2"/>
          <c:order val="2"/>
          <c:tx>
            <c:strRef>
              <c:f>Sheet1!$D$1</c:f>
              <c:strCache>
                <c:ptCount val="1"/>
                <c:pt idx="0">
                  <c:v>Field collection</c:v>
                </c:pt>
              </c:strCache>
            </c:strRef>
          </c:tx>
          <c:spPr>
            <a:solidFill>
              <a:srgbClr val="D99694"/>
            </a:solidFill>
            <a:ln w="24973">
              <a:noFill/>
            </a:ln>
          </c:spPr>
          <c:invertIfNegative val="0"/>
          <c:cat>
            <c:strRef>
              <c:f>Sheet1!$A$6:$A$8</c:f>
              <c:strCache>
                <c:ptCount val="3"/>
                <c:pt idx="0">
                  <c:v>S2 2020</c:v>
                </c:pt>
                <c:pt idx="1">
                  <c:v>S1 2021</c:v>
                </c:pt>
                <c:pt idx="2">
                  <c:v>S2 2021</c:v>
                </c:pt>
              </c:strCache>
            </c:strRef>
          </c:cat>
          <c:val>
            <c:numRef>
              <c:f>Sheet1!$D$6:$D$8</c:f>
              <c:numCache>
                <c:formatCode>General</c:formatCode>
                <c:ptCount val="3"/>
                <c:pt idx="0">
                  <c:v>155</c:v>
                </c:pt>
                <c:pt idx="1">
                  <c:v>138</c:v>
                </c:pt>
                <c:pt idx="2">
                  <c:v>166</c:v>
                </c:pt>
              </c:numCache>
            </c:numRef>
          </c:val>
          <c:extLst xmlns:c16r2="http://schemas.microsoft.com/office/drawing/2015/06/chart">
            <c:ext xmlns:c16="http://schemas.microsoft.com/office/drawing/2014/chart" uri="{C3380CC4-5D6E-409C-BE32-E72D297353CC}">
              <c16:uniqueId val="{00000002-B08F-4416-8DF6-96817D116A45}"/>
            </c:ext>
          </c:extLst>
        </c:ser>
        <c:ser>
          <c:idx val="3"/>
          <c:order val="3"/>
          <c:tx>
            <c:strRef>
              <c:f>Sheet1!$E$1</c:f>
              <c:strCache>
                <c:ptCount val="1"/>
                <c:pt idx="0">
                  <c:v>Legal Debt collection</c:v>
                </c:pt>
              </c:strCache>
            </c:strRef>
          </c:tx>
          <c:spPr>
            <a:solidFill>
              <a:schemeClr val="tx1">
                <a:lumMod val="50000"/>
                <a:lumOff val="50000"/>
              </a:schemeClr>
            </a:solidFill>
            <a:ln w="24973">
              <a:noFill/>
            </a:ln>
          </c:spPr>
          <c:invertIfNegative val="0"/>
          <c:cat>
            <c:strRef>
              <c:f>Sheet1!$A$6:$A$8</c:f>
              <c:strCache>
                <c:ptCount val="3"/>
                <c:pt idx="0">
                  <c:v>S2 2020</c:v>
                </c:pt>
                <c:pt idx="1">
                  <c:v>S1 2021</c:v>
                </c:pt>
                <c:pt idx="2">
                  <c:v>S2 2021</c:v>
                </c:pt>
              </c:strCache>
            </c:strRef>
          </c:cat>
          <c:val>
            <c:numRef>
              <c:f>Sheet1!$E$6:$E$8</c:f>
              <c:numCache>
                <c:formatCode>General</c:formatCode>
                <c:ptCount val="3"/>
                <c:pt idx="0">
                  <c:v>409</c:v>
                </c:pt>
                <c:pt idx="1">
                  <c:v>318</c:v>
                </c:pt>
                <c:pt idx="2">
                  <c:v>351</c:v>
                </c:pt>
              </c:numCache>
            </c:numRef>
          </c:val>
          <c:extLst xmlns:c16r2="http://schemas.microsoft.com/office/drawing/2015/06/chart">
            <c:ext xmlns:c16="http://schemas.microsoft.com/office/drawing/2014/chart" uri="{C3380CC4-5D6E-409C-BE32-E72D297353CC}">
              <c16:uniqueId val="{00000003-B08F-4416-8DF6-96817D116A45}"/>
            </c:ext>
          </c:extLst>
        </c:ser>
        <c:ser>
          <c:idx val="4"/>
          <c:order val="4"/>
          <c:tx>
            <c:strRef>
              <c:f>Sheet1!$F$1</c:f>
              <c:strCache>
                <c:ptCount val="1"/>
                <c:pt idx="0">
                  <c:v>B2B Debt collection</c:v>
                </c:pt>
              </c:strCache>
            </c:strRef>
          </c:tx>
          <c:spPr>
            <a:solidFill>
              <a:srgbClr val="C00000"/>
            </a:solidFill>
            <a:ln w="24973">
              <a:noFill/>
            </a:ln>
          </c:spPr>
          <c:invertIfNegative val="0"/>
          <c:cat>
            <c:strRef>
              <c:f>Sheet1!$A$6:$A$8</c:f>
              <c:strCache>
                <c:ptCount val="3"/>
                <c:pt idx="0">
                  <c:v>S2 2020</c:v>
                </c:pt>
                <c:pt idx="1">
                  <c:v>S1 2021</c:v>
                </c:pt>
                <c:pt idx="2">
                  <c:v>S2 2021</c:v>
                </c:pt>
              </c:strCache>
            </c:strRef>
          </c:cat>
          <c:val>
            <c:numRef>
              <c:f>Sheet1!$F$6:$F$8</c:f>
              <c:numCache>
                <c:formatCode>0</c:formatCode>
                <c:ptCount val="3"/>
                <c:pt idx="0">
                  <c:v>72</c:v>
                </c:pt>
                <c:pt idx="1">
                  <c:v>61</c:v>
                </c:pt>
                <c:pt idx="2">
                  <c:v>55</c:v>
                </c:pt>
              </c:numCache>
            </c:numRef>
          </c:val>
          <c:extLst xmlns:c16r2="http://schemas.microsoft.com/office/drawing/2015/06/chart">
            <c:ext xmlns:c16="http://schemas.microsoft.com/office/drawing/2014/chart" uri="{C3380CC4-5D6E-409C-BE32-E72D297353CC}">
              <c16:uniqueId val="{00000004-B08F-4416-8DF6-96817D116A45}"/>
            </c:ext>
          </c:extLst>
        </c:ser>
        <c:dLbls>
          <c:showLegendKey val="0"/>
          <c:showVal val="0"/>
          <c:showCatName val="0"/>
          <c:showSerName val="0"/>
          <c:showPercent val="0"/>
          <c:showBubbleSize val="0"/>
        </c:dLbls>
        <c:gapWidth val="150"/>
        <c:overlap val="100"/>
        <c:axId val="663920624"/>
        <c:axId val="663928240"/>
      </c:barChart>
      <c:lineChart>
        <c:grouping val="standard"/>
        <c:varyColors val="0"/>
        <c:ser>
          <c:idx val="5"/>
          <c:order val="5"/>
          <c:tx>
            <c:strRef>
              <c:f>Sheet1!$G$1</c:f>
              <c:strCache>
                <c:ptCount val="1"/>
                <c:pt idx="0">
                  <c:v>Dynamics</c:v>
                </c:pt>
              </c:strCache>
            </c:strRef>
          </c:tx>
          <c:spPr>
            <a:ln w="28070" cap="rnd">
              <a:solidFill>
                <a:srgbClr val="F79646"/>
              </a:solidFill>
              <a:round/>
            </a:ln>
            <a:effectLst/>
          </c:spPr>
          <c:marker>
            <c:symbol val="square"/>
            <c:size val="2"/>
            <c:spPr>
              <a:solidFill>
                <a:srgbClr val="F79646"/>
              </a:solidFill>
              <a:ln w="9357">
                <a:solidFill>
                  <a:schemeClr val="accent6"/>
                </a:solidFill>
              </a:ln>
              <a:effectLst/>
            </c:spPr>
          </c:marker>
          <c:dPt>
            <c:idx val="4"/>
            <c:marker>
              <c:spPr>
                <a:solidFill>
                  <a:srgbClr val="F79646"/>
                </a:solidFill>
                <a:ln w="9357">
                  <a:solidFill>
                    <a:srgbClr val="F79646"/>
                  </a:solidFill>
                </a:ln>
                <a:effectLst/>
              </c:spPr>
            </c:marker>
            <c:bubble3D val="0"/>
            <c:extLst xmlns:c16r2="http://schemas.microsoft.com/office/drawing/2015/06/chart">
              <c:ext xmlns:c16="http://schemas.microsoft.com/office/drawing/2014/chart" uri="{C3380CC4-5D6E-409C-BE32-E72D297353CC}">
                <c16:uniqueId val="{00000005-B08F-4416-8DF6-96817D116A45}"/>
              </c:ext>
            </c:extLst>
          </c:dPt>
          <c:dLbls>
            <c:spPr>
              <a:noFill/>
              <a:ln w="25357">
                <a:noFill/>
              </a:ln>
            </c:spPr>
            <c:txPr>
              <a:bodyPr wrap="square" lIns="38100" tIns="19050" rIns="38100" bIns="19050" anchor="ctr">
                <a:spAutoFit/>
              </a:bodyPr>
              <a:lstStyle/>
              <a:p>
                <a:pPr>
                  <a:defRPr sz="998">
                    <a:solidFill>
                      <a:schemeClr val="bg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Sheet1!$A$6:$A$8</c:f>
              <c:strCache>
                <c:ptCount val="3"/>
                <c:pt idx="0">
                  <c:v>S2 2020</c:v>
                </c:pt>
                <c:pt idx="1">
                  <c:v>S1 2021</c:v>
                </c:pt>
                <c:pt idx="2">
                  <c:v>S2 2021</c:v>
                </c:pt>
              </c:strCache>
            </c:strRef>
          </c:cat>
          <c:val>
            <c:numRef>
              <c:f>Sheet1!$G$6:$G$8</c:f>
              <c:numCache>
                <c:formatCode>0%</c:formatCode>
                <c:ptCount val="3"/>
                <c:pt idx="0">
                  <c:v>-0.03</c:v>
                </c:pt>
                <c:pt idx="1">
                  <c:v>-0.19087917254348852</c:v>
                </c:pt>
                <c:pt idx="2">
                  <c:v>-0.12755598831548198</c:v>
                </c:pt>
              </c:numCache>
            </c:numRef>
          </c:val>
          <c:smooth val="0"/>
          <c:extLst xmlns:c16r2="http://schemas.microsoft.com/office/drawing/2015/06/chart">
            <c:ext xmlns:c16="http://schemas.microsoft.com/office/drawing/2014/chart" uri="{C3380CC4-5D6E-409C-BE32-E72D297353CC}">
              <c16:uniqueId val="{0000000B-B08F-4416-8DF6-96817D116A45}"/>
            </c:ext>
          </c:extLst>
        </c:ser>
        <c:dLbls>
          <c:showLegendKey val="0"/>
          <c:showVal val="0"/>
          <c:showCatName val="0"/>
          <c:showSerName val="0"/>
          <c:showPercent val="0"/>
          <c:showBubbleSize val="0"/>
        </c:dLbls>
        <c:marker val="1"/>
        <c:smooth val="0"/>
        <c:axId val="663914096"/>
        <c:axId val="663921168"/>
      </c:lineChart>
      <c:catAx>
        <c:axId val="663920624"/>
        <c:scaling>
          <c:orientation val="minMax"/>
        </c:scaling>
        <c:delete val="0"/>
        <c:axPos val="b"/>
        <c:numFmt formatCode="General" sourceLinked="1"/>
        <c:majorTickMark val="none"/>
        <c:minorTickMark val="none"/>
        <c:tickLblPos val="nextTo"/>
        <c:spPr>
          <a:noFill/>
          <a:ln w="9357" cap="flat" cmpd="sng" algn="ctr">
            <a:solidFill>
              <a:schemeClr val="tx1">
                <a:lumMod val="15000"/>
                <a:lumOff val="85000"/>
              </a:schemeClr>
            </a:solidFill>
            <a:round/>
          </a:ln>
          <a:effectLst/>
        </c:spPr>
        <c:txPr>
          <a:bodyPr rot="-60000000" spcFirstLastPara="1" vertOverflow="ellipsis" vert="horz" wrap="square" anchor="ctr" anchorCtr="1"/>
          <a:lstStyle/>
          <a:p>
            <a:pPr>
              <a:defRPr sz="1096" b="0" i="0" u="none" strike="noStrike" kern="1200" baseline="0">
                <a:solidFill>
                  <a:schemeClr val="tx1"/>
                </a:solidFill>
                <a:latin typeface="Georgia" panose="02040502050405020303" pitchFamily="18" charset="0"/>
                <a:ea typeface="+mn-ea"/>
                <a:cs typeface="+mn-cs"/>
              </a:defRPr>
            </a:pPr>
            <a:endParaRPr lang="en-US"/>
          </a:p>
        </c:txPr>
        <c:crossAx val="663928240"/>
        <c:crosses val="autoZero"/>
        <c:auto val="1"/>
        <c:lblAlgn val="ctr"/>
        <c:lblOffset val="100"/>
        <c:noMultiLvlLbl val="0"/>
      </c:catAx>
      <c:valAx>
        <c:axId val="663928240"/>
        <c:scaling>
          <c:orientation val="minMax"/>
        </c:scaling>
        <c:delete val="0"/>
        <c:axPos val="l"/>
        <c:numFmt formatCode="0" sourceLinked="1"/>
        <c:majorTickMark val="none"/>
        <c:minorTickMark val="none"/>
        <c:tickLblPos val="nextTo"/>
        <c:spPr>
          <a:ln w="6240">
            <a:noFill/>
          </a:ln>
        </c:spPr>
        <c:txPr>
          <a:bodyPr rot="-60000000" spcFirstLastPara="1" vertOverflow="ellipsis" vert="horz" wrap="square" anchor="ctr" anchorCtr="0"/>
          <a:lstStyle/>
          <a:p>
            <a:pPr>
              <a:defRPr sz="900" b="0" i="0" u="none" strike="noStrike" kern="1200" baseline="0">
                <a:solidFill>
                  <a:schemeClr val="tx1"/>
                </a:solidFill>
                <a:latin typeface="Georgia" panose="02040502050405020303" pitchFamily="18" charset="0"/>
                <a:ea typeface="+mn-ea"/>
                <a:cs typeface="+mn-cs"/>
              </a:defRPr>
            </a:pPr>
            <a:endParaRPr lang="en-US"/>
          </a:p>
        </c:txPr>
        <c:crossAx val="663920624"/>
        <c:crosses val="autoZero"/>
        <c:crossBetween val="between"/>
      </c:valAx>
      <c:catAx>
        <c:axId val="663914096"/>
        <c:scaling>
          <c:orientation val="minMax"/>
        </c:scaling>
        <c:delete val="1"/>
        <c:axPos val="b"/>
        <c:numFmt formatCode="General" sourceLinked="1"/>
        <c:majorTickMark val="out"/>
        <c:minorTickMark val="none"/>
        <c:tickLblPos val="nextTo"/>
        <c:crossAx val="663921168"/>
        <c:crosses val="autoZero"/>
        <c:auto val="1"/>
        <c:lblAlgn val="ctr"/>
        <c:lblOffset val="100"/>
        <c:noMultiLvlLbl val="0"/>
      </c:catAx>
      <c:valAx>
        <c:axId val="663921168"/>
        <c:scaling>
          <c:orientation val="minMax"/>
          <c:max val="0.9"/>
          <c:min val="-0.4"/>
        </c:scaling>
        <c:delete val="0"/>
        <c:axPos val="r"/>
        <c:numFmt formatCode="0%" sourceLinked="1"/>
        <c:majorTickMark val="out"/>
        <c:minorTickMark val="none"/>
        <c:tickLblPos val="nextTo"/>
        <c:spPr>
          <a:ln w="6240">
            <a:noFill/>
          </a:ln>
        </c:spPr>
        <c:txPr>
          <a:bodyPr rot="-60000000" spcFirstLastPara="1" vertOverflow="ellipsis" vert="horz" wrap="square" anchor="ctr" anchorCtr="1"/>
          <a:lstStyle/>
          <a:p>
            <a:pPr>
              <a:defRPr sz="979" b="0" i="0" u="none" strike="noStrike" kern="1200" baseline="0">
                <a:solidFill>
                  <a:schemeClr val="bg1"/>
                </a:solidFill>
                <a:latin typeface="Georgia" panose="02040502050405020303" pitchFamily="18" charset="0"/>
                <a:ea typeface="+mn-ea"/>
                <a:cs typeface="+mn-cs"/>
              </a:defRPr>
            </a:pPr>
            <a:endParaRPr lang="en-US"/>
          </a:p>
        </c:txPr>
        <c:crossAx val="663914096"/>
        <c:crosses val="max"/>
        <c:crossBetween val="between"/>
      </c:valAx>
      <c:spPr>
        <a:noFill/>
        <a:ln w="25357">
          <a:noFill/>
        </a:ln>
      </c:spPr>
    </c:plotArea>
    <c:legend>
      <c:legendPos val="b"/>
      <c:layout>
        <c:manualLayout>
          <c:xMode val="edge"/>
          <c:yMode val="edge"/>
          <c:x val="5.3479695365948106E-2"/>
          <c:y val="0.69243247462207702"/>
          <c:w val="0.83715960395837796"/>
          <c:h val="0.30756752537792303"/>
        </c:manualLayout>
      </c:layout>
      <c:overlay val="0"/>
      <c:txPr>
        <a:bodyPr/>
        <a:lstStyle/>
        <a:p>
          <a:pPr>
            <a:defRPr sz="900"/>
          </a:pPr>
          <a:endParaRPr lang="en-US"/>
        </a:p>
      </c:txPr>
    </c:legend>
    <c:plotVisOnly val="1"/>
    <c:dispBlanksAs val="gap"/>
    <c:showDLblsOverMax val="0"/>
  </c:chart>
  <c:spPr>
    <a:noFill/>
    <a:ln>
      <a:noFill/>
    </a:ln>
  </c:spPr>
  <c:txPr>
    <a:bodyPr/>
    <a:lstStyle/>
    <a:p>
      <a:pPr>
        <a:defRPr sz="1179">
          <a:solidFill>
            <a:schemeClr val="tx1"/>
          </a:solidFill>
          <a:latin typeface="Georgia" panose="02040502050405020303"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Retail credit split evolution</a:t>
            </a:r>
          </a:p>
          <a:p>
            <a:pPr>
              <a:defRPr/>
            </a:pPr>
            <a:r>
              <a:rPr lang="en-US" b="0" dirty="0">
                <a:solidFill>
                  <a:schemeClr val="tx1"/>
                </a:solidFill>
              </a:rPr>
              <a:t>Evolution 2016-2020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v>RON</c:v>
          </c:tx>
          <c:spPr>
            <a:solidFill>
              <a:srgbClr val="1737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Dec. 2016</c:v>
                </c:pt>
                <c:pt idx="1">
                  <c:v>Dec. 2017</c:v>
                </c:pt>
                <c:pt idx="2">
                  <c:v>Dec. 2018</c:v>
                </c:pt>
                <c:pt idx="3">
                  <c:v>Dec. 2019</c:v>
                </c:pt>
                <c:pt idx="4">
                  <c:v>Dec. 2020</c:v>
                </c:pt>
              </c:strCache>
            </c:strRef>
          </c:cat>
          <c:val>
            <c:numRef>
              <c:f>Sheet1!$E$10:$E$14</c:f>
              <c:numCache>
                <c:formatCode>0%</c:formatCode>
                <c:ptCount val="5"/>
                <c:pt idx="0">
                  <c:v>0.61516707732832498</c:v>
                </c:pt>
                <c:pt idx="1">
                  <c:v>0.68122471851594091</c:v>
                </c:pt>
                <c:pt idx="2">
                  <c:v>0.73896217609817072</c:v>
                </c:pt>
                <c:pt idx="3">
                  <c:v>0.7779394675234057</c:v>
                </c:pt>
                <c:pt idx="4">
                  <c:v>0.8069470193567736</c:v>
                </c:pt>
              </c:numCache>
            </c:numRef>
          </c:val>
          <c:extLst xmlns:c16r2="http://schemas.microsoft.com/office/drawing/2015/06/chart">
            <c:ext xmlns:c16="http://schemas.microsoft.com/office/drawing/2014/chart" uri="{C3380CC4-5D6E-409C-BE32-E72D297353CC}">
              <c16:uniqueId val="{00000000-1643-4ED3-8A15-EB6BE7C09ED7}"/>
            </c:ext>
          </c:extLst>
        </c:ser>
        <c:ser>
          <c:idx val="1"/>
          <c:order val="1"/>
          <c:tx>
            <c:v>EUR</c:v>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Dec. 2016</c:v>
                </c:pt>
                <c:pt idx="1">
                  <c:v>Dec. 2017</c:v>
                </c:pt>
                <c:pt idx="2">
                  <c:v>Dec. 2018</c:v>
                </c:pt>
                <c:pt idx="3">
                  <c:v>Dec. 2019</c:v>
                </c:pt>
                <c:pt idx="4">
                  <c:v>Dec. 2020</c:v>
                </c:pt>
              </c:strCache>
            </c:strRef>
          </c:cat>
          <c:val>
            <c:numRef>
              <c:f>Sheet1!$F$10:$F$14</c:f>
              <c:numCache>
                <c:formatCode>0%</c:formatCode>
                <c:ptCount val="5"/>
                <c:pt idx="0">
                  <c:v>0.38483292267167496</c:v>
                </c:pt>
                <c:pt idx="1">
                  <c:v>0.31877528148405915</c:v>
                </c:pt>
                <c:pt idx="2">
                  <c:v>0.26103782390182928</c:v>
                </c:pt>
                <c:pt idx="3">
                  <c:v>0.22206053247659432</c:v>
                </c:pt>
                <c:pt idx="4">
                  <c:v>0.19305298064322643</c:v>
                </c:pt>
              </c:numCache>
            </c:numRef>
          </c:val>
          <c:extLst xmlns:c16r2="http://schemas.microsoft.com/office/drawing/2015/06/chart">
            <c:ext xmlns:c16="http://schemas.microsoft.com/office/drawing/2014/chart" uri="{C3380CC4-5D6E-409C-BE32-E72D297353CC}">
              <c16:uniqueId val="{00000001-1643-4ED3-8A15-EB6BE7C09ED7}"/>
            </c:ext>
          </c:extLst>
        </c:ser>
        <c:dLbls>
          <c:showLegendKey val="0"/>
          <c:showVal val="0"/>
          <c:showCatName val="0"/>
          <c:showSerName val="0"/>
          <c:showPercent val="0"/>
          <c:showBubbleSize val="0"/>
        </c:dLbls>
        <c:gapWidth val="150"/>
        <c:overlap val="100"/>
        <c:axId val="773119344"/>
        <c:axId val="773118800"/>
      </c:barChart>
      <c:catAx>
        <c:axId val="773119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3118800"/>
        <c:crosses val="autoZero"/>
        <c:auto val="0"/>
        <c:lblAlgn val="ctr"/>
        <c:lblOffset val="100"/>
        <c:noMultiLvlLbl val="1"/>
      </c:catAx>
      <c:valAx>
        <c:axId val="773118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311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Corporate credit split</a:t>
            </a:r>
            <a:r>
              <a:rPr lang="en-US" b="1" baseline="0" dirty="0">
                <a:solidFill>
                  <a:schemeClr val="tx1"/>
                </a:solidFill>
              </a:rPr>
              <a:t> evolution</a:t>
            </a:r>
          </a:p>
          <a:p>
            <a:pPr>
              <a:defRPr/>
            </a:pPr>
            <a:r>
              <a:rPr lang="en-US" b="0" baseline="0" dirty="0">
                <a:solidFill>
                  <a:schemeClr val="tx1"/>
                </a:solidFill>
              </a:rPr>
              <a:t>Evolution 2016-2020</a:t>
            </a:r>
            <a:endParaRPr lang="en-US" b="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v>RON</c:v>
          </c:tx>
          <c:spPr>
            <a:solidFill>
              <a:srgbClr val="1737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Dec. 2016</c:v>
                </c:pt>
                <c:pt idx="1">
                  <c:v>Dec. 2017</c:v>
                </c:pt>
                <c:pt idx="2">
                  <c:v>Dec. 2018</c:v>
                </c:pt>
                <c:pt idx="3">
                  <c:v>Dec. 2019</c:v>
                </c:pt>
                <c:pt idx="4">
                  <c:v>Dec. 2020</c:v>
                </c:pt>
              </c:strCache>
            </c:strRef>
          </c:cat>
          <c:val>
            <c:numRef>
              <c:f>Sheet1!$J$10:$J$14</c:f>
              <c:numCache>
                <c:formatCode>0%</c:formatCode>
                <c:ptCount val="5"/>
                <c:pt idx="0">
                  <c:v>0.56999999999999995</c:v>
                </c:pt>
                <c:pt idx="1">
                  <c:v>0.61</c:v>
                </c:pt>
                <c:pt idx="2">
                  <c:v>0.61</c:v>
                </c:pt>
                <c:pt idx="3">
                  <c:v>0.6</c:v>
                </c:pt>
                <c:pt idx="4">
                  <c:v>0.61</c:v>
                </c:pt>
              </c:numCache>
            </c:numRef>
          </c:val>
          <c:extLst xmlns:c16r2="http://schemas.microsoft.com/office/drawing/2015/06/chart">
            <c:ext xmlns:c16="http://schemas.microsoft.com/office/drawing/2014/chart" uri="{C3380CC4-5D6E-409C-BE32-E72D297353CC}">
              <c16:uniqueId val="{00000000-EF5D-4643-A62E-671F047547C4}"/>
            </c:ext>
          </c:extLst>
        </c:ser>
        <c:ser>
          <c:idx val="1"/>
          <c:order val="1"/>
          <c:tx>
            <c:v>EUR</c:v>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Dec. 2016</c:v>
                </c:pt>
                <c:pt idx="1">
                  <c:v>Dec. 2017</c:v>
                </c:pt>
                <c:pt idx="2">
                  <c:v>Dec. 2018</c:v>
                </c:pt>
                <c:pt idx="3">
                  <c:v>Dec. 2019</c:v>
                </c:pt>
                <c:pt idx="4">
                  <c:v>Dec. 2020</c:v>
                </c:pt>
              </c:strCache>
            </c:strRef>
          </c:cat>
          <c:val>
            <c:numRef>
              <c:f>Sheet1!$K$10:$K$14</c:f>
              <c:numCache>
                <c:formatCode>0%</c:formatCode>
                <c:ptCount val="5"/>
                <c:pt idx="0">
                  <c:v>0.43</c:v>
                </c:pt>
                <c:pt idx="1">
                  <c:v>0.39</c:v>
                </c:pt>
                <c:pt idx="2">
                  <c:v>0.39</c:v>
                </c:pt>
                <c:pt idx="3">
                  <c:v>0.4</c:v>
                </c:pt>
                <c:pt idx="4">
                  <c:v>0.39</c:v>
                </c:pt>
              </c:numCache>
            </c:numRef>
          </c:val>
          <c:extLst xmlns:c16r2="http://schemas.microsoft.com/office/drawing/2015/06/chart">
            <c:ext xmlns:c16="http://schemas.microsoft.com/office/drawing/2014/chart" uri="{C3380CC4-5D6E-409C-BE32-E72D297353CC}">
              <c16:uniqueId val="{00000001-EF5D-4643-A62E-671F047547C4}"/>
            </c:ext>
          </c:extLst>
        </c:ser>
        <c:dLbls>
          <c:showLegendKey val="0"/>
          <c:showVal val="0"/>
          <c:showCatName val="0"/>
          <c:showSerName val="0"/>
          <c:showPercent val="0"/>
          <c:showBubbleSize val="0"/>
        </c:dLbls>
        <c:gapWidth val="150"/>
        <c:overlap val="100"/>
        <c:axId val="772100624"/>
        <c:axId val="772103888"/>
      </c:barChart>
      <c:catAx>
        <c:axId val="772100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103888"/>
        <c:crosses val="autoZero"/>
        <c:auto val="0"/>
        <c:lblAlgn val="ctr"/>
        <c:lblOffset val="100"/>
        <c:noMultiLvlLbl val="1"/>
      </c:catAx>
      <c:valAx>
        <c:axId val="772103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10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ysClr val="windowText" lastClr="000000"/>
                </a:solidFill>
                <a:latin typeface="+mn-lt"/>
                <a:ea typeface="+mn-ea"/>
                <a:cs typeface="+mn-cs"/>
              </a:defRPr>
            </a:pPr>
            <a:r>
              <a:rPr lang="en-US" sz="1000" b="1" i="0" baseline="0" dirty="0">
                <a:solidFill>
                  <a:sysClr val="windowText" lastClr="000000"/>
                </a:solidFill>
                <a:effectLst/>
                <a:latin typeface="Georgia" panose="02040502050405020303" pitchFamily="18" charset="0"/>
              </a:rPr>
              <a:t>Employee turnover rate by service performed</a:t>
            </a:r>
            <a:endParaRPr lang="en-US" sz="1000" dirty="0">
              <a:solidFill>
                <a:sysClr val="windowText" lastClr="000000"/>
              </a:solidFill>
              <a:effectLst/>
              <a:latin typeface="Georgia" panose="02040502050405020303" pitchFamily="18" charset="0"/>
            </a:endParaRPr>
          </a:p>
          <a:p>
            <a:pPr>
              <a:defRPr sz="1000">
                <a:solidFill>
                  <a:sysClr val="windowText" lastClr="000000"/>
                </a:solidFill>
              </a:defRPr>
            </a:pPr>
            <a:r>
              <a:rPr lang="en-US" sz="1000" b="0" i="1" baseline="0" dirty="0">
                <a:solidFill>
                  <a:sysClr val="windowText" lastClr="000000"/>
                </a:solidFill>
                <a:effectLst/>
                <a:latin typeface="Georgia" panose="02040502050405020303" pitchFamily="18" charset="0"/>
              </a:rPr>
              <a:t>2019</a:t>
            </a:r>
            <a:r>
              <a:rPr lang="ro-RO" sz="1000" b="0" i="1" baseline="0" dirty="0">
                <a:solidFill>
                  <a:sysClr val="windowText" lastClr="000000"/>
                </a:solidFill>
                <a:effectLst/>
                <a:latin typeface="Georgia" panose="02040502050405020303" pitchFamily="18" charset="0"/>
              </a:rPr>
              <a:t> – 20</a:t>
            </a:r>
            <a:r>
              <a:rPr lang="en-US" sz="1000" b="0" i="1" baseline="0" dirty="0">
                <a:solidFill>
                  <a:sysClr val="windowText" lastClr="000000"/>
                </a:solidFill>
                <a:effectLst/>
                <a:latin typeface="Georgia" panose="02040502050405020303" pitchFamily="18" charset="0"/>
              </a:rPr>
              <a:t>20</a:t>
            </a:r>
            <a:endParaRPr lang="en-US" sz="1000" dirty="0">
              <a:solidFill>
                <a:sysClr val="windowText" lastClr="000000"/>
              </a:solidFill>
              <a:effectLst/>
              <a:latin typeface="Georgia" panose="02040502050405020303" pitchFamily="18" charset="0"/>
            </a:endParaRPr>
          </a:p>
        </c:rich>
      </c:tx>
      <c:layout>
        <c:manualLayout>
          <c:xMode val="edge"/>
          <c:yMode val="edge"/>
          <c:x val="0.13796204182417157"/>
          <c:y val="9.8009188361408886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5.6109196806132335E-2"/>
          <c:y val="0.17302567240444638"/>
          <c:w val="0.9235909200090151"/>
          <c:h val="0.4998730671682885"/>
        </c:manualLayout>
      </c:layout>
      <c:barChart>
        <c:barDir val="col"/>
        <c:grouping val="clustered"/>
        <c:varyColors val="0"/>
        <c:ser>
          <c:idx val="0"/>
          <c:order val="0"/>
          <c:tx>
            <c:strRef>
              <c:f>'Q1'!$B$2</c:f>
              <c:strCache>
                <c:ptCount val="1"/>
                <c:pt idx="0">
                  <c:v>2021 Turnover Rate per Service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'Q1'!$A$3:$A$7</c:f>
              <c:strCache>
                <c:ptCount val="5"/>
                <c:pt idx="0">
                  <c:v>B2C
Collection</c:v>
                </c:pt>
                <c:pt idx="1">
                  <c:v>B2B
Collection</c:v>
                </c:pt>
                <c:pt idx="2">
                  <c:v>Others</c:v>
                </c:pt>
                <c:pt idx="3">
                  <c:v>Field
Collection</c:v>
                </c:pt>
                <c:pt idx="4">
                  <c:v>Legal
Collection</c:v>
                </c:pt>
              </c:strCache>
            </c:strRef>
          </c:cat>
          <c:val>
            <c:numRef>
              <c:f>'Q1'!$B$3:$B$7</c:f>
              <c:numCache>
                <c:formatCode>0%</c:formatCode>
                <c:ptCount val="5"/>
                <c:pt idx="0">
                  <c:v>0.21127717391304349</c:v>
                </c:pt>
                <c:pt idx="1">
                  <c:v>0.28448275862068967</c:v>
                </c:pt>
                <c:pt idx="2">
                  <c:v>0.14048531289910601</c:v>
                </c:pt>
                <c:pt idx="3">
                  <c:v>7.8947368421052627E-2</c:v>
                </c:pt>
                <c:pt idx="4">
                  <c:v>0.10463378176382661</c:v>
                </c:pt>
              </c:numCache>
            </c:numRef>
          </c:val>
          <c:extLst xmlns:c16r2="http://schemas.microsoft.com/office/drawing/2015/06/chart">
            <c:ext xmlns:c16="http://schemas.microsoft.com/office/drawing/2014/chart" uri="{C3380CC4-5D6E-409C-BE32-E72D297353CC}">
              <c16:uniqueId val="{00000000-C9C8-4FBA-8CD6-5D261CEEED91}"/>
            </c:ext>
          </c:extLst>
        </c:ser>
        <c:dLbls>
          <c:showLegendKey val="0"/>
          <c:showVal val="0"/>
          <c:showCatName val="0"/>
          <c:showSerName val="0"/>
          <c:showPercent val="0"/>
          <c:showBubbleSize val="0"/>
        </c:dLbls>
        <c:gapWidth val="219"/>
        <c:overlap val="-27"/>
        <c:axId val="663925520"/>
        <c:axId val="663923888"/>
      </c:barChart>
      <c:lineChart>
        <c:grouping val="standard"/>
        <c:varyColors val="0"/>
        <c:ser>
          <c:idx val="1"/>
          <c:order val="1"/>
          <c:tx>
            <c:strRef>
              <c:f>'Q1'!$C$2</c:f>
              <c:strCache>
                <c:ptCount val="1"/>
                <c:pt idx="0">
                  <c:v>2021 Turnover Rate Trendline per Service</c:v>
                </c:pt>
              </c:strCache>
            </c:strRef>
          </c:tx>
          <c:spPr>
            <a:ln w="28575" cap="rnd">
              <a:solidFill>
                <a:srgbClr val="C00000"/>
              </a:solidFill>
              <a:round/>
            </a:ln>
            <a:effectLst/>
          </c:spPr>
          <c:marker>
            <c:symbol val="none"/>
          </c:marker>
          <c:cat>
            <c:strRef>
              <c:f>'Q1'!$A$3:$A$7</c:f>
              <c:strCache>
                <c:ptCount val="5"/>
                <c:pt idx="0">
                  <c:v>B2C
Collection</c:v>
                </c:pt>
                <c:pt idx="1">
                  <c:v>B2B
Collection</c:v>
                </c:pt>
                <c:pt idx="2">
                  <c:v>Others</c:v>
                </c:pt>
                <c:pt idx="3">
                  <c:v>Field
Collection</c:v>
                </c:pt>
                <c:pt idx="4">
                  <c:v>Legal
Collection</c:v>
                </c:pt>
              </c:strCache>
            </c:strRef>
          </c:cat>
          <c:val>
            <c:numRef>
              <c:f>'Q1'!$C$3:$C$7</c:f>
              <c:numCache>
                <c:formatCode>0%</c:formatCode>
                <c:ptCount val="5"/>
                <c:pt idx="0">
                  <c:v>0.21127717391304349</c:v>
                </c:pt>
                <c:pt idx="1">
                  <c:v>0.28448275862068967</c:v>
                </c:pt>
                <c:pt idx="2">
                  <c:v>0.14048531289910601</c:v>
                </c:pt>
                <c:pt idx="3">
                  <c:v>7.8947368421052627E-2</c:v>
                </c:pt>
                <c:pt idx="4">
                  <c:v>0.10463378176382661</c:v>
                </c:pt>
              </c:numCache>
            </c:numRef>
          </c:val>
          <c:smooth val="0"/>
          <c:extLst xmlns:c16r2="http://schemas.microsoft.com/office/drawing/2015/06/chart">
            <c:ext xmlns:c16="http://schemas.microsoft.com/office/drawing/2014/chart" uri="{C3380CC4-5D6E-409C-BE32-E72D297353CC}">
              <c16:uniqueId val="{00000001-C9C8-4FBA-8CD6-5D261CEEED91}"/>
            </c:ext>
          </c:extLst>
        </c:ser>
        <c:ser>
          <c:idx val="2"/>
          <c:order val="2"/>
          <c:tx>
            <c:strRef>
              <c:f>'Q1'!$D$2</c:f>
              <c:strCache>
                <c:ptCount val="1"/>
                <c:pt idx="0">
                  <c:v>2020 Turnover Rate Trendline per Service</c:v>
                </c:pt>
              </c:strCache>
            </c:strRef>
          </c:tx>
          <c:spPr>
            <a:ln w="28575" cap="rnd">
              <a:solidFill>
                <a:srgbClr val="0070C0"/>
              </a:solidFill>
              <a:round/>
            </a:ln>
            <a:effectLst/>
          </c:spPr>
          <c:marker>
            <c:symbol val="none"/>
          </c:marker>
          <c:cat>
            <c:strRef>
              <c:f>'Q1'!$A$3:$A$7</c:f>
              <c:strCache>
                <c:ptCount val="5"/>
                <c:pt idx="0">
                  <c:v>B2C
Collection</c:v>
                </c:pt>
                <c:pt idx="1">
                  <c:v>B2B
Collection</c:v>
                </c:pt>
                <c:pt idx="2">
                  <c:v>Others</c:v>
                </c:pt>
                <c:pt idx="3">
                  <c:v>Field
Collection</c:v>
                </c:pt>
                <c:pt idx="4">
                  <c:v>Legal
Collection</c:v>
                </c:pt>
              </c:strCache>
            </c:strRef>
          </c:cat>
          <c:val>
            <c:numRef>
              <c:f>'Q1'!$D$3:$D$7</c:f>
              <c:numCache>
                <c:formatCode>0%</c:formatCode>
                <c:ptCount val="5"/>
                <c:pt idx="0">
                  <c:v>0.21692307692307691</c:v>
                </c:pt>
                <c:pt idx="1">
                  <c:v>0.21276595744680851</c:v>
                </c:pt>
                <c:pt idx="2">
                  <c:v>0.11764705882352941</c:v>
                </c:pt>
                <c:pt idx="3">
                  <c:v>0.16250000000000001</c:v>
                </c:pt>
                <c:pt idx="4">
                  <c:v>8.0684596577017112E-2</c:v>
                </c:pt>
              </c:numCache>
            </c:numRef>
          </c:val>
          <c:smooth val="0"/>
          <c:extLst xmlns:c16r2="http://schemas.microsoft.com/office/drawing/2015/06/chart">
            <c:ext xmlns:c16="http://schemas.microsoft.com/office/drawing/2014/chart" uri="{C3380CC4-5D6E-409C-BE32-E72D297353CC}">
              <c16:uniqueId val="{00000002-C9C8-4FBA-8CD6-5D261CEEED91}"/>
            </c:ext>
          </c:extLst>
        </c:ser>
        <c:dLbls>
          <c:showLegendKey val="0"/>
          <c:showVal val="0"/>
          <c:showCatName val="0"/>
          <c:showSerName val="0"/>
          <c:showPercent val="0"/>
          <c:showBubbleSize val="0"/>
        </c:dLbls>
        <c:marker val="1"/>
        <c:smooth val="0"/>
        <c:axId val="663925520"/>
        <c:axId val="663923888"/>
      </c:lineChart>
      <c:catAx>
        <c:axId val="66392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Georgia" panose="02040502050405020303" pitchFamily="18" charset="0"/>
                <a:ea typeface="+mn-ea"/>
                <a:cs typeface="+mn-cs"/>
              </a:defRPr>
            </a:pPr>
            <a:endParaRPr lang="en-US"/>
          </a:p>
        </c:txPr>
        <c:crossAx val="663923888"/>
        <c:crosses val="autoZero"/>
        <c:auto val="1"/>
        <c:lblAlgn val="ctr"/>
        <c:lblOffset val="100"/>
        <c:noMultiLvlLbl val="0"/>
      </c:catAx>
      <c:valAx>
        <c:axId val="663923888"/>
        <c:scaling>
          <c:orientation val="minMax"/>
          <c:max val="0.4"/>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Georgia" panose="02040502050405020303" pitchFamily="18" charset="0"/>
                <a:ea typeface="+mn-ea"/>
                <a:cs typeface="+mn-cs"/>
              </a:defRPr>
            </a:pPr>
            <a:endParaRPr lang="en-US"/>
          </a:p>
        </c:txPr>
        <c:crossAx val="663925520"/>
        <c:crosses val="autoZero"/>
        <c:crossBetween val="between"/>
        <c:majorUnit val="0.1"/>
      </c:valAx>
      <c:spPr>
        <a:noFill/>
        <a:ln>
          <a:noFill/>
        </a:ln>
        <a:effectLst/>
      </c:spPr>
    </c:plotArea>
    <c:legend>
      <c:legendPos val="l"/>
      <c:layout>
        <c:manualLayout>
          <c:xMode val="edge"/>
          <c:yMode val="edge"/>
          <c:x val="1.1663930923813178E-2"/>
          <c:y val="0.81126333940263595"/>
          <c:w val="0.7845095586225479"/>
          <c:h val="0.1887366605973640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Georgia" panose="02040502050405020303" pitchFamily="18" charset="0"/>
                <a:ea typeface="+mn-ea"/>
                <a:cs typeface="+mn-cs"/>
              </a:defRPr>
            </a:pPr>
            <a:r>
              <a:rPr lang="en-US" sz="1160" b="1" dirty="0"/>
              <a:t>Value (EUR) of Domestic Debts Referred </a:t>
            </a:r>
          </a:p>
          <a:p>
            <a:pPr>
              <a:defRPr sz="1320" b="0" i="0" u="none" strike="noStrike" kern="1200" spc="0" baseline="0">
                <a:solidFill>
                  <a:schemeClr val="tx1"/>
                </a:solidFill>
                <a:latin typeface="Georgia" panose="02040502050405020303" pitchFamily="18" charset="0"/>
                <a:ea typeface="+mn-ea"/>
                <a:cs typeface="+mn-cs"/>
              </a:defRPr>
            </a:pPr>
            <a:r>
              <a:rPr lang="en-US" sz="1160" b="1" dirty="0"/>
              <a:t>B2C vs B2B</a:t>
            </a:r>
          </a:p>
          <a:p>
            <a:pPr>
              <a:defRPr sz="1320" b="0" i="0" u="none" strike="noStrike" kern="1200" spc="0" baseline="0">
                <a:solidFill>
                  <a:schemeClr val="tx1"/>
                </a:solidFill>
                <a:latin typeface="Georgia" panose="02040502050405020303" pitchFamily="18" charset="0"/>
                <a:ea typeface="+mn-ea"/>
                <a:cs typeface="+mn-cs"/>
              </a:defRPr>
            </a:pPr>
            <a:r>
              <a:rPr lang="en-US" sz="1360" baseline="0" dirty="0"/>
              <a:t>2</a:t>
            </a:r>
            <a:r>
              <a:rPr lang="en-US" sz="1360" dirty="0"/>
              <a:t>021 vs. 2020</a:t>
            </a:r>
            <a:endParaRPr lang="en-US" sz="1400" dirty="0"/>
          </a:p>
        </c:rich>
      </c:tx>
      <c:layout>
        <c:manualLayout>
          <c:xMode val="edge"/>
          <c:yMode val="edge"/>
          <c:x val="0.11583841828688611"/>
          <c:y val="3.0335753485359787E-2"/>
        </c:manualLayout>
      </c:layout>
      <c:overlay val="0"/>
      <c:spPr>
        <a:noFill/>
        <a:ln w="24655">
          <a:noFill/>
        </a:ln>
      </c:spPr>
    </c:title>
    <c:autoTitleDeleted val="0"/>
    <c:plotArea>
      <c:layout/>
      <c:barChart>
        <c:barDir val="col"/>
        <c:grouping val="stacked"/>
        <c:varyColors val="0"/>
        <c:ser>
          <c:idx val="0"/>
          <c:order val="0"/>
          <c:tx>
            <c:strRef>
              <c:f>Sheet1!$B$1</c:f>
              <c:strCache>
                <c:ptCount val="1"/>
                <c:pt idx="0">
                  <c:v>B2C</c:v>
                </c:pt>
              </c:strCache>
            </c:strRef>
          </c:tx>
          <c:spPr>
            <a:solidFill>
              <a:schemeClr val="accent1">
                <a:lumMod val="50000"/>
              </a:schemeClr>
            </a:solidFill>
            <a:ln>
              <a:noFill/>
            </a:ln>
            <a:effectLst/>
          </c:spPr>
          <c:invertIfNegative val="0"/>
          <c:dLbls>
            <c:spPr>
              <a:noFill/>
              <a:ln>
                <a:noFill/>
              </a:ln>
              <a:effectLst/>
            </c:spPr>
            <c:txPr>
              <a:bodyPr wrap="square" lIns="38100" tIns="19050" rIns="38100" bIns="19050" anchor="ctr">
                <a:spAutoFit/>
              </a:bodyPr>
              <a:lstStyle/>
              <a:p>
                <a:pPr>
                  <a:defRPr sz="87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Sheet1!$A$3:$A$4</c:f>
              <c:numCache>
                <c:formatCode>General</c:formatCode>
                <c:ptCount val="2"/>
                <c:pt idx="0">
                  <c:v>2020</c:v>
                </c:pt>
                <c:pt idx="1">
                  <c:v>2021</c:v>
                </c:pt>
              </c:numCache>
            </c:numRef>
          </c:cat>
          <c:val>
            <c:numRef>
              <c:f>Sheet1!$B$3:$B$4</c:f>
              <c:numCache>
                <c:formatCode>#,##0</c:formatCode>
                <c:ptCount val="2"/>
                <c:pt idx="0">
                  <c:v>751355332</c:v>
                </c:pt>
                <c:pt idx="1">
                  <c:v>1022120187</c:v>
                </c:pt>
              </c:numCache>
            </c:numRef>
          </c:val>
          <c:extLst xmlns:c16r2="http://schemas.microsoft.com/office/drawing/2015/06/chart">
            <c:ext xmlns:c16="http://schemas.microsoft.com/office/drawing/2014/chart" uri="{C3380CC4-5D6E-409C-BE32-E72D297353CC}">
              <c16:uniqueId val="{00000002-E533-4B01-A0DC-EF291B3B3BCA}"/>
            </c:ext>
          </c:extLst>
        </c:ser>
        <c:ser>
          <c:idx val="1"/>
          <c:order val="1"/>
          <c:tx>
            <c:strRef>
              <c:f>Sheet1!$C$1</c:f>
              <c:strCache>
                <c:ptCount val="1"/>
                <c:pt idx="0">
                  <c:v>B2B</c:v>
                </c:pt>
              </c:strCache>
            </c:strRef>
          </c:tx>
          <c:spPr>
            <a:solidFill>
              <a:srgbClr val="C00000"/>
            </a:solidFill>
            <a:ln w="24655">
              <a:noFill/>
            </a:ln>
          </c:spPr>
          <c:invertIfNegative val="0"/>
          <c:dLbls>
            <c:spPr>
              <a:noFill/>
              <a:ln>
                <a:noFill/>
              </a:ln>
              <a:effectLst/>
            </c:spPr>
            <c:txPr>
              <a:bodyPr wrap="square" lIns="38100" tIns="19050" rIns="38100" bIns="19050" anchor="ctr">
                <a:spAutoFit/>
              </a:bodyPr>
              <a:lstStyle/>
              <a:p>
                <a:pPr>
                  <a:defRPr sz="87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Sheet1!$A$3:$A$4</c:f>
              <c:numCache>
                <c:formatCode>General</c:formatCode>
                <c:ptCount val="2"/>
                <c:pt idx="0">
                  <c:v>2020</c:v>
                </c:pt>
                <c:pt idx="1">
                  <c:v>2021</c:v>
                </c:pt>
              </c:numCache>
            </c:numRef>
          </c:cat>
          <c:val>
            <c:numRef>
              <c:f>Sheet1!$C$3:$C$4</c:f>
              <c:numCache>
                <c:formatCode>#,##0</c:formatCode>
                <c:ptCount val="2"/>
                <c:pt idx="0">
                  <c:v>320329836</c:v>
                </c:pt>
                <c:pt idx="1">
                  <c:v>136736961</c:v>
                </c:pt>
              </c:numCache>
            </c:numRef>
          </c:val>
          <c:extLst xmlns:c16r2="http://schemas.microsoft.com/office/drawing/2015/06/chart">
            <c:ext xmlns:c16="http://schemas.microsoft.com/office/drawing/2014/chart" uri="{C3380CC4-5D6E-409C-BE32-E72D297353CC}">
              <c16:uniqueId val="{00000005-E533-4B01-A0DC-EF291B3B3BCA}"/>
            </c:ext>
          </c:extLst>
        </c:ser>
        <c:dLbls>
          <c:showLegendKey val="0"/>
          <c:showVal val="0"/>
          <c:showCatName val="0"/>
          <c:showSerName val="0"/>
          <c:showPercent val="0"/>
          <c:showBubbleSize val="0"/>
        </c:dLbls>
        <c:gapWidth val="72"/>
        <c:overlap val="100"/>
        <c:axId val="717044720"/>
        <c:axId val="717049072"/>
      </c:barChart>
      <c:catAx>
        <c:axId val="717044720"/>
        <c:scaling>
          <c:orientation val="minMax"/>
        </c:scaling>
        <c:delete val="0"/>
        <c:axPos val="b"/>
        <c:numFmt formatCode="General" sourceLinked="1"/>
        <c:majorTickMark val="out"/>
        <c:minorTickMark val="none"/>
        <c:tickLblPos val="nextTo"/>
        <c:spPr>
          <a:noFill/>
          <a:ln w="9215" cap="flat" cmpd="sng" algn="ctr">
            <a:solidFill>
              <a:schemeClr val="tx1">
                <a:lumMod val="15000"/>
                <a:lumOff val="85000"/>
              </a:schemeClr>
            </a:solidFill>
            <a:round/>
          </a:ln>
          <a:effectLst/>
        </c:spPr>
        <c:txPr>
          <a:bodyPr rot="-60000000" spcFirstLastPara="1" vertOverflow="ellipsis" vert="horz" wrap="square" anchor="ctr" anchorCtr="1"/>
          <a:lstStyle/>
          <a:p>
            <a:pPr>
              <a:defRPr sz="1160" b="0" i="0" u="none" strike="noStrike" kern="1200" baseline="0">
                <a:solidFill>
                  <a:schemeClr val="tx1"/>
                </a:solidFill>
                <a:latin typeface="Georgia" panose="02040502050405020303" pitchFamily="18" charset="0"/>
                <a:ea typeface="+mn-ea"/>
                <a:cs typeface="+mn-cs"/>
              </a:defRPr>
            </a:pPr>
            <a:endParaRPr lang="en-US"/>
          </a:p>
        </c:txPr>
        <c:crossAx val="717049072"/>
        <c:crosses val="autoZero"/>
        <c:auto val="1"/>
        <c:lblAlgn val="ctr"/>
        <c:lblOffset val="100"/>
        <c:noMultiLvlLbl val="0"/>
      </c:catAx>
      <c:valAx>
        <c:axId val="717049072"/>
        <c:scaling>
          <c:orientation val="minMax"/>
          <c:max val="2000000000"/>
        </c:scaling>
        <c:delete val="0"/>
        <c:axPos val="l"/>
        <c:numFmt formatCode="#,##0" sourceLinked="0"/>
        <c:majorTickMark val="out"/>
        <c:minorTickMark val="none"/>
        <c:tickLblPos val="nextTo"/>
        <c:spPr>
          <a:ln w="6163">
            <a:noFill/>
          </a:ln>
        </c:spPr>
        <c:txPr>
          <a:bodyPr rot="-60000000" spcFirstLastPara="1" vertOverflow="ellipsis" vert="horz" wrap="square" anchor="ctr" anchorCtr="1"/>
          <a:lstStyle/>
          <a:p>
            <a:pPr>
              <a:defRPr sz="970" b="0" i="0" u="none" strike="noStrike" kern="1200" baseline="0">
                <a:solidFill>
                  <a:schemeClr val="tx1"/>
                </a:solidFill>
                <a:latin typeface="Georgia" panose="02040502050405020303" pitchFamily="18" charset="0"/>
                <a:ea typeface="+mn-ea"/>
                <a:cs typeface="+mn-cs"/>
              </a:defRPr>
            </a:pPr>
            <a:endParaRPr lang="en-US"/>
          </a:p>
        </c:txPr>
        <c:crossAx val="717044720"/>
        <c:crosses val="autoZero"/>
        <c:crossBetween val="between"/>
        <c:majorUnit val="500000000"/>
      </c:valAx>
      <c:spPr>
        <a:noFill/>
        <a:ln w="25316">
          <a:noFill/>
        </a:ln>
      </c:spPr>
    </c:plotArea>
    <c:legend>
      <c:legendPos val="b"/>
      <c:overlay val="0"/>
      <c:spPr>
        <a:noFill/>
        <a:ln w="24655">
          <a:noFill/>
        </a:ln>
      </c:spPr>
      <c:txPr>
        <a:bodyPr rot="0" spcFirstLastPara="1" vertOverflow="ellipsis" vert="horz" wrap="square" anchor="ctr" anchorCtr="1"/>
        <a:lstStyle/>
        <a:p>
          <a:pPr>
            <a:defRPr sz="10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showDLblsOverMax val="0"/>
  </c:chart>
  <c:spPr>
    <a:noFill/>
    <a:ln>
      <a:noFill/>
    </a:ln>
  </c:spPr>
  <c:txPr>
    <a:bodyPr/>
    <a:lstStyle/>
    <a:p>
      <a:pPr>
        <a:defRPr sz="1160">
          <a:solidFill>
            <a:schemeClr val="tx1"/>
          </a:solidFill>
          <a:latin typeface="Georgia" panose="02040502050405020303"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28" b="1" i="0" u="none" strike="noStrike" kern="1200" spc="0" baseline="0" dirty="0">
                <a:solidFill>
                  <a:prstClr val="black"/>
                </a:solidFill>
                <a:latin typeface="Georgia" panose="02040502050405020303" pitchFamily="18" charset="0"/>
                <a:ea typeface="+mn-ea"/>
                <a:cs typeface="+mn-cs"/>
              </a:defRPr>
            </a:pPr>
            <a:r>
              <a:rPr lang="en-US" sz="1160" b="1" i="0" u="none" strike="noStrike" kern="1200" spc="0" baseline="0" dirty="0">
                <a:solidFill>
                  <a:prstClr val="black"/>
                </a:solidFill>
                <a:latin typeface="Georgia" panose="02040502050405020303" pitchFamily="18" charset="0"/>
                <a:ea typeface="+mn-ea"/>
                <a:cs typeface="+mn-cs"/>
              </a:rPr>
              <a:t>Value (EUR) of Domestic Debts Recovered B2C vs B2B</a:t>
            </a:r>
          </a:p>
          <a:p>
            <a:pPr algn="ctr" rtl="0">
              <a:defRPr lang="en-US" sz="1128" b="1" i="0" u="none" strike="noStrike" kern="1200" spc="0" baseline="0" dirty="0">
                <a:solidFill>
                  <a:prstClr val="black"/>
                </a:solidFill>
                <a:latin typeface="Georgia" panose="02040502050405020303" pitchFamily="18" charset="0"/>
                <a:ea typeface="+mn-ea"/>
                <a:cs typeface="+mn-cs"/>
              </a:defRPr>
            </a:pPr>
            <a:r>
              <a:rPr lang="en-US" sz="1368" b="0" i="0" u="none" strike="noStrike" kern="1200" spc="0" baseline="0" dirty="0">
                <a:solidFill>
                  <a:prstClr val="black"/>
                </a:solidFill>
                <a:latin typeface="Georgia" panose="02040502050405020303" pitchFamily="18" charset="0"/>
                <a:ea typeface="+mn-ea"/>
                <a:cs typeface="+mn-cs"/>
              </a:rPr>
              <a:t>2021 vs 2020</a:t>
            </a:r>
          </a:p>
        </c:rich>
      </c:tx>
      <c:overlay val="0"/>
      <c:spPr>
        <a:noFill/>
        <a:ln w="24688">
          <a:noFill/>
        </a:ln>
      </c:spPr>
    </c:title>
    <c:autoTitleDeleted val="0"/>
    <c:plotArea>
      <c:layout/>
      <c:barChart>
        <c:barDir val="col"/>
        <c:grouping val="stacked"/>
        <c:varyColors val="0"/>
        <c:ser>
          <c:idx val="0"/>
          <c:order val="0"/>
          <c:tx>
            <c:strRef>
              <c:f>Sheet1!$B$1</c:f>
              <c:strCache>
                <c:ptCount val="1"/>
                <c:pt idx="0">
                  <c:v>B2C</c:v>
                </c:pt>
              </c:strCache>
            </c:strRef>
          </c:tx>
          <c:spPr>
            <a:solidFill>
              <a:schemeClr val="accent1">
                <a:lumMod val="50000"/>
              </a:schemeClr>
            </a:solidFill>
            <a:ln>
              <a:noFill/>
            </a:ln>
            <a:effectLst/>
          </c:spPr>
          <c:invertIfNegative val="0"/>
          <c:dLbls>
            <c:spPr>
              <a:noFill/>
              <a:ln w="24688">
                <a:noFill/>
              </a:ln>
            </c:spPr>
            <c:txPr>
              <a:bodyPr rot="0" spcFirstLastPara="1" vertOverflow="ellipsis" vert="horz" wrap="square" lIns="38100" tIns="19050" rIns="38100" bIns="19050" anchor="ctr" anchorCtr="1">
                <a:spAutoFit/>
              </a:bodyPr>
              <a:lstStyle/>
              <a:p>
                <a:pPr>
                  <a:defRPr sz="87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Sheet1!$A$3:$A$4</c:f>
              <c:numCache>
                <c:formatCode>General</c:formatCode>
                <c:ptCount val="2"/>
                <c:pt idx="0">
                  <c:v>2020</c:v>
                </c:pt>
                <c:pt idx="1">
                  <c:v>2021</c:v>
                </c:pt>
              </c:numCache>
            </c:numRef>
          </c:cat>
          <c:val>
            <c:numRef>
              <c:f>Sheet1!$B$3:$B$4</c:f>
              <c:numCache>
                <c:formatCode>#,##0</c:formatCode>
                <c:ptCount val="2"/>
                <c:pt idx="0">
                  <c:v>360463063</c:v>
                </c:pt>
                <c:pt idx="1">
                  <c:v>236080649</c:v>
                </c:pt>
              </c:numCache>
            </c:numRef>
          </c:val>
          <c:extLst xmlns:c16r2="http://schemas.microsoft.com/office/drawing/2015/06/chart">
            <c:ext xmlns:c16="http://schemas.microsoft.com/office/drawing/2014/chart" uri="{C3380CC4-5D6E-409C-BE32-E72D297353CC}">
              <c16:uniqueId val="{00000000-19D5-4A87-ADA7-BF02D5A3E662}"/>
            </c:ext>
          </c:extLst>
        </c:ser>
        <c:ser>
          <c:idx val="1"/>
          <c:order val="1"/>
          <c:tx>
            <c:strRef>
              <c:f>Sheet1!$C$1</c:f>
              <c:strCache>
                <c:ptCount val="1"/>
                <c:pt idx="0">
                  <c:v>B2B</c:v>
                </c:pt>
              </c:strCache>
            </c:strRef>
          </c:tx>
          <c:spPr>
            <a:solidFill>
              <a:srgbClr val="C00000"/>
            </a:solidFill>
            <a:ln w="24688">
              <a:noFill/>
            </a:ln>
          </c:spPr>
          <c:invertIfNegative val="0"/>
          <c:dLbls>
            <c:dLbl>
              <c:idx val="0"/>
              <c:layout>
                <c:manualLayout>
                  <c:x val="0"/>
                  <c:y val="4.4247787610619468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9D5-4A87-ADA7-BF02D5A3E662}"/>
                </c:ext>
                <c:ext xmlns:c15="http://schemas.microsoft.com/office/drawing/2012/chart" uri="{CE6537A1-D6FC-4f65-9D91-7224C49458BB}"/>
              </c:extLst>
            </c:dLbl>
            <c:dLbl>
              <c:idx val="1"/>
              <c:layout>
                <c:manualLayout>
                  <c:x val="0"/>
                  <c:y val="-4.424778761062028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9D5-4A87-ADA7-BF02D5A3E662}"/>
                </c:ext>
                <c:ext xmlns:c15="http://schemas.microsoft.com/office/drawing/2012/chart" uri="{CE6537A1-D6FC-4f65-9D91-7224C49458BB}"/>
              </c:extLst>
            </c:dLbl>
            <c:spPr>
              <a:noFill/>
              <a:ln w="24688">
                <a:noFill/>
              </a:ln>
            </c:spPr>
            <c:txPr>
              <a:bodyPr rot="0" spcFirstLastPara="1" vertOverflow="ellipsis" vert="horz" wrap="square" lIns="38100" tIns="19050" rIns="38100" bIns="19050" anchor="ctr" anchorCtr="1">
                <a:spAutoFit/>
              </a:bodyPr>
              <a:lstStyle/>
              <a:p>
                <a:pPr>
                  <a:defRPr sz="87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Sheet1!$A$3:$A$4</c:f>
              <c:numCache>
                <c:formatCode>General</c:formatCode>
                <c:ptCount val="2"/>
                <c:pt idx="0">
                  <c:v>2020</c:v>
                </c:pt>
                <c:pt idx="1">
                  <c:v>2021</c:v>
                </c:pt>
              </c:numCache>
            </c:numRef>
          </c:cat>
          <c:val>
            <c:numRef>
              <c:f>Sheet1!$C$3:$C$4</c:f>
              <c:numCache>
                <c:formatCode>#,##0</c:formatCode>
                <c:ptCount val="2"/>
                <c:pt idx="0">
                  <c:v>64503974</c:v>
                </c:pt>
                <c:pt idx="1">
                  <c:v>37669839</c:v>
                </c:pt>
              </c:numCache>
            </c:numRef>
          </c:val>
          <c:extLst xmlns:c16r2="http://schemas.microsoft.com/office/drawing/2015/06/chart">
            <c:ext xmlns:c16="http://schemas.microsoft.com/office/drawing/2014/chart" uri="{C3380CC4-5D6E-409C-BE32-E72D297353CC}">
              <c16:uniqueId val="{00000003-19D5-4A87-ADA7-BF02D5A3E662}"/>
            </c:ext>
          </c:extLst>
        </c:ser>
        <c:dLbls>
          <c:showLegendKey val="0"/>
          <c:showVal val="0"/>
          <c:showCatName val="0"/>
          <c:showSerName val="0"/>
          <c:showPercent val="0"/>
          <c:showBubbleSize val="0"/>
        </c:dLbls>
        <c:gapWidth val="72"/>
        <c:overlap val="100"/>
        <c:axId val="717052880"/>
        <c:axId val="717049616"/>
      </c:barChart>
      <c:catAx>
        <c:axId val="717052880"/>
        <c:scaling>
          <c:orientation val="minMax"/>
        </c:scaling>
        <c:delete val="0"/>
        <c:axPos val="b"/>
        <c:numFmt formatCode="General" sourceLinked="1"/>
        <c:majorTickMark val="none"/>
        <c:minorTickMark val="none"/>
        <c:tickLblPos val="nextTo"/>
        <c:spPr>
          <a:noFill/>
          <a:ln w="9229" cap="flat" cmpd="sng" algn="ctr">
            <a:solidFill>
              <a:schemeClr val="tx1">
                <a:lumMod val="15000"/>
                <a:lumOff val="85000"/>
              </a:schemeClr>
            </a:solidFill>
            <a:round/>
          </a:ln>
          <a:effectLst/>
        </c:spPr>
        <c:txPr>
          <a:bodyPr rot="-60000000" spcFirstLastPara="1" vertOverflow="ellipsis" vert="horz" wrap="square" anchor="ctr" anchorCtr="1"/>
          <a:lstStyle/>
          <a:p>
            <a:pPr>
              <a:defRPr sz="1160" b="0" i="0" u="none" strike="noStrike" kern="1200" baseline="0">
                <a:solidFill>
                  <a:schemeClr val="tx1"/>
                </a:solidFill>
                <a:latin typeface="Georgia" panose="02040502050405020303" pitchFamily="18" charset="0"/>
                <a:ea typeface="+mn-ea"/>
                <a:cs typeface="+mn-cs"/>
              </a:defRPr>
            </a:pPr>
            <a:endParaRPr lang="en-US"/>
          </a:p>
        </c:txPr>
        <c:crossAx val="717049616"/>
        <c:crosses val="autoZero"/>
        <c:auto val="1"/>
        <c:lblAlgn val="ctr"/>
        <c:lblOffset val="100"/>
        <c:noMultiLvlLbl val="0"/>
      </c:catAx>
      <c:valAx>
        <c:axId val="717049616"/>
        <c:scaling>
          <c:orientation val="minMax"/>
          <c:min val="0"/>
        </c:scaling>
        <c:delete val="0"/>
        <c:axPos val="l"/>
        <c:numFmt formatCode="#,##0" sourceLinked="0"/>
        <c:majorTickMark val="none"/>
        <c:minorTickMark val="none"/>
        <c:tickLblPos val="nextTo"/>
        <c:spPr>
          <a:ln w="6170">
            <a:noFill/>
          </a:ln>
        </c:spPr>
        <c:txPr>
          <a:bodyPr rot="-60000000" spcFirstLastPara="1" vertOverflow="ellipsis" vert="horz" wrap="square" anchor="ctr" anchorCtr="1"/>
          <a:lstStyle/>
          <a:p>
            <a:pPr>
              <a:defRPr sz="970" b="0" i="0" u="none" strike="noStrike" kern="1200" baseline="0">
                <a:solidFill>
                  <a:schemeClr val="tx1"/>
                </a:solidFill>
                <a:latin typeface="Georgia" panose="02040502050405020303" pitchFamily="18" charset="0"/>
                <a:ea typeface="+mn-ea"/>
                <a:cs typeface="+mn-cs"/>
              </a:defRPr>
            </a:pPr>
            <a:endParaRPr lang="en-US"/>
          </a:p>
        </c:txPr>
        <c:crossAx val="717052880"/>
        <c:crosses val="autoZero"/>
        <c:crossBetween val="between"/>
        <c:majorUnit val="100000000"/>
      </c:valAx>
      <c:spPr>
        <a:noFill/>
        <a:ln w="25320">
          <a:noFill/>
        </a:ln>
      </c:spPr>
    </c:plotArea>
    <c:legend>
      <c:legendPos val="b"/>
      <c:overlay val="0"/>
      <c:spPr>
        <a:noFill/>
        <a:ln w="24688">
          <a:noFill/>
        </a:ln>
      </c:spPr>
      <c:txPr>
        <a:bodyPr rot="0" spcFirstLastPara="1" vertOverflow="ellipsis" vert="horz" wrap="square" anchor="ctr" anchorCtr="1"/>
        <a:lstStyle/>
        <a:p>
          <a:pPr>
            <a:defRPr sz="10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showDLblsOverMax val="0"/>
  </c:chart>
  <c:spPr>
    <a:noFill/>
    <a:ln>
      <a:noFill/>
    </a:ln>
  </c:spPr>
  <c:txPr>
    <a:bodyPr/>
    <a:lstStyle/>
    <a:p>
      <a:pPr>
        <a:defRPr sz="1160">
          <a:solidFill>
            <a:schemeClr val="tx1"/>
          </a:solidFill>
          <a:latin typeface="Georgia" panose="02040502050405020303"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69" b="0" i="0" u="none" strike="noStrike" kern="1200" spc="0" baseline="0">
                <a:solidFill>
                  <a:schemeClr val="tx1"/>
                </a:solidFill>
                <a:latin typeface="Georgia" panose="02040502050405020303" pitchFamily="18" charset="0"/>
                <a:ea typeface="+mn-ea"/>
                <a:cs typeface="+mn-cs"/>
              </a:defRPr>
            </a:pPr>
            <a:r>
              <a:rPr lang="en-US" sz="1397" b="1" i="0" baseline="0" dirty="0">
                <a:effectLst/>
              </a:rPr>
              <a:t>Revenues  (EUR) </a:t>
            </a:r>
            <a:endParaRPr lang="en-US" sz="1100" dirty="0">
              <a:effectLst/>
            </a:endParaRPr>
          </a:p>
          <a:p>
            <a:pPr>
              <a:defRPr sz="1369" b="0" i="0" u="none" strike="noStrike" kern="1200" spc="0" baseline="0">
                <a:solidFill>
                  <a:schemeClr val="tx1"/>
                </a:solidFill>
                <a:latin typeface="Georgia" panose="02040502050405020303" pitchFamily="18" charset="0"/>
                <a:ea typeface="+mn-ea"/>
                <a:cs typeface="+mn-cs"/>
              </a:defRPr>
            </a:pPr>
            <a:r>
              <a:rPr lang="en-US" dirty="0"/>
              <a:t>Evolution</a:t>
            </a:r>
            <a:r>
              <a:rPr lang="en-US" baseline="0" dirty="0"/>
              <a:t> </a:t>
            </a:r>
            <a:r>
              <a:rPr lang="en-US" dirty="0"/>
              <a:t>2018 – 2021</a:t>
            </a:r>
          </a:p>
        </c:rich>
      </c:tx>
      <c:layout>
        <c:manualLayout>
          <c:xMode val="edge"/>
          <c:yMode val="edge"/>
          <c:x val="0.34742476512894482"/>
          <c:y val="7.2919776092192305E-3"/>
        </c:manualLayout>
      </c:layout>
      <c:overlay val="0"/>
      <c:spPr>
        <a:noFill/>
        <a:ln w="24675">
          <a:noFill/>
        </a:ln>
      </c:spPr>
    </c:title>
    <c:autoTitleDeleted val="0"/>
    <c:plotArea>
      <c:layout>
        <c:manualLayout>
          <c:layoutTarget val="inner"/>
          <c:xMode val="edge"/>
          <c:yMode val="edge"/>
          <c:x val="0.28925496037143522"/>
          <c:y val="0.1240572059751531"/>
          <c:w val="0.71074503962856483"/>
          <c:h val="0.55329113751739256"/>
        </c:manualLayout>
      </c:layout>
      <c:barChart>
        <c:barDir val="col"/>
        <c:grouping val="stacked"/>
        <c:varyColors val="0"/>
        <c:ser>
          <c:idx val="0"/>
          <c:order val="0"/>
          <c:tx>
            <c:strRef>
              <c:f>Sheet1!$B$1</c:f>
              <c:strCache>
                <c:ptCount val="1"/>
                <c:pt idx="0">
                  <c:v>B2C Debt collection</c:v>
                </c:pt>
              </c:strCache>
            </c:strRef>
          </c:tx>
          <c:spPr>
            <a:solidFill>
              <a:srgbClr val="4F81BD"/>
            </a:solidFill>
            <a:ln w="24675">
              <a:noFill/>
            </a:ln>
          </c:spPr>
          <c:invertIfNegative val="0"/>
          <c:dLbls>
            <c:dLbl>
              <c:idx val="0"/>
              <c:tx>
                <c:rich>
                  <a:bodyPr/>
                  <a:lstStyle/>
                  <a:p>
                    <a:fld id="{532DF180-43E3-43DD-880F-E80599FB50E9}" type="CELLRANGE">
                      <a:rPr lang="en-US" smtClean="0"/>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C7B-48EF-8C36-1FFC4AFE66DD}"/>
                </c:ext>
                <c:ext xmlns:c15="http://schemas.microsoft.com/office/drawing/2012/chart" uri="{CE6537A1-D6FC-4f65-9D91-7224C49458BB}">
                  <c15:dlblFieldTable/>
                  <c15:showDataLabelsRange val="1"/>
                </c:ext>
              </c:extLst>
            </c:dLbl>
            <c:dLbl>
              <c:idx val="1"/>
              <c:tx>
                <c:rich>
                  <a:bodyPr/>
                  <a:lstStyle/>
                  <a:p>
                    <a:fld id="{85560352-E4D5-45BA-8E9B-DB31A2BE9322}" type="CELLRANGE">
                      <a:rPr lang="en-US" smtClean="0"/>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CC7B-48EF-8C36-1FFC4AFE66DD}"/>
                </c:ext>
                <c:ext xmlns:c15="http://schemas.microsoft.com/office/drawing/2012/chart" uri="{CE6537A1-D6FC-4f65-9D91-7224C49458BB}">
                  <c15:dlblFieldTable/>
                  <c15:showDataLabelsRange val="1"/>
                </c:ext>
              </c:extLst>
            </c:dLbl>
            <c:dLbl>
              <c:idx val="2"/>
              <c:tx>
                <c:rich>
                  <a:bodyPr/>
                  <a:lstStyle/>
                  <a:p>
                    <a:fld id="{798C2340-5E2F-4880-8DAA-2A5CAC766942}" type="CELLRANGE">
                      <a:rPr lang="en-US" smtClean="0"/>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CC7B-48EF-8C36-1FFC4AFE66DD}"/>
                </c:ext>
                <c:ext xmlns:c15="http://schemas.microsoft.com/office/drawing/2012/chart" uri="{CE6537A1-D6FC-4f65-9D91-7224C49458BB}">
                  <c15:dlblFieldTable/>
                  <c15:showDataLabelsRange val="1"/>
                </c:ext>
              </c:extLst>
            </c:dLbl>
            <c:dLbl>
              <c:idx val="3"/>
              <c:tx>
                <c:rich>
                  <a:bodyPr/>
                  <a:lstStyle/>
                  <a:p>
                    <a:fld id="{44B0A39B-206D-4CCE-AB2D-82FAC515B6A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ext>
            </c:extLst>
          </c:dLbls>
          <c:cat>
            <c:numRef>
              <c:f>Sheet1!$A$3:$A$6</c:f>
              <c:numCache>
                <c:formatCode>General</c:formatCode>
                <c:ptCount val="4"/>
                <c:pt idx="0">
                  <c:v>2018</c:v>
                </c:pt>
                <c:pt idx="1">
                  <c:v>2019</c:v>
                </c:pt>
                <c:pt idx="2">
                  <c:v>2020</c:v>
                </c:pt>
                <c:pt idx="3">
                  <c:v>2021</c:v>
                </c:pt>
              </c:numCache>
            </c:numRef>
          </c:cat>
          <c:val>
            <c:numRef>
              <c:f>Sheet1!$B$3:$B$6</c:f>
              <c:numCache>
                <c:formatCode>_(* #,##0_);_(* \(#,##0\);_(* "-"??_);_(@_)</c:formatCode>
                <c:ptCount val="4"/>
                <c:pt idx="0">
                  <c:v>5250371.5422379738</c:v>
                </c:pt>
                <c:pt idx="1">
                  <c:v>18410471.320020102</c:v>
                </c:pt>
                <c:pt idx="2" formatCode="#,##0">
                  <c:v>12593733</c:v>
                </c:pt>
                <c:pt idx="3">
                  <c:v>14174822</c:v>
                </c:pt>
              </c:numCache>
            </c:numRef>
          </c:val>
          <c:extLst xmlns:c16r2="http://schemas.microsoft.com/office/drawing/2015/06/chart">
            <c:ext xmlns:c16="http://schemas.microsoft.com/office/drawing/2014/chart" uri="{C3380CC4-5D6E-409C-BE32-E72D297353CC}">
              <c16:uniqueId val="{00000000-2D94-4BF2-9CF2-4CBFB6CFD9F1}"/>
            </c:ext>
            <c:ext xmlns:c15="http://schemas.microsoft.com/office/drawing/2012/chart" uri="{02D57815-91ED-43cb-92C2-25804820EDAC}">
              <c15:datalabelsRange>
                <c15:f>Sheet1!$F$3:$F$6</c15:f>
                <c15:dlblRangeCache>
                  <c:ptCount val="4"/>
                  <c:pt idx="0">
                    <c:v>9%</c:v>
                  </c:pt>
                  <c:pt idx="1">
                    <c:v>24%</c:v>
                  </c:pt>
                  <c:pt idx="2">
                    <c:v>19%</c:v>
                  </c:pt>
                  <c:pt idx="3">
                    <c:v>32%</c:v>
                  </c:pt>
                </c15:dlblRangeCache>
              </c15:datalabelsRange>
            </c:ext>
          </c:extLst>
        </c:ser>
        <c:ser>
          <c:idx val="1"/>
          <c:order val="1"/>
          <c:tx>
            <c:strRef>
              <c:f>Sheet1!$C$1</c:f>
              <c:strCache>
                <c:ptCount val="1"/>
                <c:pt idx="0">
                  <c:v>B2B Debt collection</c:v>
                </c:pt>
              </c:strCache>
            </c:strRef>
          </c:tx>
          <c:spPr>
            <a:solidFill>
              <a:srgbClr val="C0504D"/>
            </a:solidFill>
            <a:ln w="24675">
              <a:noFill/>
            </a:ln>
          </c:spPr>
          <c:invertIfNegative val="0"/>
          <c:dLbls>
            <c:dLbl>
              <c:idx val="0"/>
              <c:tx>
                <c:rich>
                  <a:bodyPr/>
                  <a:lstStyle/>
                  <a:p>
                    <a:r>
                      <a:rPr lang="en-US"/>
                      <a:t>12%</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CC7B-48EF-8C36-1FFC4AFE66DD}"/>
                </c:ext>
                <c:ext xmlns:c15="http://schemas.microsoft.com/office/drawing/2012/chart" uri="{CE6537A1-D6FC-4f65-9D91-7224C49458BB}"/>
              </c:extLst>
            </c:dLbl>
            <c:dLbl>
              <c:idx val="1"/>
              <c:tx>
                <c:rich>
                  <a:bodyPr/>
                  <a:lstStyle/>
                  <a:p>
                    <a:fld id="{40F57154-E1C4-43FF-9184-BAA123269064}" type="CELLRANGE">
                      <a:rPr lang="en-US" smtClean="0"/>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CC7B-48EF-8C36-1FFC4AFE66DD}"/>
                </c:ext>
                <c:ext xmlns:c15="http://schemas.microsoft.com/office/drawing/2012/chart" uri="{CE6537A1-D6FC-4f65-9D91-7224C49458BB}">
                  <c15:dlblFieldTable/>
                  <c15:showDataLabelsRange val="1"/>
                </c:ext>
              </c:extLst>
            </c:dLbl>
            <c:dLbl>
              <c:idx val="2"/>
              <c:tx>
                <c:rich>
                  <a:bodyPr/>
                  <a:lstStyle/>
                  <a:p>
                    <a:fld id="{FD67B653-4A65-4309-ACC4-E3F38BF61086}" type="CELLRANGE">
                      <a:rPr lang="en-US" smtClean="0"/>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CC7B-48EF-8C36-1FFC4AFE66DD}"/>
                </c:ext>
                <c:ext xmlns:c15="http://schemas.microsoft.com/office/drawing/2012/chart" uri="{CE6537A1-D6FC-4f65-9D91-7224C49458BB}">
                  <c15:dlblFieldTable/>
                  <c15:showDataLabelsRange val="1"/>
                </c:ext>
              </c:extLst>
            </c:dLbl>
            <c:dLbl>
              <c:idx val="3"/>
              <c:tx>
                <c:rich>
                  <a:bodyPr/>
                  <a:lstStyle/>
                  <a:p>
                    <a:fld id="{E9BD2006-F9C3-493A-B0D5-30A2A11941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ext>
            </c:extLst>
          </c:dLbls>
          <c:cat>
            <c:numRef>
              <c:f>Sheet1!$A$3:$A$6</c:f>
              <c:numCache>
                <c:formatCode>General</c:formatCode>
                <c:ptCount val="4"/>
                <c:pt idx="0">
                  <c:v>2018</c:v>
                </c:pt>
                <c:pt idx="1">
                  <c:v>2019</c:v>
                </c:pt>
                <c:pt idx="2">
                  <c:v>2020</c:v>
                </c:pt>
                <c:pt idx="3">
                  <c:v>2021</c:v>
                </c:pt>
              </c:numCache>
            </c:numRef>
          </c:cat>
          <c:val>
            <c:numRef>
              <c:f>Sheet1!$C$3:$C$6</c:f>
              <c:numCache>
                <c:formatCode>_(* #,##0_);_(* \(#,##0\);_(* "-"??_);_(@_)</c:formatCode>
                <c:ptCount val="4"/>
                <c:pt idx="0">
                  <c:v>7739283.9214698654</c:v>
                </c:pt>
                <c:pt idx="1">
                  <c:v>8252943.7047105338</c:v>
                </c:pt>
                <c:pt idx="2">
                  <c:v>7342900</c:v>
                </c:pt>
                <c:pt idx="3">
                  <c:v>6479189</c:v>
                </c:pt>
              </c:numCache>
            </c:numRef>
          </c:val>
          <c:extLst xmlns:c16r2="http://schemas.microsoft.com/office/drawing/2015/06/chart">
            <c:ext xmlns:c16="http://schemas.microsoft.com/office/drawing/2014/chart" uri="{C3380CC4-5D6E-409C-BE32-E72D297353CC}">
              <c16:uniqueId val="{00000001-2D94-4BF2-9CF2-4CBFB6CFD9F1}"/>
            </c:ext>
            <c:ext xmlns:c15="http://schemas.microsoft.com/office/drawing/2012/chart" uri="{02D57815-91ED-43cb-92C2-25804820EDAC}">
              <c15:datalabelsRange>
                <c15:f>Sheet1!$G$3:$G$6</c15:f>
                <c15:dlblRangeCache>
                  <c:ptCount val="4"/>
                  <c:pt idx="0">
                    <c:v>13%</c:v>
                  </c:pt>
                  <c:pt idx="1">
                    <c:v>11%</c:v>
                  </c:pt>
                  <c:pt idx="2">
                    <c:v>11%</c:v>
                  </c:pt>
                  <c:pt idx="3">
                    <c:v>15%</c:v>
                  </c:pt>
                </c15:dlblRangeCache>
              </c15:datalabelsRange>
            </c:ext>
          </c:extLst>
        </c:ser>
        <c:ser>
          <c:idx val="2"/>
          <c:order val="2"/>
          <c:tx>
            <c:strRef>
              <c:f>Sheet1!$D$1</c:f>
              <c:strCache>
                <c:ptCount val="1"/>
                <c:pt idx="0">
                  <c:v>Debt purchased</c:v>
                </c:pt>
              </c:strCache>
            </c:strRef>
          </c:tx>
          <c:spPr>
            <a:solidFill>
              <a:schemeClr val="accent1">
                <a:lumMod val="50000"/>
              </a:schemeClr>
            </a:solidFill>
            <a:ln>
              <a:noFill/>
            </a:ln>
            <a:effectLst/>
          </c:spPr>
          <c:invertIfNegative val="0"/>
          <c:dLbls>
            <c:dLbl>
              <c:idx val="0"/>
              <c:tx>
                <c:rich>
                  <a:bodyPr/>
                  <a:lstStyle/>
                  <a:p>
                    <a:fld id="{CCDAD1C8-6589-4294-8813-ED58B66B2BEF}" type="CELLRANGE">
                      <a:rPr lang="en-US" smtClean="0"/>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CC7B-48EF-8C36-1FFC4AFE66DD}"/>
                </c:ext>
                <c:ext xmlns:c15="http://schemas.microsoft.com/office/drawing/2012/chart" uri="{CE6537A1-D6FC-4f65-9D91-7224C49458BB}">
                  <c15:dlblFieldTable/>
                  <c15:showDataLabelsRange val="1"/>
                </c:ext>
              </c:extLst>
            </c:dLbl>
            <c:dLbl>
              <c:idx val="1"/>
              <c:tx>
                <c:rich>
                  <a:bodyPr/>
                  <a:lstStyle/>
                  <a:p>
                    <a:fld id="{13350F6A-FDF0-4357-85A6-5CA3AA748180}" type="CELLRANGE">
                      <a:rPr lang="en-US" smtClean="0"/>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CC7B-48EF-8C36-1FFC4AFE66DD}"/>
                </c:ext>
                <c:ext xmlns:c15="http://schemas.microsoft.com/office/drawing/2012/chart" uri="{CE6537A1-D6FC-4f65-9D91-7224C49458BB}">
                  <c15:dlblFieldTable/>
                  <c15:showDataLabelsRange val="1"/>
                </c:ext>
              </c:extLst>
            </c:dLbl>
            <c:dLbl>
              <c:idx val="2"/>
              <c:tx>
                <c:rich>
                  <a:bodyPr/>
                  <a:lstStyle/>
                  <a:p>
                    <a:fld id="{E1ABCD93-95FE-4BB6-B4EF-765ADFD79778}" type="CELLRANGE">
                      <a:rPr lang="en-US" smtClean="0"/>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CC7B-48EF-8C36-1FFC4AFE66DD}"/>
                </c:ext>
                <c:ext xmlns:c15="http://schemas.microsoft.com/office/drawing/2012/chart" uri="{CE6537A1-D6FC-4f65-9D91-7224C49458BB}">
                  <c15:dlblFieldTable/>
                  <c15:showDataLabelsRange val="1"/>
                </c:ext>
              </c:extLst>
            </c:dLbl>
            <c:dLbl>
              <c:idx val="3"/>
              <c:tx>
                <c:rich>
                  <a:bodyPr/>
                  <a:lstStyle/>
                  <a:p>
                    <a:fld id="{ACE972CC-5314-434D-A8BC-CD5072A6860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ext>
            </c:extLst>
          </c:dLbls>
          <c:cat>
            <c:numRef>
              <c:f>Sheet1!$A$3:$A$6</c:f>
              <c:numCache>
                <c:formatCode>General</c:formatCode>
                <c:ptCount val="4"/>
                <c:pt idx="0">
                  <c:v>2018</c:v>
                </c:pt>
                <c:pt idx="1">
                  <c:v>2019</c:v>
                </c:pt>
                <c:pt idx="2">
                  <c:v>2020</c:v>
                </c:pt>
                <c:pt idx="3">
                  <c:v>2021</c:v>
                </c:pt>
              </c:numCache>
            </c:numRef>
          </c:cat>
          <c:val>
            <c:numRef>
              <c:f>Sheet1!$D$3:$D$6</c:f>
              <c:numCache>
                <c:formatCode>_(* #,##0_);_(* \(#,##0\);_(* "-"??_);_(@_)</c:formatCode>
                <c:ptCount val="4"/>
                <c:pt idx="0">
                  <c:v>47008216.593599692</c:v>
                </c:pt>
                <c:pt idx="1">
                  <c:v>51534657.18421638</c:v>
                </c:pt>
                <c:pt idx="2">
                  <c:v>45850057</c:v>
                </c:pt>
                <c:pt idx="3">
                  <c:v>23796013</c:v>
                </c:pt>
              </c:numCache>
            </c:numRef>
          </c:val>
          <c:extLst xmlns:c16r2="http://schemas.microsoft.com/office/drawing/2015/06/chart">
            <c:ext xmlns:c16="http://schemas.microsoft.com/office/drawing/2014/chart" uri="{C3380CC4-5D6E-409C-BE32-E72D297353CC}">
              <c16:uniqueId val="{00000002-2D94-4BF2-9CF2-4CBFB6CFD9F1}"/>
            </c:ext>
            <c:ext xmlns:c15="http://schemas.microsoft.com/office/drawing/2012/chart" uri="{02D57815-91ED-43cb-92C2-25804820EDAC}">
              <c15:datalabelsRange>
                <c15:f>Sheet1!$H$3:$H$6</c15:f>
                <c15:dlblRangeCache>
                  <c:ptCount val="4"/>
                  <c:pt idx="0">
                    <c:v>78%</c:v>
                  </c:pt>
                  <c:pt idx="1">
                    <c:v>66%</c:v>
                  </c:pt>
                  <c:pt idx="2">
                    <c:v>70%</c:v>
                  </c:pt>
                  <c:pt idx="3">
                    <c:v>54%</c:v>
                  </c:pt>
                </c15:dlblRangeCache>
              </c15:datalabelsRange>
            </c:ext>
          </c:extLst>
        </c:ser>
        <c:dLbls>
          <c:showLegendKey val="0"/>
          <c:showVal val="0"/>
          <c:showCatName val="0"/>
          <c:showSerName val="0"/>
          <c:showPercent val="0"/>
          <c:showBubbleSize val="0"/>
        </c:dLbls>
        <c:gapWidth val="177"/>
        <c:overlap val="100"/>
        <c:axId val="717057776"/>
        <c:axId val="717050160"/>
      </c:barChart>
      <c:catAx>
        <c:axId val="717057776"/>
        <c:scaling>
          <c:orientation val="minMax"/>
        </c:scaling>
        <c:delete val="0"/>
        <c:axPos val="t"/>
        <c:numFmt formatCode="General" sourceLinked="1"/>
        <c:majorTickMark val="none"/>
        <c:minorTickMark val="none"/>
        <c:tickLblPos val="nextTo"/>
        <c:spPr>
          <a:noFill/>
          <a:ln w="9228" cap="flat" cmpd="sng" algn="ctr">
            <a:solidFill>
              <a:schemeClr val="tx1">
                <a:lumMod val="15000"/>
                <a:lumOff val="85000"/>
              </a:schemeClr>
            </a:solidFill>
            <a:round/>
          </a:ln>
          <a:effectLst/>
        </c:spPr>
        <c:txPr>
          <a:bodyPr rot="-60000000" spcFirstLastPara="1" vertOverflow="ellipsis" vert="horz" wrap="square" anchor="ctr" anchorCtr="1"/>
          <a:lstStyle/>
          <a:p>
            <a:pPr>
              <a:defRPr sz="965" b="0" i="0" u="none" strike="noStrike" kern="1200" baseline="0">
                <a:solidFill>
                  <a:schemeClr val="tx1"/>
                </a:solidFill>
                <a:latin typeface="Georgia" panose="02040502050405020303" pitchFamily="18" charset="0"/>
                <a:ea typeface="+mn-ea"/>
                <a:cs typeface="+mn-cs"/>
              </a:defRPr>
            </a:pPr>
            <a:endParaRPr lang="en-US"/>
          </a:p>
        </c:txPr>
        <c:crossAx val="717050160"/>
        <c:crosses val="max"/>
        <c:auto val="1"/>
        <c:lblAlgn val="ctr"/>
        <c:lblOffset val="100"/>
        <c:noMultiLvlLbl val="0"/>
      </c:catAx>
      <c:valAx>
        <c:axId val="717050160"/>
        <c:scaling>
          <c:orientation val="minMax"/>
          <c:max val="80000000"/>
        </c:scaling>
        <c:delete val="0"/>
        <c:axPos val="l"/>
        <c:numFmt formatCode="#,##0" sourceLinked="0"/>
        <c:majorTickMark val="out"/>
        <c:minorTickMark val="none"/>
        <c:tickLblPos val="nextTo"/>
        <c:spPr>
          <a:ln w="6170">
            <a:noFill/>
          </a:ln>
        </c:spPr>
        <c:txPr>
          <a:bodyPr rot="0" spcFirstLastPara="1" vertOverflow="ellipsis" vert="horz" wrap="square" anchor="t" anchorCtr="0"/>
          <a:lstStyle/>
          <a:p>
            <a:pPr>
              <a:defRPr sz="965" b="0" i="0" u="none" strike="noStrike" kern="1200" baseline="0">
                <a:solidFill>
                  <a:schemeClr val="tx1"/>
                </a:solidFill>
                <a:latin typeface="Georgia" panose="02040502050405020303" pitchFamily="18" charset="0"/>
                <a:ea typeface="+mn-ea"/>
                <a:cs typeface="+mn-cs"/>
              </a:defRPr>
            </a:pPr>
            <a:endParaRPr lang="en-US"/>
          </a:p>
        </c:txPr>
        <c:crossAx val="717057776"/>
        <c:crosses val="autoZero"/>
        <c:crossBetween val="between"/>
        <c:majorUnit val="10000000"/>
      </c:valAx>
      <c:dTable>
        <c:showHorzBorder val="1"/>
        <c:showVertBorder val="1"/>
        <c:showOutline val="1"/>
        <c:showKeys val="1"/>
      </c:dTable>
      <c:spPr>
        <a:solidFill>
          <a:schemeClr val="bg1"/>
        </a:solidFill>
        <a:ln w="25354">
          <a:noFill/>
        </a:ln>
      </c:spPr>
    </c:plotArea>
    <c:plotVisOnly val="1"/>
    <c:dispBlanksAs val="gap"/>
    <c:showDLblsOverMax val="0"/>
  </c:chart>
  <c:spPr>
    <a:noFill/>
    <a:ln>
      <a:noFill/>
    </a:ln>
  </c:spPr>
  <c:txPr>
    <a:bodyPr/>
    <a:lstStyle/>
    <a:p>
      <a:pPr>
        <a:defRPr sz="1165">
          <a:solidFill>
            <a:schemeClr val="tx1"/>
          </a:solidFill>
          <a:latin typeface="Georgia" panose="02040502050405020303"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t>Debt serviced outsourced and recovered - </a:t>
            </a:r>
            <a:r>
              <a:rPr lang="en-US" sz="1200" b="1" i="0" u="none" strike="noStrike" baseline="0" dirty="0">
                <a:effectLst/>
              </a:rPr>
              <a:t>Average value (EUR)/case</a:t>
            </a:r>
            <a:endParaRPr lang="en-US"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0.1423742858763842"/>
          <c:y val="0.27829273768392693"/>
          <c:w val="0.81395736662672336"/>
          <c:h val="0.46280476105323748"/>
        </c:manualLayout>
      </c:layout>
      <c:lineChart>
        <c:grouping val="standard"/>
        <c:varyColors val="0"/>
        <c:ser>
          <c:idx val="0"/>
          <c:order val="0"/>
          <c:tx>
            <c:strRef>
              <c:f>Sheet1!$B$1</c:f>
              <c:strCache>
                <c:ptCount val="1"/>
                <c:pt idx="0">
                  <c:v>Debts referred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9349169699668362E-2"/>
                  <c:y val="-0.1024954953804570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0B2-426E-957A-B3D49A5B758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4"/>
                <c:pt idx="0">
                  <c:v>2018</c:v>
                </c:pt>
                <c:pt idx="1">
                  <c:v>2019</c:v>
                </c:pt>
                <c:pt idx="2">
                  <c:v>2020</c:v>
                </c:pt>
                <c:pt idx="3">
                  <c:v>2021</c:v>
                </c:pt>
              </c:numCache>
              <c:extLst xmlns:c16r2="http://schemas.microsoft.com/office/drawing/2015/06/chart"/>
            </c:numRef>
          </c:cat>
          <c:val>
            <c:numRef>
              <c:f>Sheet1!$B$2:$B$6</c:f>
              <c:numCache>
                <c:formatCode>_(* #,##0_);_(* \(#,##0\);_(* "-"??_);_(@_)</c:formatCode>
                <c:ptCount val="4"/>
                <c:pt idx="0">
                  <c:v>389</c:v>
                </c:pt>
                <c:pt idx="1">
                  <c:v>147</c:v>
                </c:pt>
                <c:pt idx="2" formatCode="General">
                  <c:v>138</c:v>
                </c:pt>
                <c:pt idx="3" formatCode="General">
                  <c:v>212</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1-C0B2-426E-957A-B3D49A5B7580}"/>
            </c:ext>
          </c:extLst>
        </c:ser>
        <c:ser>
          <c:idx val="2"/>
          <c:order val="1"/>
          <c:tx>
            <c:strRef>
              <c:f>Sheet1!$D$1</c:f>
              <c:strCache>
                <c:ptCount val="1"/>
                <c:pt idx="0">
                  <c:v>4y Recovered Average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delete val="1"/>
              <c:extLst xmlns:c16r2="http://schemas.microsoft.com/office/drawing/2015/06/chart">
                <c:ext xmlns:c16="http://schemas.microsoft.com/office/drawing/2014/chart" uri="{C3380CC4-5D6E-409C-BE32-E72D297353CC}">
                  <c16:uniqueId val="{00000003-C0B2-426E-957A-B3D49A5B7580}"/>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4-C0B2-426E-957A-B3D49A5B7580}"/>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C0B2-426E-957A-B3D49A5B7580}"/>
                </c:ext>
                <c:ext xmlns:c15="http://schemas.microsoft.com/office/drawing/2012/chart" uri="{CE6537A1-D6FC-4f65-9D91-7224C49458BB}"/>
              </c:extLst>
            </c:dLbl>
            <c:dLbl>
              <c:idx val="3"/>
              <c:layout>
                <c:manualLayout>
                  <c:x val="4.1665436942666398E-3"/>
                  <c:y val="5.96742593218273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410-406F-8E1F-5E0FB8327338}"/>
                </c:ext>
                <c:ext xmlns:c15="http://schemas.microsoft.com/office/drawing/2012/chart" uri="{CE6537A1-D6FC-4f65-9D91-7224C49458BB}"/>
              </c:extLst>
            </c:dLbl>
            <c:spPr>
              <a:noFill/>
              <a:ln>
                <a:solidFill>
                  <a:srgbClr val="F79646"/>
                </a:solid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4"/>
                <c:pt idx="0">
                  <c:v>2018</c:v>
                </c:pt>
                <c:pt idx="1">
                  <c:v>2019</c:v>
                </c:pt>
                <c:pt idx="2">
                  <c:v>2020</c:v>
                </c:pt>
                <c:pt idx="3">
                  <c:v>2021</c:v>
                </c:pt>
              </c:numCache>
              <c:extLst xmlns:c16r2="http://schemas.microsoft.com/office/drawing/2015/06/chart"/>
            </c:numRef>
          </c:cat>
          <c:val>
            <c:numRef>
              <c:f>Sheet1!$D$2:$D$6</c:f>
              <c:numCache>
                <c:formatCode>General</c:formatCode>
                <c:ptCount val="4"/>
                <c:pt idx="0">
                  <c:v>66</c:v>
                </c:pt>
                <c:pt idx="1">
                  <c:v>66</c:v>
                </c:pt>
                <c:pt idx="2">
                  <c:v>66</c:v>
                </c:pt>
                <c:pt idx="3">
                  <c:v>66</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6-C0B2-426E-957A-B3D49A5B7580}"/>
            </c:ext>
          </c:extLst>
        </c:ser>
        <c:ser>
          <c:idx val="1"/>
          <c:order val="2"/>
          <c:tx>
            <c:strRef>
              <c:f>Sheet1!$C$1</c:f>
              <c:strCache>
                <c:ptCount val="1"/>
                <c:pt idx="0">
                  <c:v>Debts recovered</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Lbl>
              <c:idx val="0"/>
              <c:layout>
                <c:manualLayout>
                  <c:x val="-7.147969794340428E-2"/>
                  <c:y val="-8.4963630007237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0B2-426E-957A-B3D49A5B7580}"/>
                </c:ext>
                <c:ext xmlns:c15="http://schemas.microsoft.com/office/drawing/2012/chart" uri="{CE6537A1-D6FC-4f65-9D91-7224C49458BB}"/>
              </c:extLst>
            </c:dLbl>
            <c:dLbl>
              <c:idx val="1"/>
              <c:layout>
                <c:manualLayout>
                  <c:x val="-1.6593972048819284E-2"/>
                  <c:y val="-7.68520362329820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0B2-426E-957A-B3D49A5B7580}"/>
                </c:ext>
                <c:ext xmlns:c15="http://schemas.microsoft.com/office/drawing/2012/chart" uri="{CE6537A1-D6FC-4f65-9D91-7224C49458BB}"/>
              </c:extLst>
            </c:dLbl>
            <c:dLbl>
              <c:idx val="2"/>
              <c:layout>
                <c:manualLayout>
                  <c:x val="-2.5509592996101369E-2"/>
                  <c:y val="3.57023519415036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0B2-426E-957A-B3D49A5B7580}"/>
                </c:ext>
                <c:ext xmlns:c15="http://schemas.microsoft.com/office/drawing/2012/chart" uri="{CE6537A1-D6FC-4f65-9D91-7224C49458BB}"/>
              </c:extLst>
            </c:dLbl>
            <c:dLbl>
              <c:idx val="3"/>
              <c:layout>
                <c:manualLayout>
                  <c:x val="-2.7802173273317205E-2"/>
                  <c:y val="-5.42828656041021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410-406F-8E1F-5E0FB832733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4"/>
                <c:pt idx="0">
                  <c:v>2018</c:v>
                </c:pt>
                <c:pt idx="1">
                  <c:v>2019</c:v>
                </c:pt>
                <c:pt idx="2">
                  <c:v>2020</c:v>
                </c:pt>
                <c:pt idx="3">
                  <c:v>2021</c:v>
                </c:pt>
              </c:numCache>
              <c:extLst xmlns:c16r2="http://schemas.microsoft.com/office/drawing/2015/06/chart"/>
            </c:numRef>
          </c:cat>
          <c:val>
            <c:numRef>
              <c:f>Sheet1!$C$2:$C$6</c:f>
              <c:numCache>
                <c:formatCode>_(* #,##0_);_(* \(#,##0\);_(* "-"??_);_(@_)</c:formatCode>
                <c:ptCount val="4"/>
                <c:pt idx="0">
                  <c:v>91</c:v>
                </c:pt>
                <c:pt idx="1">
                  <c:v>20</c:v>
                </c:pt>
                <c:pt idx="2" formatCode="General">
                  <c:v>74</c:v>
                </c:pt>
                <c:pt idx="3" formatCode="General">
                  <c:v>78</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B-C0B2-426E-957A-B3D49A5B7580}"/>
            </c:ext>
          </c:extLst>
        </c:ser>
        <c:ser>
          <c:idx val="3"/>
          <c:order val="3"/>
          <c:tx>
            <c:strRef>
              <c:f>Sheet1!$E$1</c:f>
              <c:strCache>
                <c:ptCount val="1"/>
                <c:pt idx="0">
                  <c:v>4y Referred Average</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elete val="1"/>
          </c:dLbls>
          <c:cat>
            <c:numRef>
              <c:f>Sheet1!$A$2:$A$6</c:f>
              <c:numCache>
                <c:formatCode>General</c:formatCode>
                <c:ptCount val="4"/>
                <c:pt idx="0">
                  <c:v>2018</c:v>
                </c:pt>
                <c:pt idx="1">
                  <c:v>2019</c:v>
                </c:pt>
                <c:pt idx="2">
                  <c:v>2020</c:v>
                </c:pt>
                <c:pt idx="3">
                  <c:v>2021</c:v>
                </c:pt>
              </c:numCache>
              <c:extLst xmlns:c16r2="http://schemas.microsoft.com/office/drawing/2015/06/chart"/>
            </c:numRef>
          </c:cat>
          <c:val>
            <c:numRef>
              <c:f>Sheet1!$E$2:$E$6</c:f>
              <c:numCache>
                <c:formatCode>General</c:formatCode>
                <c:ptCount val="4"/>
                <c:pt idx="0">
                  <c:v>222</c:v>
                </c:pt>
                <c:pt idx="1">
                  <c:v>222</c:v>
                </c:pt>
                <c:pt idx="2">
                  <c:v>222</c:v>
                </c:pt>
                <c:pt idx="3">
                  <c:v>222</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D-C0B2-426E-957A-B3D49A5B7580}"/>
            </c:ext>
          </c:extLst>
        </c:ser>
        <c:dLbls>
          <c:dLblPos val="t"/>
          <c:showLegendKey val="0"/>
          <c:showVal val="1"/>
          <c:showCatName val="0"/>
          <c:showSerName val="0"/>
          <c:showPercent val="0"/>
          <c:showBubbleSize val="0"/>
        </c:dLbls>
        <c:marker val="1"/>
        <c:smooth val="0"/>
        <c:axId val="717058320"/>
        <c:axId val="717053424"/>
      </c:lineChart>
      <c:catAx>
        <c:axId val="71705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Georgia" panose="02040502050405020303" pitchFamily="18" charset="0"/>
                <a:ea typeface="+mn-ea"/>
                <a:cs typeface="+mn-cs"/>
              </a:defRPr>
            </a:pPr>
            <a:endParaRPr lang="en-US"/>
          </a:p>
        </c:txPr>
        <c:crossAx val="717053424"/>
        <c:crosses val="autoZero"/>
        <c:auto val="1"/>
        <c:lblAlgn val="ctr"/>
        <c:lblOffset val="100"/>
        <c:noMultiLvlLbl val="0"/>
      </c:catAx>
      <c:valAx>
        <c:axId val="717053424"/>
        <c:scaling>
          <c:orientation val="minMax"/>
          <c:min val="0"/>
        </c:scaling>
        <c:delete val="1"/>
        <c:axPos val="l"/>
        <c:numFmt formatCode="_(* #,##0_);_(* \(#,##0\);_(* &quot;-&quot;??_);_(@_)" sourceLinked="1"/>
        <c:majorTickMark val="none"/>
        <c:minorTickMark val="none"/>
        <c:tickLblPos val="nextTo"/>
        <c:crossAx val="717058320"/>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sz="1300">
          <a:solidFill>
            <a:schemeClr val="tx1"/>
          </a:solidFill>
          <a:latin typeface="Georgia" panose="02040502050405020303"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dirty="0"/>
              <a:t>Debt purchased referred and recovered - </a:t>
            </a:r>
            <a:r>
              <a:rPr lang="en-US" sz="1200" b="1" i="0" u="none" strike="noStrike" baseline="0" dirty="0">
                <a:effectLst/>
              </a:rPr>
              <a:t>Average value (EUR)/case</a:t>
            </a:r>
            <a:endParaRPr lang="en-US"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0.1423742858763842"/>
          <c:y val="0.21693129544954909"/>
          <c:w val="0.68142966272791927"/>
          <c:h val="0.52416619242050522"/>
        </c:manualLayout>
      </c:layout>
      <c:lineChart>
        <c:grouping val="standard"/>
        <c:varyColors val="0"/>
        <c:ser>
          <c:idx val="0"/>
          <c:order val="0"/>
          <c:tx>
            <c:strRef>
              <c:f>Sheet1!$B$1</c:f>
              <c:strCache>
                <c:ptCount val="1"/>
                <c:pt idx="0">
                  <c:v>Debts referred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6436250757116928E-2"/>
                  <c:y val="-9.053341870318955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633-45F5-BA75-762294618525}"/>
                </c:ext>
                <c:ext xmlns:c15="http://schemas.microsoft.com/office/drawing/2012/chart" uri="{CE6537A1-D6FC-4f65-9D91-7224C49458BB}"/>
              </c:extLst>
            </c:dLbl>
            <c:dLbl>
              <c:idx val="1"/>
              <c:layout>
                <c:manualLayout>
                  <c:x val="-5.0746402089203772E-2"/>
                  <c:y val="-0.1112614280670670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633-45F5-BA75-762294618525}"/>
                </c:ext>
                <c:ext xmlns:c15="http://schemas.microsoft.com/office/drawing/2012/chart" uri="{CE6537A1-D6FC-4f65-9D91-7224C49458BB}"/>
              </c:extLst>
            </c:dLbl>
            <c:dLbl>
              <c:idx val="2"/>
              <c:layout>
                <c:manualLayout>
                  <c:x val="-7.4581314354936395E-2"/>
                  <c:y val="-0.1595969178347401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F6F-4E1F-A6F9-4BF5DC6763B0}"/>
                </c:ext>
                <c:ext xmlns:c15="http://schemas.microsoft.com/office/drawing/2012/chart" uri="{CE6537A1-D6FC-4f65-9D91-7224C49458BB}"/>
              </c:extLst>
            </c:dLbl>
            <c:dLbl>
              <c:idx val="3"/>
              <c:layout>
                <c:manualLayout>
                  <c:x val="-7.1698465576418333E-2"/>
                  <c:y val="-0.1844344984567048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633-45F5-BA75-762294618525}"/>
                </c:ext>
                <c:ext xmlns:c15="http://schemas.microsoft.com/office/drawing/2012/chart" uri="{CE6537A1-D6FC-4f65-9D91-7224C49458BB}"/>
              </c:extLst>
            </c:dLbl>
            <c:dLbl>
              <c:idx val="4"/>
              <c:layout>
                <c:manualLayout>
                  <c:x val="-5.8317433878457503E-2"/>
                  <c:y val="-0.1672255643780063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98A-4110-84E6-FEFC7EB81B8A}"/>
                </c:ext>
                <c:ext xmlns:c15="http://schemas.microsoft.com/office/drawing/2012/chart" uri="{CE6537A1-D6FC-4f65-9D91-7224C49458BB}"/>
              </c:extLst>
            </c:dLbl>
            <c:spPr>
              <a:noFill/>
              <a:ln>
                <a:solidFill>
                  <a:schemeClr val="tx2">
                    <a:lumMod val="60000"/>
                    <a:lumOff val="40000"/>
                  </a:schemeClr>
                </a:solid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2017</c:v>
                </c:pt>
                <c:pt idx="1">
                  <c:v>2018</c:v>
                </c:pt>
                <c:pt idx="2">
                  <c:v>2019</c:v>
                </c:pt>
                <c:pt idx="3">
                  <c:v>2020</c:v>
                </c:pt>
                <c:pt idx="4">
                  <c:v>2021</c:v>
                </c:pt>
              </c:numCache>
            </c:numRef>
          </c:cat>
          <c:val>
            <c:numRef>
              <c:f>Sheet1!$B$3:$B$7</c:f>
              <c:numCache>
                <c:formatCode>_(* #,##0_);_(* \(#,##0\);_(* "-"??_);_(@_)</c:formatCode>
                <c:ptCount val="5"/>
                <c:pt idx="0">
                  <c:v>945</c:v>
                </c:pt>
                <c:pt idx="1">
                  <c:v>980</c:v>
                </c:pt>
                <c:pt idx="2">
                  <c:v>565</c:v>
                </c:pt>
                <c:pt idx="3" formatCode="General">
                  <c:v>453</c:v>
                </c:pt>
                <c:pt idx="4" formatCode="General">
                  <c:v>1725</c:v>
                </c:pt>
              </c:numCache>
            </c:numRef>
          </c:val>
          <c:smooth val="0"/>
          <c:extLst xmlns:c16r2="http://schemas.microsoft.com/office/drawing/2015/06/chart">
            <c:ext xmlns:c16="http://schemas.microsoft.com/office/drawing/2014/chart" uri="{C3380CC4-5D6E-409C-BE32-E72D297353CC}">
              <c16:uniqueId val="{00000003-B633-45F5-BA75-762294618525}"/>
            </c:ext>
          </c:extLst>
        </c:ser>
        <c:ser>
          <c:idx val="3"/>
          <c:order val="3"/>
          <c:tx>
            <c:strRef>
              <c:f>Sheet1!$E$1</c:f>
              <c:strCache>
                <c:ptCount val="1"/>
                <c:pt idx="0">
                  <c:v>5y Referred Average</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layout>
                <c:manualLayout>
                  <c:x val="-0.1162810417928528"/>
                  <c:y val="-2.5813412175677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633-45F5-BA75-762294618525}"/>
                </c:ext>
                <c:ext xmlns:c15="http://schemas.microsoft.com/office/drawing/2012/chart" uri="{CE6537A1-D6FC-4f65-9D91-7224C49458BB}"/>
              </c:extLst>
            </c:dLbl>
            <c:spPr>
              <a:noFill/>
              <a:ln>
                <a:solidFill>
                  <a:srgbClr val="FFC000"/>
                </a:solid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Georgia" panose="02040502050405020303" pitchFamily="18"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2017</c:v>
                </c:pt>
                <c:pt idx="1">
                  <c:v>2018</c:v>
                </c:pt>
                <c:pt idx="2">
                  <c:v>2019</c:v>
                </c:pt>
                <c:pt idx="3">
                  <c:v>2020</c:v>
                </c:pt>
                <c:pt idx="4">
                  <c:v>2021</c:v>
                </c:pt>
              </c:numCache>
            </c:numRef>
          </c:cat>
          <c:val>
            <c:numRef>
              <c:f>Sheet1!$E$3:$E$7</c:f>
              <c:numCache>
                <c:formatCode>General</c:formatCode>
                <c:ptCount val="5"/>
                <c:pt idx="0">
                  <c:v>934</c:v>
                </c:pt>
                <c:pt idx="1">
                  <c:v>934</c:v>
                </c:pt>
                <c:pt idx="2">
                  <c:v>934</c:v>
                </c:pt>
                <c:pt idx="3">
                  <c:v>934</c:v>
                </c:pt>
                <c:pt idx="4">
                  <c:v>934</c:v>
                </c:pt>
              </c:numCache>
            </c:numRef>
          </c:val>
          <c:smooth val="0"/>
          <c:extLst xmlns:c16r2="http://schemas.microsoft.com/office/drawing/2015/06/chart">
            <c:ext xmlns:c16="http://schemas.microsoft.com/office/drawing/2014/chart" uri="{C3380CC4-5D6E-409C-BE32-E72D297353CC}">
              <c16:uniqueId val="{00000005-B633-45F5-BA75-762294618525}"/>
            </c:ext>
          </c:extLst>
        </c:ser>
        <c:dLbls>
          <c:showLegendKey val="0"/>
          <c:showVal val="0"/>
          <c:showCatName val="0"/>
          <c:showSerName val="0"/>
          <c:showPercent val="0"/>
          <c:showBubbleSize val="0"/>
        </c:dLbls>
        <c:marker val="1"/>
        <c:smooth val="0"/>
        <c:axId val="717052336"/>
        <c:axId val="717054512"/>
      </c:lineChart>
      <c:lineChart>
        <c:grouping val="standard"/>
        <c:varyColors val="0"/>
        <c:ser>
          <c:idx val="1"/>
          <c:order val="1"/>
          <c:tx>
            <c:strRef>
              <c:f>Sheet1!$C$1</c:f>
              <c:strCache>
                <c:ptCount val="1"/>
                <c:pt idx="0">
                  <c:v>Debts recovered</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Lbl>
              <c:idx val="0"/>
              <c:layout>
                <c:manualLayout>
                  <c:x val="-1.6549707602339207E-2"/>
                  <c:y val="4.17345793953731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633-45F5-BA75-762294618525}"/>
                </c:ext>
                <c:ext xmlns:c15="http://schemas.microsoft.com/office/drawing/2012/chart" uri="{CE6537A1-D6FC-4f65-9D91-7224C49458BB}"/>
              </c:extLst>
            </c:dLbl>
            <c:dLbl>
              <c:idx val="1"/>
              <c:layout>
                <c:manualLayout>
                  <c:x val="-4.4006410256410257E-2"/>
                  <c:y val="5.63769929988077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98A-4110-84E6-FEFC7EB81B8A}"/>
                </c:ext>
                <c:ext xmlns:c15="http://schemas.microsoft.com/office/drawing/2012/chart" uri="{CE6537A1-D6FC-4f65-9D91-7224C49458BB}"/>
              </c:extLst>
            </c:dLbl>
            <c:dLbl>
              <c:idx val="2"/>
              <c:layout>
                <c:manualLayout>
                  <c:x val="-4.9779174237835656E-2"/>
                  <c:y val="7.294275376754651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633-45F5-BA75-762294618525}"/>
                </c:ext>
                <c:ext xmlns:c15="http://schemas.microsoft.com/office/drawing/2012/chart" uri="{CE6537A1-D6FC-4f65-9D91-7224C49458BB}"/>
              </c:extLst>
            </c:dLbl>
            <c:dLbl>
              <c:idx val="3"/>
              <c:layout>
                <c:manualLayout>
                  <c:x val="-2.8076418332323846E-3"/>
                  <c:y val="8.17352445298396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633-45F5-BA75-762294618525}"/>
                </c:ext>
                <c:ext xmlns:c15="http://schemas.microsoft.com/office/drawing/2012/chart" uri="{CE6537A1-D6FC-4f65-9D91-7224C49458BB}"/>
              </c:extLst>
            </c:dLbl>
            <c:dLbl>
              <c:idx val="4"/>
              <c:layout>
                <c:manualLayout>
                  <c:x val="-2.7572178477690289E-2"/>
                  <c:y val="3.567305250095450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98A-4110-84E6-FEFC7EB81B8A}"/>
                </c:ext>
                <c:ext xmlns:c15="http://schemas.microsoft.com/office/drawing/2012/chart" uri="{CE6537A1-D6FC-4f65-9D91-7224C49458BB}"/>
              </c:extLst>
            </c:dLbl>
            <c:spPr>
              <a:no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2017</c:v>
                </c:pt>
                <c:pt idx="1">
                  <c:v>2018</c:v>
                </c:pt>
                <c:pt idx="2">
                  <c:v>2019</c:v>
                </c:pt>
                <c:pt idx="3">
                  <c:v>2020</c:v>
                </c:pt>
                <c:pt idx="4">
                  <c:v>2021</c:v>
                </c:pt>
              </c:numCache>
            </c:numRef>
          </c:cat>
          <c:val>
            <c:numRef>
              <c:f>Sheet1!$C$3:$C$7</c:f>
              <c:numCache>
                <c:formatCode>_(* #,##0_);_(* \(#,##0\);_(* "-"??_);_(@_)</c:formatCode>
                <c:ptCount val="5"/>
                <c:pt idx="0">
                  <c:v>155</c:v>
                </c:pt>
                <c:pt idx="1">
                  <c:v>173</c:v>
                </c:pt>
                <c:pt idx="2">
                  <c:v>182</c:v>
                </c:pt>
                <c:pt idx="3" formatCode="General">
                  <c:v>158</c:v>
                </c:pt>
                <c:pt idx="4" formatCode="General">
                  <c:v>168</c:v>
                </c:pt>
              </c:numCache>
            </c:numRef>
          </c:val>
          <c:smooth val="0"/>
          <c:extLst xmlns:c16r2="http://schemas.microsoft.com/office/drawing/2015/06/chart">
            <c:ext xmlns:c16="http://schemas.microsoft.com/office/drawing/2014/chart" uri="{C3380CC4-5D6E-409C-BE32-E72D297353CC}">
              <c16:uniqueId val="{00000009-B633-45F5-BA75-762294618525}"/>
            </c:ext>
          </c:extLst>
        </c:ser>
        <c:ser>
          <c:idx val="2"/>
          <c:order val="2"/>
          <c:tx>
            <c:strRef>
              <c:f>Sheet1!$D$1</c:f>
              <c:strCache>
                <c:ptCount val="1"/>
                <c:pt idx="0">
                  <c:v>5y Recovered Average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0.11558070866141734"/>
                  <c:y val="-2.13612498528716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B633-45F5-BA75-762294618525}"/>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B-B633-45F5-BA75-76229461852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C-B633-45F5-BA75-76229461852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D-B633-45F5-BA75-76229461852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1-298A-4110-84E6-FEFC7EB81B8A}"/>
                </c:ext>
                <c:ext xmlns:c15="http://schemas.microsoft.com/office/drawing/2012/chart" uri="{CE6537A1-D6FC-4f65-9D91-7224C49458BB}"/>
              </c:extLst>
            </c:dLbl>
            <c:spPr>
              <a:noFill/>
              <a:ln>
                <a:solidFill>
                  <a:srgbClr val="F79646"/>
                </a:solid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2017</c:v>
                </c:pt>
                <c:pt idx="1">
                  <c:v>2018</c:v>
                </c:pt>
                <c:pt idx="2">
                  <c:v>2019</c:v>
                </c:pt>
                <c:pt idx="3">
                  <c:v>2020</c:v>
                </c:pt>
                <c:pt idx="4">
                  <c:v>2021</c:v>
                </c:pt>
              </c:numCache>
            </c:numRef>
          </c:cat>
          <c:val>
            <c:numRef>
              <c:f>Sheet1!$D$3:$D$7</c:f>
              <c:numCache>
                <c:formatCode>General</c:formatCode>
                <c:ptCount val="5"/>
                <c:pt idx="0">
                  <c:v>167</c:v>
                </c:pt>
                <c:pt idx="1">
                  <c:v>167</c:v>
                </c:pt>
                <c:pt idx="2">
                  <c:v>167</c:v>
                </c:pt>
                <c:pt idx="3">
                  <c:v>167</c:v>
                </c:pt>
                <c:pt idx="4">
                  <c:v>167</c:v>
                </c:pt>
              </c:numCache>
            </c:numRef>
          </c:val>
          <c:smooth val="0"/>
          <c:extLst xmlns:c16r2="http://schemas.microsoft.com/office/drawing/2015/06/chart">
            <c:ext xmlns:c16="http://schemas.microsoft.com/office/drawing/2014/chart" uri="{C3380CC4-5D6E-409C-BE32-E72D297353CC}">
              <c16:uniqueId val="{0000000E-B633-45F5-BA75-762294618525}"/>
            </c:ext>
          </c:extLst>
        </c:ser>
        <c:dLbls>
          <c:showLegendKey val="0"/>
          <c:showVal val="0"/>
          <c:showCatName val="0"/>
          <c:showSerName val="0"/>
          <c:showPercent val="0"/>
          <c:showBubbleSize val="0"/>
        </c:dLbls>
        <c:marker val="1"/>
        <c:smooth val="0"/>
        <c:axId val="717044176"/>
        <c:axId val="717056688"/>
      </c:lineChart>
      <c:catAx>
        <c:axId val="71705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Georgia" panose="02040502050405020303" pitchFamily="18" charset="0"/>
                <a:ea typeface="+mn-ea"/>
                <a:cs typeface="+mn-cs"/>
              </a:defRPr>
            </a:pPr>
            <a:endParaRPr lang="en-US"/>
          </a:p>
        </c:txPr>
        <c:crossAx val="717054512"/>
        <c:crosses val="autoZero"/>
        <c:auto val="1"/>
        <c:lblAlgn val="ctr"/>
        <c:lblOffset val="100"/>
        <c:noMultiLvlLbl val="0"/>
      </c:catAx>
      <c:valAx>
        <c:axId val="717054512"/>
        <c:scaling>
          <c:orientation val="minMax"/>
          <c:max val="2300"/>
          <c:min val="0"/>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Georgia" panose="02040502050405020303" pitchFamily="18" charset="0"/>
                <a:ea typeface="+mn-ea"/>
                <a:cs typeface="+mn-cs"/>
              </a:defRPr>
            </a:pPr>
            <a:endParaRPr lang="en-US"/>
          </a:p>
        </c:txPr>
        <c:crossAx val="717052336"/>
        <c:crosses val="autoZero"/>
        <c:crossBetween val="between"/>
        <c:majorUnit val="500"/>
      </c:valAx>
      <c:valAx>
        <c:axId val="717056688"/>
        <c:scaling>
          <c:orientation val="minMax"/>
          <c:max val="600"/>
          <c:min val="50"/>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Georgia" panose="02040502050405020303" pitchFamily="18" charset="0"/>
                <a:ea typeface="+mn-ea"/>
                <a:cs typeface="+mn-cs"/>
              </a:defRPr>
            </a:pPr>
            <a:endParaRPr lang="en-US"/>
          </a:p>
        </c:txPr>
        <c:crossAx val="717044176"/>
        <c:crosses val="max"/>
        <c:crossBetween val="between"/>
      </c:valAx>
      <c:catAx>
        <c:axId val="717044176"/>
        <c:scaling>
          <c:orientation val="minMax"/>
        </c:scaling>
        <c:delete val="1"/>
        <c:axPos val="t"/>
        <c:numFmt formatCode="General" sourceLinked="1"/>
        <c:majorTickMark val="out"/>
        <c:minorTickMark val="none"/>
        <c:tickLblPos val="nextTo"/>
        <c:crossAx val="717056688"/>
        <c:crosses val="max"/>
        <c:auto val="1"/>
        <c:lblAlgn val="ctr"/>
        <c:lblOffset val="100"/>
        <c:noMultiLvlLbl val="0"/>
      </c:catAx>
      <c:spPr>
        <a:noFill/>
        <a:ln>
          <a:noFill/>
        </a:ln>
        <a:effectLst/>
      </c:spPr>
    </c:plotArea>
    <c:legend>
      <c:legendPos val="b"/>
      <c:layout>
        <c:manualLayout>
          <c:xMode val="edge"/>
          <c:yMode val="edge"/>
          <c:x val="6.5153231772906259E-2"/>
          <c:y val="0.83890286414771498"/>
          <c:w val="0.82602518895729515"/>
          <c:h val="0.134799337792455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sz="1300">
          <a:solidFill>
            <a:schemeClr val="tx1"/>
          </a:solidFill>
          <a:latin typeface="Georgia" panose="02040502050405020303"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Georgia" panose="02040502050405020303" pitchFamily="18" charset="0"/>
                <a:ea typeface="+mn-ea"/>
                <a:cs typeface="+mn-cs"/>
              </a:defRPr>
            </a:pPr>
            <a:r>
              <a:rPr lang="en-US" sz="1200" b="1"/>
              <a:t>International debt referred </a:t>
            </a:r>
            <a:r>
              <a:rPr lang="en-US" sz="1200" b="1" dirty="0"/>
              <a:t>and recovered - </a:t>
            </a:r>
            <a:r>
              <a:rPr lang="en-US" sz="1200" b="1" i="0" u="none" strike="noStrike" baseline="0" dirty="0">
                <a:effectLst/>
              </a:rPr>
              <a:t>Average value (EUR</a:t>
            </a:r>
            <a:r>
              <a:rPr lang="en-US" sz="1200" b="1" i="0" u="none" strike="noStrike" baseline="0">
                <a:effectLst/>
              </a:rPr>
              <a:t>)/case (B2C &amp; B2B combined)</a:t>
            </a:r>
            <a:endParaRPr lang="en-US" sz="1200" b="1" dirty="0"/>
          </a:p>
        </c:rich>
      </c:tx>
      <c:layout>
        <c:manualLayout>
          <c:xMode val="edge"/>
          <c:yMode val="edge"/>
          <c:x val="0.14722399971635133"/>
          <c:y val="4.3158410245043861E-2"/>
        </c:manualLayout>
      </c:layout>
      <c:overlay val="0"/>
      <c:spPr>
        <a:noFill/>
        <a:ln>
          <a:noFill/>
        </a:ln>
        <a:effectLst/>
      </c:spPr>
    </c:title>
    <c:autoTitleDeleted val="0"/>
    <c:plotArea>
      <c:layout>
        <c:manualLayout>
          <c:layoutTarget val="inner"/>
          <c:xMode val="edge"/>
          <c:yMode val="edge"/>
          <c:x val="0.1423742858763842"/>
          <c:y val="0.27829273768392693"/>
          <c:w val="0.81395736662672336"/>
          <c:h val="0.46280476105323748"/>
        </c:manualLayout>
      </c:layout>
      <c:barChart>
        <c:barDir val="col"/>
        <c:grouping val="clustered"/>
        <c:varyColors val="0"/>
        <c:ser>
          <c:idx val="0"/>
          <c:order val="0"/>
          <c:tx>
            <c:strRef>
              <c:f>Sheet1!$B$1</c:f>
              <c:strCache>
                <c:ptCount val="1"/>
                <c:pt idx="0">
                  <c:v>Debts referred</c:v>
                </c:pt>
              </c:strCache>
            </c:strRef>
          </c:tx>
          <c:spPr>
            <a:solidFill>
              <a:srgbClr val="C0504D"/>
            </a:solidFill>
            <a:ln>
              <a:noFill/>
            </a:ln>
            <a:effectLst/>
          </c:spPr>
          <c:invertIfNegative val="0"/>
          <c:dLbls>
            <c:dLbl>
              <c:idx val="0"/>
              <c:layout>
                <c:manualLayout>
                  <c:x val="-1.643606575060836E-2"/>
                  <c:y val="-4.02124617172063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3D6-474F-9C14-0BD154EE78E7}"/>
                </c:ext>
                <c:ext xmlns:c15="http://schemas.microsoft.com/office/drawing/2012/chart" uri="{CE6537A1-D6FC-4f65-9D91-7224C49458BB}"/>
              </c:extLst>
            </c:dLbl>
            <c:dLbl>
              <c:idx val="1"/>
              <c:layout>
                <c:manualLayout>
                  <c:x val="-2.8984409453316072E-3"/>
                  <c:y val="-2.01492759921808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3D6-474F-9C14-0BD154EE78E7}"/>
                </c:ext>
                <c:ext xmlns:c15="http://schemas.microsoft.com/office/drawing/2012/chart" uri="{CE6537A1-D6FC-4f65-9D91-7224C49458BB}"/>
              </c:extLst>
            </c:dLbl>
            <c:dLbl>
              <c:idx val="2"/>
              <c:layout>
                <c:manualLayout>
                  <c:x val="-1.1917872813627385E-2"/>
                  <c:y val="-7.85720947461148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3D6-474F-9C14-0BD154EE78E7}"/>
                </c:ext>
                <c:ext xmlns:c15="http://schemas.microsoft.com/office/drawing/2012/chart" uri="{CE6537A1-D6FC-4f65-9D91-7224C49458BB}">
                  <c15:layout>
                    <c:manualLayout>
                      <c:w val="0.12019914115568019"/>
                      <c:h val="8.5213883339381055E-2"/>
                    </c:manualLayout>
                  </c15:layout>
                </c:ext>
              </c:extLst>
            </c:dLbl>
            <c:dLbl>
              <c:idx val="3"/>
              <c:layout>
                <c:manualLayout>
                  <c:x val="-1.8140191185662027E-2"/>
                  <c:y val="-4.61881835066906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3D6-474F-9C14-0BD154EE78E7}"/>
                </c:ext>
                <c:ext xmlns:c15="http://schemas.microsoft.com/office/drawing/2012/chart" uri="{CE6537A1-D6FC-4f65-9D91-7224C49458BB}"/>
              </c:extLst>
            </c:dLbl>
            <c:dLbl>
              <c:idx val="4"/>
              <c:layout>
                <c:manualLayout>
                  <c:x val="-5.036628583937993E-3"/>
                  <c:y val="-4.795378916116073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174-44AE-BC86-5322E5E45E2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t" anchorCtr="1">
                <a:spAutoFit/>
              </a:bodyPr>
              <a:lstStyle/>
              <a:p>
                <a:pPr>
                  <a:defRPr sz="1300" b="0" i="0" u="none" strike="noStrike" kern="1200" baseline="0">
                    <a:solidFill>
                      <a:schemeClr val="tx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Sheet1!$A$4:$A$7</c:f>
              <c:numCache>
                <c:formatCode>General</c:formatCode>
                <c:ptCount val="4"/>
                <c:pt idx="0">
                  <c:v>2017</c:v>
                </c:pt>
                <c:pt idx="1">
                  <c:v>2018</c:v>
                </c:pt>
                <c:pt idx="2">
                  <c:v>2019</c:v>
                </c:pt>
                <c:pt idx="3">
                  <c:v>2020</c:v>
                </c:pt>
              </c:numCache>
            </c:numRef>
          </c:cat>
          <c:val>
            <c:numRef>
              <c:f>Sheet1!$B$4:$B$7</c:f>
              <c:numCache>
                <c:formatCode>_(* #,##0_);_(* \(#,##0\);_(* "-"??_);_(@_)</c:formatCode>
                <c:ptCount val="4"/>
                <c:pt idx="0">
                  <c:v>1841.6402706505455</c:v>
                </c:pt>
                <c:pt idx="1">
                  <c:v>47</c:v>
                </c:pt>
                <c:pt idx="2" formatCode="General">
                  <c:v>40</c:v>
                </c:pt>
                <c:pt idx="3" formatCode="General">
                  <c:v>1370</c:v>
                </c:pt>
              </c:numCache>
            </c:numRef>
          </c:val>
          <c:extLst xmlns:c16r2="http://schemas.microsoft.com/office/drawing/2015/06/chart">
            <c:ext xmlns:c16="http://schemas.microsoft.com/office/drawing/2014/chart" uri="{C3380CC4-5D6E-409C-BE32-E72D297353CC}">
              <c16:uniqueId val="{00000003-63D6-474F-9C14-0BD154EE78E7}"/>
            </c:ext>
          </c:extLst>
        </c:ser>
        <c:ser>
          <c:idx val="1"/>
          <c:order val="1"/>
          <c:tx>
            <c:strRef>
              <c:f>Sheet1!$C$1</c:f>
              <c:strCache>
                <c:ptCount val="1"/>
                <c:pt idx="0">
                  <c:v>Debts recovered</c:v>
                </c:pt>
              </c:strCache>
            </c:strRef>
          </c:tx>
          <c:spPr>
            <a:solidFill>
              <a:srgbClr val="17375E"/>
            </a:solidFill>
            <a:ln>
              <a:noFill/>
            </a:ln>
            <a:effectLst/>
          </c:spPr>
          <c:invertIfNegative val="0"/>
          <c:dLbls>
            <c:dLbl>
              <c:idx val="0"/>
              <c:layout>
                <c:manualLayout>
                  <c:x val="6.714500096766722E-2"/>
                  <c:y val="-1.90708821193913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3D6-474F-9C14-0BD154EE78E7}"/>
                </c:ext>
                <c:ext xmlns:c15="http://schemas.microsoft.com/office/drawing/2012/chart" uri="{CE6537A1-D6FC-4f65-9D91-7224C49458BB}"/>
              </c:extLst>
            </c:dLbl>
            <c:dLbl>
              <c:idx val="1"/>
              <c:layout>
                <c:manualLayout>
                  <c:x val="1.4215785031933019E-2"/>
                  <c:y val="-5.93905790816510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3D6-474F-9C14-0BD154EE78E7}"/>
                </c:ext>
                <c:ext xmlns:c15="http://schemas.microsoft.com/office/drawing/2012/chart" uri="{CE6537A1-D6FC-4f65-9D91-7224C49458BB}"/>
              </c:extLst>
            </c:dLbl>
            <c:dLbl>
              <c:idx val="2"/>
              <c:layout>
                <c:manualLayout>
                  <c:x val="5.5040039214317672E-3"/>
                  <c:y val="-9.5076882762056426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3D6-474F-9C14-0BD154EE78E7}"/>
                </c:ext>
                <c:ext xmlns:c15="http://schemas.microsoft.com/office/drawing/2012/chart" uri="{CE6537A1-D6FC-4f65-9D91-7224C49458BB}"/>
              </c:extLst>
            </c:dLbl>
            <c:dLbl>
              <c:idx val="3"/>
              <c:layout>
                <c:manualLayout>
                  <c:x val="1.3675834652639194E-2"/>
                  <c:y val="1.79113066350297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3D6-474F-9C14-0BD154EE78E7}"/>
                </c:ext>
                <c:ext xmlns:c15="http://schemas.microsoft.com/office/drawing/2012/chart" uri="{CE6537A1-D6FC-4f65-9D91-7224C49458BB}"/>
              </c:extLst>
            </c:dLbl>
            <c:dLbl>
              <c:idx val="4"/>
              <c:layout>
                <c:manualLayout>
                  <c:x val="-3.9600987972374154E-3"/>
                  <c:y val="1.73354835762047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35F-4CC9-829E-6964E9E69C9B}"/>
                </c:ext>
                <c:ext xmlns:c15="http://schemas.microsoft.com/office/drawing/2012/chart" uri="{CE6537A1-D6FC-4f65-9D91-7224C49458BB}"/>
              </c:extLst>
            </c:dLbl>
            <c:spPr>
              <a:noFill/>
              <a:ln>
                <a:noFill/>
              </a:ln>
              <a:effectLst/>
            </c:spPr>
            <c:txPr>
              <a:bodyPr rot="0" spcFirstLastPara="1" vertOverflow="ellipsis" vert="horz" wrap="square" lIns="36000" tIns="19050" rIns="38100" bIns="19050" anchor="t" anchorCtr="1">
                <a:spAutoFit/>
              </a:bodyPr>
              <a:lstStyle/>
              <a:p>
                <a:pPr>
                  <a:defRPr sz="1300" b="0" i="0" u="none" strike="noStrike" kern="1200" baseline="0">
                    <a:solidFill>
                      <a:schemeClr val="tx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Sheet1!$A$4:$A$7</c:f>
              <c:numCache>
                <c:formatCode>General</c:formatCode>
                <c:ptCount val="4"/>
                <c:pt idx="0">
                  <c:v>2017</c:v>
                </c:pt>
                <c:pt idx="1">
                  <c:v>2018</c:v>
                </c:pt>
                <c:pt idx="2">
                  <c:v>2019</c:v>
                </c:pt>
                <c:pt idx="3">
                  <c:v>2020</c:v>
                </c:pt>
              </c:numCache>
            </c:numRef>
          </c:cat>
          <c:val>
            <c:numRef>
              <c:f>Sheet1!$C$4:$C$7</c:f>
              <c:numCache>
                <c:formatCode>_(* #,##0_);_(* \(#,##0\);_(* "-"??_);_(@_)</c:formatCode>
                <c:ptCount val="4"/>
                <c:pt idx="0">
                  <c:v>2001.5068777780161</c:v>
                </c:pt>
                <c:pt idx="1">
                  <c:v>28</c:v>
                </c:pt>
                <c:pt idx="2" formatCode="General">
                  <c:v>42</c:v>
                </c:pt>
                <c:pt idx="3" formatCode="General">
                  <c:v>1512</c:v>
                </c:pt>
              </c:numCache>
            </c:numRef>
          </c:val>
          <c:extLst xmlns:c16r2="http://schemas.microsoft.com/office/drawing/2015/06/chart">
            <c:ext xmlns:c16="http://schemas.microsoft.com/office/drawing/2014/chart" uri="{C3380CC4-5D6E-409C-BE32-E72D297353CC}">
              <c16:uniqueId val="{00000009-63D6-474F-9C14-0BD154EE78E7}"/>
            </c:ext>
          </c:extLst>
        </c:ser>
        <c:dLbls>
          <c:showLegendKey val="0"/>
          <c:showVal val="0"/>
          <c:showCatName val="0"/>
          <c:showSerName val="0"/>
          <c:showPercent val="0"/>
          <c:showBubbleSize val="0"/>
        </c:dLbls>
        <c:gapWidth val="150"/>
        <c:axId val="663928784"/>
        <c:axId val="180712416"/>
      </c:barChart>
      <c:catAx>
        <c:axId val="663928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Georgia" panose="02040502050405020303" pitchFamily="18" charset="0"/>
                <a:ea typeface="+mn-ea"/>
                <a:cs typeface="+mn-cs"/>
              </a:defRPr>
            </a:pPr>
            <a:endParaRPr lang="en-US"/>
          </a:p>
        </c:txPr>
        <c:crossAx val="180712416"/>
        <c:crosses val="autoZero"/>
        <c:auto val="1"/>
        <c:lblAlgn val="ctr"/>
        <c:lblOffset val="100"/>
        <c:noMultiLvlLbl val="0"/>
      </c:catAx>
      <c:valAx>
        <c:axId val="180712416"/>
        <c:scaling>
          <c:orientation val="minMax"/>
          <c:max val="5000"/>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Georgia" panose="02040502050405020303" pitchFamily="18" charset="0"/>
                <a:ea typeface="+mn-ea"/>
                <a:cs typeface="+mn-cs"/>
              </a:defRPr>
            </a:pPr>
            <a:endParaRPr lang="en-US"/>
          </a:p>
        </c:txPr>
        <c:crossAx val="663928784"/>
        <c:crosses val="autoZero"/>
        <c:crossBetween val="between"/>
        <c:majorUnit val="2000"/>
      </c:valAx>
      <c:spPr>
        <a:noFill/>
        <a:ln>
          <a:noFill/>
        </a:ln>
        <a:effectLst/>
      </c:spPr>
    </c:plotArea>
    <c:legend>
      <c:legendPos val="b"/>
      <c:layout>
        <c:manualLayout>
          <c:xMode val="edge"/>
          <c:yMode val="edge"/>
          <c:x val="0.374905811079631"/>
          <c:y val="0.83890283240754826"/>
          <c:w val="0.42367921355622462"/>
          <c:h val="7.73381342502198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sz="1300">
          <a:solidFill>
            <a:schemeClr val="tx1"/>
          </a:solidFill>
          <a:latin typeface="Georgia" panose="02040502050405020303" pitchFamily="18"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Non-performing loans % </a:t>
            </a:r>
          </a:p>
          <a:p>
            <a:pPr>
              <a:defRPr/>
            </a:pPr>
            <a:r>
              <a:rPr lang="en-US" b="0" dirty="0">
                <a:solidFill>
                  <a:schemeClr val="tx1"/>
                </a:solidFill>
              </a:rPr>
              <a:t>Evolution 2015-2021</a:t>
            </a:r>
          </a:p>
          <a:p>
            <a:pPr>
              <a:defRPr/>
            </a:pPr>
            <a:endParaRPr lang="en-US" b="1" dirty="0">
              <a:solidFill>
                <a:schemeClr val="tx1"/>
              </a:solidFill>
            </a:endParaRPr>
          </a:p>
        </c:rich>
      </c:tx>
      <c:layout>
        <c:manualLayout>
          <c:xMode val="edge"/>
          <c:yMode val="edge"/>
          <c:x val="0.25210526315789472"/>
          <c:y val="1.51515151515151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408752477368914E-2"/>
          <c:y val="0.17059529139960364"/>
          <c:w val="0.88389129483814521"/>
          <c:h val="0.72962777380100219"/>
        </c:manualLayout>
      </c:layout>
      <c:lineChart>
        <c:grouping val="standard"/>
        <c:varyColors val="0"/>
        <c:ser>
          <c:idx val="0"/>
          <c:order val="0"/>
          <c:spPr>
            <a:ln w="28575" cap="rnd">
              <a:solidFill>
                <a:schemeClr val="tx2"/>
              </a:solidFill>
              <a:round/>
            </a:ln>
            <a:effectLst/>
          </c:spPr>
          <c:marker>
            <c:symbol val="none"/>
          </c:marker>
          <c:cat>
            <c:strRef>
              <c:f>'Romania S14-S24'!$A$2:$A$8</c:f>
              <c:strCache>
                <c:ptCount val="7"/>
                <c:pt idx="0">
                  <c:v>Dec. 2015</c:v>
                </c:pt>
                <c:pt idx="1">
                  <c:v>Dec. 2016</c:v>
                </c:pt>
                <c:pt idx="2">
                  <c:v>Dec. 2017</c:v>
                </c:pt>
                <c:pt idx="3">
                  <c:v>Dec. 2018</c:v>
                </c:pt>
                <c:pt idx="4">
                  <c:v>Dec. 2019</c:v>
                </c:pt>
                <c:pt idx="5">
                  <c:v>Mar. 2020</c:v>
                </c:pt>
                <c:pt idx="6">
                  <c:v>Dec. 2021</c:v>
                </c:pt>
              </c:strCache>
            </c:strRef>
          </c:cat>
          <c:val>
            <c:numRef>
              <c:f>'Romania S14-S24'!$I$2:$I$8</c:f>
              <c:numCache>
                <c:formatCode>0%</c:formatCode>
                <c:ptCount val="7"/>
                <c:pt idx="0">
                  <c:v>0.14000000000000001</c:v>
                </c:pt>
                <c:pt idx="1">
                  <c:v>9.6199999999999994E-2</c:v>
                </c:pt>
                <c:pt idx="2">
                  <c:v>6.4100000000000004E-2</c:v>
                </c:pt>
                <c:pt idx="3">
                  <c:v>4.9599999999999998E-2</c:v>
                </c:pt>
                <c:pt idx="4">
                  <c:v>4.0800000000000003E-2</c:v>
                </c:pt>
                <c:pt idx="5">
                  <c:v>0.04</c:v>
                </c:pt>
                <c:pt idx="6">
                  <c:v>3.3500000000000002E-2</c:v>
                </c:pt>
              </c:numCache>
            </c:numRef>
          </c:val>
          <c:smooth val="0"/>
          <c:extLst xmlns:c16r2="http://schemas.microsoft.com/office/drawing/2015/06/chart">
            <c:ext xmlns:c16="http://schemas.microsoft.com/office/drawing/2014/chart" uri="{C3380CC4-5D6E-409C-BE32-E72D297353CC}">
              <c16:uniqueId val="{00000000-8F29-4F5A-A27D-6371C4F7CF7F}"/>
            </c:ext>
          </c:extLst>
        </c:ser>
        <c:dLbls>
          <c:showLegendKey val="0"/>
          <c:showVal val="0"/>
          <c:showCatName val="0"/>
          <c:showSerName val="0"/>
          <c:showPercent val="0"/>
          <c:showBubbleSize val="0"/>
        </c:dLbls>
        <c:smooth val="0"/>
        <c:axId val="773123152"/>
        <c:axId val="773116624"/>
      </c:lineChart>
      <c:catAx>
        <c:axId val="773123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3116624"/>
        <c:crossesAt val="0"/>
        <c:auto val="0"/>
        <c:lblAlgn val="ctr"/>
        <c:lblOffset val="100"/>
        <c:noMultiLvlLbl val="0"/>
      </c:catAx>
      <c:valAx>
        <c:axId val="773116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31231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C4_0.xml><?xml version="1.0" encoding="utf-8"?>
<p188:cmLst xmlns:a="http://schemas.openxmlformats.org/drawingml/2006/main" xmlns:r="http://schemas.openxmlformats.org/officeDocument/2006/relationships" xmlns:p188="http://schemas.microsoft.com/office/powerpoint/2018/8/main">
  <p188:cm id="{74C21D38-4F2A-4B0A-9F1D-3DDA29741B80}" authorId="{17AF0619-2D99-1771-FA44-E4DB783458DB}" created="2022-08-22T14:15:01.816">
    <ac:txMkLst xmlns:ac="http://schemas.microsoft.com/office/drawing/2013/main/command">
      <pc:docMk xmlns:pc="http://schemas.microsoft.com/office/powerpoint/2013/main/command"/>
      <pc:sldMk xmlns:pc="http://schemas.microsoft.com/office/powerpoint/2013/main/command" cId="0" sldId="452"/>
      <ac:spMk id="19461" creationId="{17D9EC2C-0CCF-4E30-8BC8-8FDE5DDFBEF8}"/>
      <ac:txMk cp="449" len="114">
        <ac:context len="564" hash="1322645358"/>
      </ac:txMk>
    </ac:txMkLst>
    <p188:pos x="8015856" y="1758693"/>
    <p188:txBody>
      <a:bodyPr/>
      <a:lstStyle/>
      <a:p>
        <a:r>
          <a:rPr lang="en-US"/>
          <a:t>Va rugam sa solicitati respondentului aferent valoarea cazurilor B2B  -este mentionata a fi 0 in tabel si ulterior actualizat comentariul .</a:t>
        </a:r>
      </a:p>
    </p188:txBody>
  </p188:cm>
</p188:cmLst>
</file>

<file path=ppt/comments/modernComment_1D2_F61D711B.xml><?xml version="1.0" encoding="utf-8"?>
<p188:cmLst xmlns:a="http://schemas.openxmlformats.org/drawingml/2006/main" xmlns:r="http://schemas.openxmlformats.org/officeDocument/2006/relationships" xmlns:p188="http://schemas.microsoft.com/office/powerpoint/2018/8/main">
  <p188:cm id="{8CD8644D-985F-416A-AD60-E35FE46AB84C}" authorId="{17AF0619-2D99-1771-FA44-E4DB783458DB}" created="2022-08-29T10:53:05.505">
    <ac:deMkLst xmlns:ac="http://schemas.microsoft.com/office/drawing/2013/main/command">
      <pc:docMk xmlns:pc="http://schemas.microsoft.com/office/powerpoint/2013/main/command"/>
      <pc:sldMk xmlns:pc="http://schemas.microsoft.com/office/powerpoint/2013/main/command" cId="4129124635" sldId="466"/>
      <ac:spMk id="6" creationId="{8F32C909-B664-4DFE-9638-C15F5EDC6098}"/>
    </ac:deMkLst>
    <p188:txBody>
      <a:bodyPr/>
      <a:lstStyle/>
      <a:p>
        <a:r>
          <a:rPr lang="en-US"/>
          <a:t>2021*</a:t>
        </a:r>
      </a:p>
    </p188:txBody>
  </p188:cm>
</p188:cmLst>
</file>

<file path=ppt/comments/modernComment_1E7_F03C52C6.xml><?xml version="1.0" encoding="utf-8"?>
<p188:cmLst xmlns:a="http://schemas.openxmlformats.org/drawingml/2006/main" xmlns:r="http://schemas.openxmlformats.org/officeDocument/2006/relationships" xmlns:p188="http://schemas.microsoft.com/office/powerpoint/2018/8/main">
  <p188:cm id="{19353155-167E-4445-9511-B0FA1A5BCD6D}" authorId="{17AF0619-2D99-1771-FA44-E4DB783458DB}" created="2022-08-29T10:52:50.241">
    <ac:deMkLst xmlns:ac="http://schemas.microsoft.com/office/drawing/2013/main/command">
      <pc:docMk xmlns:pc="http://schemas.microsoft.com/office/powerpoint/2013/main/command"/>
      <pc:sldMk xmlns:pc="http://schemas.microsoft.com/office/powerpoint/2013/main/command" cId="4030485190" sldId="487"/>
      <ac:spMk id="6" creationId="{8F32C909-B664-4DFE-9638-C15F5EDC6098}"/>
    </ac:deMkLst>
    <p188:txBody>
      <a:bodyPr/>
      <a:lstStyle/>
      <a:p>
        <a:r>
          <a:rPr lang="en-US"/>
          <a:t>2021*</a:t>
        </a:r>
      </a:p>
    </p188:txBody>
  </p188:cm>
</p188:cmLst>
</file>

<file path=ppt/comments/modernComment_1F0_13465503.xml><?xml version="1.0" encoding="utf-8"?>
<p188:cmLst xmlns:a="http://schemas.openxmlformats.org/drawingml/2006/main" xmlns:r="http://schemas.openxmlformats.org/officeDocument/2006/relationships" xmlns:p188="http://schemas.microsoft.com/office/powerpoint/2018/8/main">
  <p188:cm id="{62C05765-EC2F-40C9-919D-0681F29AD4CF}" authorId="{17AF0619-2D99-1771-FA44-E4DB783458DB}" created="2022-08-29T10:52:39.046">
    <ac:deMkLst xmlns:ac="http://schemas.microsoft.com/office/drawing/2013/main/command">
      <pc:docMk xmlns:pc="http://schemas.microsoft.com/office/powerpoint/2013/main/command"/>
      <pc:sldMk xmlns:pc="http://schemas.microsoft.com/office/powerpoint/2013/main/command" cId="323376387" sldId="496"/>
      <ac:spMk id="6" creationId="{8F32C909-B664-4DFE-9638-C15F5EDC6098}"/>
    </ac:deMkLst>
    <p188:txBody>
      <a:bodyPr/>
      <a:lstStyle/>
      <a:p>
        <a:r>
          <a:rPr lang="en-US"/>
          <a:t>2021*</a:t>
        </a:r>
      </a:p>
    </p188:txBody>
  </p188:cm>
</p188:cmLst>
</file>

<file path=ppt/comments/modernComment_1F1_E06DD2FE.xml><?xml version="1.0" encoding="utf-8"?>
<p188:cmLst xmlns:a="http://schemas.openxmlformats.org/drawingml/2006/main" xmlns:r="http://schemas.openxmlformats.org/officeDocument/2006/relationships" xmlns:p188="http://schemas.microsoft.com/office/powerpoint/2018/8/main">
  <p188:cm id="{A6762DED-3DCC-4045-A4B9-DDA805560D9F}" authorId="{17AF0619-2D99-1771-FA44-E4DB783458DB}" created="2022-08-29T10:52:27.655">
    <ac:deMkLst xmlns:ac="http://schemas.microsoft.com/office/drawing/2013/main/command">
      <pc:docMk xmlns:pc="http://schemas.microsoft.com/office/powerpoint/2013/main/command"/>
      <pc:sldMk xmlns:pc="http://schemas.microsoft.com/office/powerpoint/2013/main/command" cId="3765293822" sldId="497"/>
      <ac:spMk id="6" creationId="{8F32C909-B664-4DFE-9638-C15F5EDC6098}"/>
    </ac:deMkLst>
    <p188:txBody>
      <a:bodyPr/>
      <a:lstStyle/>
      <a:p>
        <a:r>
          <a:rPr lang="en-US"/>
          <a:t>2021*</a:t>
        </a:r>
      </a:p>
    </p188:txBody>
  </p188:cm>
</p188:cmLst>
</file>

<file path=ppt/comments/modernComment_204_BB3BEF20.xml><?xml version="1.0" encoding="utf-8"?>
<p188:cmLst xmlns:a="http://schemas.openxmlformats.org/drawingml/2006/main" xmlns:r="http://schemas.openxmlformats.org/officeDocument/2006/relationships" xmlns:p188="http://schemas.microsoft.com/office/powerpoint/2018/8/main">
  <p188:cm id="{61D9A89F-F870-46A5-A524-7A5581075123}" authorId="{17AF0619-2D99-1771-FA44-E4DB783458DB}" created="2022-08-29T10:50:48.436">
    <ac:deMkLst xmlns:ac="http://schemas.microsoft.com/office/drawing/2013/main/command">
      <pc:docMk xmlns:pc="http://schemas.microsoft.com/office/powerpoint/2013/main/command"/>
      <pc:sldMk xmlns:pc="http://schemas.microsoft.com/office/powerpoint/2013/main/command" cId="3141267232" sldId="516"/>
      <ac:spMk id="14418" creationId="{02D74DD6-BB52-42D1-8304-9E1ECD539B6A}"/>
    </ac:deMkLst>
    <p188:txBody>
      <a:bodyPr/>
      <a:lstStyle/>
      <a:p>
        <a:r>
          <a:rPr lang="en-US"/>
          <a:t>2021*</a:t>
        </a:r>
      </a:p>
    </p188:txBody>
  </p188:cm>
</p188:cmLst>
</file>

<file path=ppt/comments/modernComment_20B_DDB304F.xml><?xml version="1.0" encoding="utf-8"?>
<p188:cmLst xmlns:a="http://schemas.openxmlformats.org/drawingml/2006/main" xmlns:r="http://schemas.openxmlformats.org/officeDocument/2006/relationships" xmlns:p188="http://schemas.microsoft.com/office/powerpoint/2018/8/main">
  <p188:cm id="{16A9540A-2320-430E-B1DB-67C9642C4AFD}" authorId="{17AF0619-2D99-1771-FA44-E4DB783458DB}" created="2022-08-22T13:28:02.512">
    <ac:txMkLst xmlns:ac="http://schemas.microsoft.com/office/drawing/2013/main/command">
      <pc:docMk xmlns:pc="http://schemas.microsoft.com/office/powerpoint/2013/main/command"/>
      <pc:sldMk xmlns:pc="http://schemas.microsoft.com/office/powerpoint/2013/main/command" cId="232468559" sldId="523"/>
      <ac:spMk id="16392" creationId="{0E6AB348-A9C0-423D-A584-343E53234E33}"/>
      <ac:txMk cp="0" len="122">
        <ac:context len="123" hash="1586556803"/>
      </ac:txMk>
    </ac:txMkLst>
    <p188:pos x="3508246" y="670675"/>
    <p188:txBody>
      <a:bodyPr/>
      <a:lstStyle/>
      <a:p>
        <a:r>
          <a:rPr lang="en-US"/>
          <a:t>Ar trebui mentionat ca cei 39% sunt doar pentru S2 2021, overall pentru 2021 este 42%.</a:t>
        </a:r>
      </a:p>
    </p188:txBody>
  </p188:cm>
  <p188:cm id="{DDAEF14C-7CBC-41C0-862F-49F01CBD6035}" authorId="{17AF0619-2D99-1771-FA44-E4DB783458DB}" created="2022-08-22T13:28:16.694">
    <ac:deMkLst xmlns:ac="http://schemas.microsoft.com/office/drawing/2013/main/command">
      <pc:docMk xmlns:pc="http://schemas.microsoft.com/office/powerpoint/2013/main/command"/>
      <pc:sldMk xmlns:pc="http://schemas.microsoft.com/office/powerpoint/2013/main/command" cId="232468559" sldId="523"/>
      <ac:graphicFrameMk id="7" creationId="{9718BC11-12C9-47CF-873D-850A9D5F6F13}"/>
    </ac:deMkLst>
    <p188:txBody>
      <a:bodyPr/>
      <a:lstStyle/>
      <a:p>
        <a:r>
          <a:rPr lang="en-US"/>
          <a:t>Va rugam sa verificati procentele aferente lui 2021- nu sunt corecte.</a:t>
        </a:r>
      </a:p>
    </p188:txBody>
  </p188:cm>
  <p188:cm id="{244B2DF6-B064-494E-9320-4A800BCD6FFA}" authorId="{17AF0619-2D99-1771-FA44-E4DB783458DB}" created="2022-08-23T09:59:36.174">
    <ac:deMkLst xmlns:ac="http://schemas.microsoft.com/office/drawing/2013/main/command">
      <pc:docMk xmlns:pc="http://schemas.microsoft.com/office/powerpoint/2013/main/command"/>
      <pc:sldMk xmlns:pc="http://schemas.microsoft.com/office/powerpoint/2013/main/command" cId="232468559" sldId="523"/>
      <ac:graphicFrameMk id="12" creationId="{1C2EF0DD-E024-49D1-BCC2-12C8B1B03F4B}"/>
    </ac:deMkLst>
    <p188:txBody>
      <a:bodyPr/>
      <a:lstStyle/>
      <a:p>
        <a:r>
          <a:rPr lang="en-US"/>
          <a:t>2019-2020?? Rugam actualizare cu 2019-2021</a:t>
        </a:r>
      </a:p>
    </p188:txBody>
  </p188:cm>
</p188:cmLst>
</file>

<file path=ppt/comments/modernComment_20D_4932FC75.xml><?xml version="1.0" encoding="utf-8"?>
<p188:cmLst xmlns:a="http://schemas.openxmlformats.org/drawingml/2006/main" xmlns:r="http://schemas.openxmlformats.org/officeDocument/2006/relationships" xmlns:p188="http://schemas.microsoft.com/office/powerpoint/2018/8/main">
  <p188:cm id="{7D3AE3A8-84D9-4098-9371-D9D933914436}" authorId="{17AF0619-2D99-1771-FA44-E4DB783458DB}" created="2022-08-22T14:17:14.650">
    <ac:deMkLst xmlns:ac="http://schemas.microsoft.com/office/drawing/2013/main/command">
      <pc:docMk xmlns:pc="http://schemas.microsoft.com/office/powerpoint/2013/main/command"/>
      <pc:sldMk xmlns:pc="http://schemas.microsoft.com/office/powerpoint/2013/main/command" cId="1228078197" sldId="525"/>
      <ac:spMk id="7" creationId="{919A18A3-290A-4045-BEE5-39275EA78264}"/>
    </ac:deMkLst>
    <p188:txBody>
      <a:bodyPr/>
      <a:lstStyle/>
      <a:p>
        <a:r>
          <a:rPr lang="en-US"/>
          <a:t>Va rugam sa actualizati NB din subsol care face referire la 2019</a:t>
        </a:r>
      </a:p>
    </p188:txBody>
  </p188:cm>
</p188:cmLst>
</file>

<file path=ppt/comments/modernComment_20F_B77E411F.xml><?xml version="1.0" encoding="utf-8"?>
<p188:cmLst xmlns:a="http://schemas.openxmlformats.org/drawingml/2006/main" xmlns:r="http://schemas.openxmlformats.org/officeDocument/2006/relationships" xmlns:p188="http://schemas.microsoft.com/office/powerpoint/2018/8/main">
  <p188:cm id="{C09BD13C-880C-414F-97EE-BAE7B6840F3E}" authorId="{17AF0619-2D99-1771-FA44-E4DB783458DB}" created="2022-08-22T13:47:12.934">
    <ac:txMkLst xmlns:ac="http://schemas.microsoft.com/office/drawing/2013/main/command">
      <pc:docMk xmlns:pc="http://schemas.microsoft.com/office/powerpoint/2013/main/command"/>
      <pc:sldMk xmlns:pc="http://schemas.microsoft.com/office/powerpoint/2013/main/command" cId="3078504735" sldId="527"/>
      <ac:spMk id="24579" creationId="{884068B2-64CD-403C-8EA3-E06B91E24919}"/>
      <ac:txMk cp="17" len="16">
        <ac:context len="34" hash="4045501184"/>
      </ac:txMk>
    </ac:txMkLst>
    <p188:pos x="3149406" y="265299"/>
    <p188:txBody>
      <a:bodyPr/>
      <a:lstStyle/>
      <a:p>
        <a:r>
          <a:rPr lang="en-US"/>
          <a:t>Va rugam sa actualizati 2021 vs 2020 in titluri (cu galben) si comentariul in consecinta </a:t>
        </a:r>
      </a:p>
    </p188:txBody>
  </p188:cm>
</p188:cmLst>
</file>

<file path=ppt/comments/modernComment_221_35D9AEA5.xml><?xml version="1.0" encoding="utf-8"?>
<p188:cmLst xmlns:a="http://schemas.openxmlformats.org/drawingml/2006/main" xmlns:r="http://schemas.openxmlformats.org/officeDocument/2006/relationships" xmlns:p188="http://schemas.microsoft.com/office/powerpoint/2018/8/main">
  <p188:cm id="{C1E27004-4771-4C65-9EA8-E021EE0FD70E}" authorId="{17AF0619-2D99-1771-FA44-E4DB783458DB}" created="2022-08-22T14:27:17.767">
    <ac:txMkLst xmlns:ac="http://schemas.microsoft.com/office/drawing/2013/main/command">
      <pc:docMk xmlns:pc="http://schemas.microsoft.com/office/powerpoint/2013/main/command"/>
      <pc:sldMk xmlns:pc="http://schemas.microsoft.com/office/powerpoint/2013/main/command" cId="903458469" sldId="545"/>
      <ac:spMk id="14418" creationId="{02D74DD6-BB52-42D1-8304-9E1ECD539B6A}"/>
      <ac:txMk cp="370" len="5">
        <ac:context len="575" hash="756255537"/>
      </ac:txMk>
    </ac:txMkLst>
    <p188:pos x="7306056" y="902208"/>
    <p188:txBody>
      <a:bodyPr/>
      <a:lstStyle/>
      <a:p>
        <a:r>
          <a:rPr lang="en-US"/>
          <a:t>Va rugam verificati procentul de 58% intrucat, din calculele noastre, sectorul Telekom reprezinta 77% din B2C debts outsourced.</a:t>
        </a:r>
      </a:p>
    </p188:txBody>
  </p188:cm>
</p188:cmLst>
</file>

<file path=ppt/comments/modernComment_224_CB480349.xml><?xml version="1.0" encoding="utf-8"?>
<p188:cmLst xmlns:a="http://schemas.openxmlformats.org/drawingml/2006/main" xmlns:r="http://schemas.openxmlformats.org/officeDocument/2006/relationships" xmlns:p188="http://schemas.microsoft.com/office/powerpoint/2018/8/main">
  <p188:cm id="{BA00B964-BDA4-433F-AA1C-2A81EEE017A8}" authorId="{17AF0619-2D99-1771-FA44-E4DB783458DB}" created="2022-08-29T10:42:10.559">
    <ac:txMkLst xmlns:ac="http://schemas.microsoft.com/office/drawing/2013/main/command">
      <pc:docMk xmlns:pc="http://schemas.microsoft.com/office/powerpoint/2013/main/command"/>
      <pc:sldMk xmlns:pc="http://schemas.microsoft.com/office/powerpoint/2013/main/command" cId="3410494281" sldId="548"/>
      <ac:spMk id="28752" creationId="{FDC4A02E-FDC6-4DB9-9C72-2B62545706A1}"/>
      <ac:txMk cp="318" len="4">
        <ac:context len="325" hash="2052642198"/>
      </ac:txMk>
    </ac:txMkLst>
    <p188:pos x="2090926" y="1066799"/>
    <p188:txBody>
      <a:bodyPr/>
      <a:lstStyle/>
      <a:p>
        <a:r>
          <a:rPr lang="en-US"/>
          <a:t>Va rugam sa solicitati respondentului aferent valoarea cazurilor B2B  -este mentionata a fi 0 in tabel si ulterior actualizat comentariul .</a:t>
        </a:r>
      </a:p>
    </p188:txBody>
  </p188:cm>
</p188:cmLst>
</file>

<file path=ppt/comments/modernComment_225_BE70EC52.xml><?xml version="1.0" encoding="utf-8"?>
<p188:cmLst xmlns:a="http://schemas.openxmlformats.org/drawingml/2006/main" xmlns:r="http://schemas.openxmlformats.org/officeDocument/2006/relationships" xmlns:p188="http://schemas.microsoft.com/office/powerpoint/2018/8/main">
  <p188:cm id="{CDF7A65F-F421-450F-8333-66F0AB0F5F99}" authorId="{17AF0619-2D99-1771-FA44-E4DB783458DB}" created="2022-08-29T10:49:48.150">
    <ac:deMkLst xmlns:ac="http://schemas.microsoft.com/office/drawing/2013/main/command">
      <pc:docMk xmlns:pc="http://schemas.microsoft.com/office/powerpoint/2013/main/command"/>
      <pc:sldMk xmlns:pc="http://schemas.microsoft.com/office/powerpoint/2013/main/command" cId="3195071570" sldId="549"/>
      <ac:spMk id="14418" creationId="{02D74DD6-BB52-42D1-8304-9E1ECD539B6A}"/>
    </ac:deMkLst>
    <p188:txBody>
      <a:bodyPr/>
      <a:lstStyle/>
      <a:p>
        <a:r>
          <a:rPr lang="en-US"/>
          <a:t>2021*</a:t>
        </a:r>
      </a:p>
    </p188:txBody>
  </p188:cm>
</p188:cmLst>
</file>

<file path=ppt/comments/modernComment_227_3374953E.xml><?xml version="1.0" encoding="utf-8"?>
<p188:cmLst xmlns:a="http://schemas.openxmlformats.org/drawingml/2006/main" xmlns:r="http://schemas.openxmlformats.org/officeDocument/2006/relationships" xmlns:p188="http://schemas.microsoft.com/office/powerpoint/2018/8/main">
  <p188:cm id="{AAD87F50-796F-4B99-87EA-BA78232902D4}" authorId="{17AF0619-2D99-1771-FA44-E4DB783458DB}" created="2022-08-29T10:56:17.814">
    <ac:deMkLst xmlns:ac="http://schemas.microsoft.com/office/drawing/2013/main/command">
      <pc:docMk xmlns:pc="http://schemas.microsoft.com/office/powerpoint/2013/main/command"/>
      <pc:sldMk xmlns:pc="http://schemas.microsoft.com/office/powerpoint/2013/main/command" cId="863278398" sldId="551"/>
      <ac:spMk id="14418" creationId="{02D74DD6-BB52-42D1-8304-9E1ECD539B6A}"/>
    </ac:deMkLst>
    <p188:txBody>
      <a:bodyPr/>
      <a:lstStyle/>
      <a:p>
        <a:r>
          <a:rPr lang="en-US"/>
          <a:t>*2021</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72685-94C3-4B1F-B8DA-9257D2E0F6A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721C72F-2ADC-4C4B-B601-556B6ACA2D4B}">
      <dgm:prSet custT="1">
        <dgm:style>
          <a:lnRef idx="2">
            <a:schemeClr val="accent1"/>
          </a:lnRef>
          <a:fillRef idx="1">
            <a:schemeClr val="lt1"/>
          </a:fillRef>
          <a:effectRef idx="0">
            <a:schemeClr val="accent1"/>
          </a:effectRef>
          <a:fontRef idx="minor">
            <a:schemeClr val="dk1"/>
          </a:fontRef>
        </dgm:style>
      </dgm:prSet>
      <dgm:spPr>
        <a:solidFill>
          <a:srgbClr val="17375E"/>
        </a:solidFill>
      </dgm:spPr>
      <dgm:t>
        <a:bodyPr/>
        <a:lstStyle/>
        <a:p>
          <a:pPr rtl="0"/>
          <a:r>
            <a:rPr lang="en-US" sz="1400" b="1" dirty="0">
              <a:solidFill>
                <a:schemeClr val="bg1"/>
              </a:solidFill>
              <a:latin typeface="Georgia" panose="02040502050405020303" pitchFamily="18" charset="0"/>
            </a:rPr>
            <a:t>Since its establishment, AMCC is a full member of FENCA – Federation of European National Collection Associations. </a:t>
          </a:r>
        </a:p>
      </dgm:t>
    </dgm:pt>
    <dgm:pt modelId="{87739B5C-730C-4590-8113-3325F213C1AA}" type="parTrans" cxnId="{520632A0-68E2-41E0-A8D8-4698D7684DFA}">
      <dgm:prSet/>
      <dgm:spPr/>
      <dgm:t>
        <a:bodyPr/>
        <a:lstStyle/>
        <a:p>
          <a:endParaRPr lang="en-US" sz="1200">
            <a:latin typeface="Georgia" panose="02040502050405020303" pitchFamily="18" charset="0"/>
          </a:endParaRPr>
        </a:p>
      </dgm:t>
    </dgm:pt>
    <dgm:pt modelId="{7E4A878A-0FD9-46B2-A542-001A65897E9D}" type="sibTrans" cxnId="{520632A0-68E2-41E0-A8D8-4698D7684DFA}">
      <dgm:prSet/>
      <dgm:spPr/>
      <dgm:t>
        <a:bodyPr/>
        <a:lstStyle/>
        <a:p>
          <a:endParaRPr lang="en-US" sz="1200">
            <a:latin typeface="Georgia" panose="02040502050405020303" pitchFamily="18" charset="0"/>
          </a:endParaRPr>
        </a:p>
      </dgm:t>
    </dgm:pt>
    <dgm:pt modelId="{80F0C564-471B-4B56-8B8F-D9E240305001}">
      <dgm:prSet custT="1"/>
      <dgm:spPr/>
      <dgm:t>
        <a:bodyPr/>
        <a:lstStyle/>
        <a:p>
          <a:pPr rtl="0"/>
          <a:r>
            <a:rPr lang="en-US" sz="1400" b="1" dirty="0">
              <a:solidFill>
                <a:schemeClr val="tx1"/>
              </a:solidFill>
              <a:latin typeface="Georgia" panose="02040502050405020303" pitchFamily="18" charset="0"/>
            </a:rPr>
            <a:t>Through AMCC, Romania became the 15th Member of FENCA.</a:t>
          </a:r>
          <a:endParaRPr lang="en-US" sz="1400" dirty="0">
            <a:solidFill>
              <a:schemeClr val="tx1"/>
            </a:solidFill>
            <a:latin typeface="Georgia" panose="02040502050405020303" pitchFamily="18" charset="0"/>
          </a:endParaRPr>
        </a:p>
      </dgm:t>
    </dgm:pt>
    <dgm:pt modelId="{B4088724-3B00-41BA-97D9-38C7F92F068A}" type="parTrans" cxnId="{E0D557A4-684A-4225-92EC-9A23CF19AC2A}">
      <dgm:prSet/>
      <dgm:spPr/>
      <dgm:t>
        <a:bodyPr/>
        <a:lstStyle/>
        <a:p>
          <a:endParaRPr lang="en-US" sz="1200">
            <a:latin typeface="Georgia" panose="02040502050405020303" pitchFamily="18" charset="0"/>
          </a:endParaRPr>
        </a:p>
      </dgm:t>
    </dgm:pt>
    <dgm:pt modelId="{67141650-105F-47D3-9785-E5DE4E712EC8}" type="sibTrans" cxnId="{E0D557A4-684A-4225-92EC-9A23CF19AC2A}">
      <dgm:prSet/>
      <dgm:spPr/>
      <dgm:t>
        <a:bodyPr/>
        <a:lstStyle/>
        <a:p>
          <a:endParaRPr lang="en-US" sz="1200">
            <a:latin typeface="Georgia" panose="02040502050405020303" pitchFamily="18" charset="0"/>
          </a:endParaRPr>
        </a:p>
      </dgm:t>
    </dgm:pt>
    <dgm:pt modelId="{C0426CD7-795E-47CD-8083-17049DE060B2}" type="pres">
      <dgm:prSet presAssocID="{A7F72685-94C3-4B1F-B8DA-9257D2E0F6A7}" presName="compositeShape" presStyleCnt="0">
        <dgm:presLayoutVars>
          <dgm:chMax val="7"/>
          <dgm:dir/>
          <dgm:resizeHandles val="exact"/>
        </dgm:presLayoutVars>
      </dgm:prSet>
      <dgm:spPr/>
      <dgm:t>
        <a:bodyPr/>
        <a:lstStyle/>
        <a:p>
          <a:endParaRPr lang="en-GB"/>
        </a:p>
      </dgm:t>
    </dgm:pt>
    <dgm:pt modelId="{AFFF3F5E-A47B-461C-A176-CA3B5D19D99F}" type="pres">
      <dgm:prSet presAssocID="{C721C72F-2ADC-4C4B-B601-556B6ACA2D4B}" presName="circ1" presStyleLbl="vennNode1" presStyleIdx="0" presStyleCnt="2"/>
      <dgm:spPr/>
      <dgm:t>
        <a:bodyPr/>
        <a:lstStyle/>
        <a:p>
          <a:endParaRPr lang="en-GB"/>
        </a:p>
      </dgm:t>
    </dgm:pt>
    <dgm:pt modelId="{8891CCBE-F02A-48A1-8078-F83085C277A5}" type="pres">
      <dgm:prSet presAssocID="{C721C72F-2ADC-4C4B-B601-556B6ACA2D4B}" presName="circ1Tx" presStyleLbl="revTx" presStyleIdx="0" presStyleCnt="0">
        <dgm:presLayoutVars>
          <dgm:chMax val="0"/>
          <dgm:chPref val="0"/>
          <dgm:bulletEnabled val="1"/>
        </dgm:presLayoutVars>
      </dgm:prSet>
      <dgm:spPr/>
      <dgm:t>
        <a:bodyPr/>
        <a:lstStyle/>
        <a:p>
          <a:endParaRPr lang="en-GB"/>
        </a:p>
      </dgm:t>
    </dgm:pt>
    <dgm:pt modelId="{085E31D6-FE38-48D8-A841-C11CC62FEE55}" type="pres">
      <dgm:prSet presAssocID="{80F0C564-471B-4B56-8B8F-D9E240305001}" presName="circ2" presStyleLbl="vennNode1" presStyleIdx="1" presStyleCnt="2"/>
      <dgm:spPr/>
      <dgm:t>
        <a:bodyPr/>
        <a:lstStyle/>
        <a:p>
          <a:endParaRPr lang="en-GB"/>
        </a:p>
      </dgm:t>
    </dgm:pt>
    <dgm:pt modelId="{491191AA-7D51-4270-82B3-AFB8AC981898}" type="pres">
      <dgm:prSet presAssocID="{80F0C564-471B-4B56-8B8F-D9E240305001}" presName="circ2Tx" presStyleLbl="revTx" presStyleIdx="0" presStyleCnt="0">
        <dgm:presLayoutVars>
          <dgm:chMax val="0"/>
          <dgm:chPref val="0"/>
          <dgm:bulletEnabled val="1"/>
        </dgm:presLayoutVars>
      </dgm:prSet>
      <dgm:spPr/>
      <dgm:t>
        <a:bodyPr/>
        <a:lstStyle/>
        <a:p>
          <a:endParaRPr lang="en-GB"/>
        </a:p>
      </dgm:t>
    </dgm:pt>
  </dgm:ptLst>
  <dgm:cxnLst>
    <dgm:cxn modelId="{985A5C2A-DFCE-4164-AE37-19F645B62AAA}" type="presOf" srcId="{C721C72F-2ADC-4C4B-B601-556B6ACA2D4B}" destId="{8891CCBE-F02A-48A1-8078-F83085C277A5}" srcOrd="1" destOrd="0" presId="urn:microsoft.com/office/officeart/2005/8/layout/venn1"/>
    <dgm:cxn modelId="{1EC1D0C5-D16F-4E1A-AD83-A5A1AB0C2E43}" type="presOf" srcId="{80F0C564-471B-4B56-8B8F-D9E240305001}" destId="{491191AA-7D51-4270-82B3-AFB8AC981898}" srcOrd="1" destOrd="0" presId="urn:microsoft.com/office/officeart/2005/8/layout/venn1"/>
    <dgm:cxn modelId="{58428395-2C11-4CD6-8F8B-2133800C99F7}" type="presOf" srcId="{A7F72685-94C3-4B1F-B8DA-9257D2E0F6A7}" destId="{C0426CD7-795E-47CD-8083-17049DE060B2}" srcOrd="0" destOrd="0" presId="urn:microsoft.com/office/officeart/2005/8/layout/venn1"/>
    <dgm:cxn modelId="{5B79C3A5-083F-43B5-A58C-4D8DB3CD51D4}" type="presOf" srcId="{80F0C564-471B-4B56-8B8F-D9E240305001}" destId="{085E31D6-FE38-48D8-A841-C11CC62FEE55}" srcOrd="0" destOrd="0" presId="urn:microsoft.com/office/officeart/2005/8/layout/venn1"/>
    <dgm:cxn modelId="{60A2979F-A76F-4AF5-9C95-3ABC670206BE}" type="presOf" srcId="{C721C72F-2ADC-4C4B-B601-556B6ACA2D4B}" destId="{AFFF3F5E-A47B-461C-A176-CA3B5D19D99F}" srcOrd="0" destOrd="0" presId="urn:microsoft.com/office/officeart/2005/8/layout/venn1"/>
    <dgm:cxn modelId="{520632A0-68E2-41E0-A8D8-4698D7684DFA}" srcId="{A7F72685-94C3-4B1F-B8DA-9257D2E0F6A7}" destId="{C721C72F-2ADC-4C4B-B601-556B6ACA2D4B}" srcOrd="0" destOrd="0" parTransId="{87739B5C-730C-4590-8113-3325F213C1AA}" sibTransId="{7E4A878A-0FD9-46B2-A542-001A65897E9D}"/>
    <dgm:cxn modelId="{E0D557A4-684A-4225-92EC-9A23CF19AC2A}" srcId="{A7F72685-94C3-4B1F-B8DA-9257D2E0F6A7}" destId="{80F0C564-471B-4B56-8B8F-D9E240305001}" srcOrd="1" destOrd="0" parTransId="{B4088724-3B00-41BA-97D9-38C7F92F068A}" sibTransId="{67141650-105F-47D3-9785-E5DE4E712EC8}"/>
    <dgm:cxn modelId="{3500D509-7F3E-426A-B34E-3F096F1CE581}" type="presParOf" srcId="{C0426CD7-795E-47CD-8083-17049DE060B2}" destId="{AFFF3F5E-A47B-461C-A176-CA3B5D19D99F}" srcOrd="0" destOrd="0" presId="urn:microsoft.com/office/officeart/2005/8/layout/venn1"/>
    <dgm:cxn modelId="{5FDEB7B5-FD31-4423-B153-470333C6E81A}" type="presParOf" srcId="{C0426CD7-795E-47CD-8083-17049DE060B2}" destId="{8891CCBE-F02A-48A1-8078-F83085C277A5}" srcOrd="1" destOrd="0" presId="urn:microsoft.com/office/officeart/2005/8/layout/venn1"/>
    <dgm:cxn modelId="{5D742520-02B6-458A-AB4E-0BDC1B6BA12A}" type="presParOf" srcId="{C0426CD7-795E-47CD-8083-17049DE060B2}" destId="{085E31D6-FE38-48D8-A841-C11CC62FEE55}" srcOrd="2" destOrd="0" presId="urn:microsoft.com/office/officeart/2005/8/layout/venn1"/>
    <dgm:cxn modelId="{081C4DED-70C6-411A-A33B-BD80B47B8E0C}" type="presParOf" srcId="{C0426CD7-795E-47CD-8083-17049DE060B2}" destId="{491191AA-7D51-4270-82B3-AFB8AC981898}"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3DE17-2366-4F2D-B03E-731DE67779B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43E2A86C-45C3-4D23-B952-3282508C3C42}">
      <dgm:prSet custT="1"/>
      <dgm:spPr/>
      <dgm:t>
        <a:bodyPr/>
        <a:lstStyle/>
        <a:p>
          <a:pPr algn="l" rtl="0"/>
          <a:r>
            <a:rPr lang="en-US" sz="1400" b="1" i="0" dirty="0">
              <a:latin typeface="Georgia" panose="02040502050405020303" pitchFamily="18" charset="0"/>
              <a:ea typeface="Tahoma" panose="020B0604030504040204" pitchFamily="34" charset="0"/>
              <a:cs typeface="Tahoma" panose="020B0604030504040204" pitchFamily="34" charset="0"/>
            </a:rPr>
            <a:t>AMCC’s mission</a:t>
          </a:r>
          <a:r>
            <a:rPr lang="en-US" sz="1400" b="0" i="0" dirty="0">
              <a:latin typeface="Georgia" panose="02040502050405020303" pitchFamily="18" charset="0"/>
              <a:ea typeface="Tahoma" panose="020B0604030504040204" pitchFamily="34" charset="0"/>
              <a:cs typeface="Tahoma" panose="020B0604030504040204" pitchFamily="34" charset="0"/>
            </a:rPr>
            <a:t> is to represent its members at  national and international level, to promote the concept of credit services management and support it in the national legislation.</a:t>
          </a:r>
        </a:p>
      </dgm:t>
    </dgm:pt>
    <dgm:pt modelId="{09DD9FBB-CD9D-4C55-9F2E-529DB917D503}" type="parTrans" cxnId="{98DA8A43-1BDC-4300-B932-DCBE68ABC95C}">
      <dgm:prSet/>
      <dgm:spPr/>
      <dgm:t>
        <a:bodyPr/>
        <a:lstStyle/>
        <a:p>
          <a:endParaRPr lang="en-US"/>
        </a:p>
      </dgm:t>
    </dgm:pt>
    <dgm:pt modelId="{F4D10BF6-E0E9-49A4-9B32-8BA779C39DE0}" type="sibTrans" cxnId="{98DA8A43-1BDC-4300-B932-DCBE68ABC95C}">
      <dgm:prSet/>
      <dgm:spPr/>
      <dgm:t>
        <a:bodyPr/>
        <a:lstStyle/>
        <a:p>
          <a:endParaRPr lang="en-US"/>
        </a:p>
      </dgm:t>
    </dgm:pt>
    <dgm:pt modelId="{513086F4-38B2-4205-80BD-DCCAF7F37F61}">
      <dgm:prSet custT="1"/>
      <dgm:spPr/>
      <dgm:t>
        <a:bodyPr/>
        <a:lstStyle/>
        <a:p>
          <a:pPr algn="l" rtl="0"/>
          <a:r>
            <a:rPr lang="en-US" sz="1400" b="0" i="0" dirty="0">
              <a:latin typeface="Georgia" panose="02040502050405020303" pitchFamily="18" charset="0"/>
              <a:ea typeface="Tahoma" panose="020B0604030504040204" pitchFamily="34" charset="0"/>
              <a:cs typeface="Tahoma" panose="020B0604030504040204" pitchFamily="34" charset="0"/>
            </a:rPr>
            <a:t>AMCC wants to be a </a:t>
          </a:r>
          <a:r>
            <a:rPr lang="en-US" sz="1400" b="1" i="0" dirty="0">
              <a:latin typeface="Georgia" panose="02040502050405020303" pitchFamily="18" charset="0"/>
              <a:ea typeface="Tahoma" panose="020B0604030504040204" pitchFamily="34" charset="0"/>
              <a:cs typeface="Tahoma" panose="020B0604030504040204" pitchFamily="34" charset="0"/>
            </a:rPr>
            <a:t>national representative association for debt collection agencies </a:t>
          </a:r>
          <a:r>
            <a:rPr lang="en-US" sz="1400" b="0" i="0" dirty="0">
              <a:latin typeface="Georgia" panose="02040502050405020303" pitchFamily="18" charset="0"/>
              <a:ea typeface="Tahoma" panose="020B0604030504040204" pitchFamily="34" charset="0"/>
              <a:cs typeface="Tahoma" panose="020B0604030504040204" pitchFamily="34" charset="0"/>
            </a:rPr>
            <a:t>in Romania and to implement a high standard of quality in the management of receivables.</a:t>
          </a:r>
          <a:endParaRPr lang="en-US" sz="1400" b="1" i="0" dirty="0">
            <a:latin typeface="Georgia" panose="02040502050405020303" pitchFamily="18" charset="0"/>
            <a:ea typeface="Tahoma" panose="020B0604030504040204" pitchFamily="34" charset="0"/>
            <a:cs typeface="Tahoma" panose="020B0604030504040204" pitchFamily="34" charset="0"/>
          </a:endParaRPr>
        </a:p>
      </dgm:t>
    </dgm:pt>
    <dgm:pt modelId="{F13B8A27-7AE8-456F-81E5-B056304D399B}" type="parTrans" cxnId="{254D4D82-3664-4149-A154-AE5459423DC5}">
      <dgm:prSet/>
      <dgm:spPr/>
      <dgm:t>
        <a:bodyPr/>
        <a:lstStyle/>
        <a:p>
          <a:endParaRPr lang="en-US"/>
        </a:p>
      </dgm:t>
    </dgm:pt>
    <dgm:pt modelId="{29C9BA7A-92A9-47C3-BC40-38B61B980C53}" type="sibTrans" cxnId="{254D4D82-3664-4149-A154-AE5459423DC5}">
      <dgm:prSet/>
      <dgm:spPr/>
      <dgm:t>
        <a:bodyPr/>
        <a:lstStyle/>
        <a:p>
          <a:endParaRPr lang="en-US"/>
        </a:p>
      </dgm:t>
    </dgm:pt>
    <dgm:pt modelId="{72BEA26E-0B44-4C12-909C-DBD8F40DBB83}" type="pres">
      <dgm:prSet presAssocID="{F8C3DE17-2366-4F2D-B03E-731DE67779BB}" presName="Name0" presStyleCnt="0">
        <dgm:presLayoutVars>
          <dgm:chMax val="7"/>
          <dgm:dir/>
          <dgm:animLvl val="lvl"/>
          <dgm:resizeHandles val="exact"/>
        </dgm:presLayoutVars>
      </dgm:prSet>
      <dgm:spPr/>
      <dgm:t>
        <a:bodyPr/>
        <a:lstStyle/>
        <a:p>
          <a:endParaRPr lang="en-GB"/>
        </a:p>
      </dgm:t>
    </dgm:pt>
    <dgm:pt modelId="{B7FC07CA-BB0B-463A-A733-1A10614F0AFE}" type="pres">
      <dgm:prSet presAssocID="{43E2A86C-45C3-4D23-B952-3282508C3C42}" presName="circle1" presStyleLbl="node1" presStyleIdx="0" presStyleCnt="2"/>
      <dgm:spPr/>
    </dgm:pt>
    <dgm:pt modelId="{C704A5C9-29DF-4C4B-A459-A3A63E9C8D2F}" type="pres">
      <dgm:prSet presAssocID="{43E2A86C-45C3-4D23-B952-3282508C3C42}" presName="space" presStyleCnt="0"/>
      <dgm:spPr/>
    </dgm:pt>
    <dgm:pt modelId="{46B1ADF2-BE85-40BD-A2BA-9052F495CB23}" type="pres">
      <dgm:prSet presAssocID="{43E2A86C-45C3-4D23-B952-3282508C3C42}" presName="rect1" presStyleLbl="alignAcc1" presStyleIdx="0" presStyleCnt="2"/>
      <dgm:spPr/>
      <dgm:t>
        <a:bodyPr/>
        <a:lstStyle/>
        <a:p>
          <a:endParaRPr lang="en-GB"/>
        </a:p>
      </dgm:t>
    </dgm:pt>
    <dgm:pt modelId="{071749D9-EA49-4A7E-BACB-70A261AF6D62}" type="pres">
      <dgm:prSet presAssocID="{513086F4-38B2-4205-80BD-DCCAF7F37F61}" presName="vertSpace2" presStyleLbl="node1" presStyleIdx="0" presStyleCnt="2"/>
      <dgm:spPr/>
    </dgm:pt>
    <dgm:pt modelId="{3A0D0422-5E50-4809-9FAA-4FF73A86E9E3}" type="pres">
      <dgm:prSet presAssocID="{513086F4-38B2-4205-80BD-DCCAF7F37F61}" presName="circle2" presStyleLbl="node1" presStyleIdx="1" presStyleCnt="2"/>
      <dgm:spPr/>
    </dgm:pt>
    <dgm:pt modelId="{6932B4FA-B1FD-4F4B-B868-CD00B448B3F8}" type="pres">
      <dgm:prSet presAssocID="{513086F4-38B2-4205-80BD-DCCAF7F37F61}" presName="rect2" presStyleLbl="alignAcc1" presStyleIdx="1" presStyleCnt="2"/>
      <dgm:spPr/>
      <dgm:t>
        <a:bodyPr/>
        <a:lstStyle/>
        <a:p>
          <a:endParaRPr lang="en-GB"/>
        </a:p>
      </dgm:t>
    </dgm:pt>
    <dgm:pt modelId="{2D2BD6B8-563D-4873-880C-FC64074CC934}" type="pres">
      <dgm:prSet presAssocID="{43E2A86C-45C3-4D23-B952-3282508C3C42}" presName="rect1ParTxNoCh" presStyleLbl="alignAcc1" presStyleIdx="1" presStyleCnt="2">
        <dgm:presLayoutVars>
          <dgm:chMax val="1"/>
          <dgm:bulletEnabled val="1"/>
        </dgm:presLayoutVars>
      </dgm:prSet>
      <dgm:spPr/>
      <dgm:t>
        <a:bodyPr/>
        <a:lstStyle/>
        <a:p>
          <a:endParaRPr lang="en-GB"/>
        </a:p>
      </dgm:t>
    </dgm:pt>
    <dgm:pt modelId="{2301F87C-0CF5-474F-AE2F-5D438A214FC2}" type="pres">
      <dgm:prSet presAssocID="{513086F4-38B2-4205-80BD-DCCAF7F37F61}" presName="rect2ParTxNoCh" presStyleLbl="alignAcc1" presStyleIdx="1" presStyleCnt="2">
        <dgm:presLayoutVars>
          <dgm:chMax val="1"/>
          <dgm:bulletEnabled val="1"/>
        </dgm:presLayoutVars>
      </dgm:prSet>
      <dgm:spPr/>
      <dgm:t>
        <a:bodyPr/>
        <a:lstStyle/>
        <a:p>
          <a:endParaRPr lang="en-GB"/>
        </a:p>
      </dgm:t>
    </dgm:pt>
  </dgm:ptLst>
  <dgm:cxnLst>
    <dgm:cxn modelId="{8452F427-1FCF-4B4E-8312-E68E072D3765}" type="presOf" srcId="{513086F4-38B2-4205-80BD-DCCAF7F37F61}" destId="{2301F87C-0CF5-474F-AE2F-5D438A214FC2}" srcOrd="1" destOrd="0" presId="urn:microsoft.com/office/officeart/2005/8/layout/target3"/>
    <dgm:cxn modelId="{254D4D82-3664-4149-A154-AE5459423DC5}" srcId="{F8C3DE17-2366-4F2D-B03E-731DE67779BB}" destId="{513086F4-38B2-4205-80BD-DCCAF7F37F61}" srcOrd="1" destOrd="0" parTransId="{F13B8A27-7AE8-456F-81E5-B056304D399B}" sibTransId="{29C9BA7A-92A9-47C3-BC40-38B61B980C53}"/>
    <dgm:cxn modelId="{98DA8A43-1BDC-4300-B932-DCBE68ABC95C}" srcId="{F8C3DE17-2366-4F2D-B03E-731DE67779BB}" destId="{43E2A86C-45C3-4D23-B952-3282508C3C42}" srcOrd="0" destOrd="0" parTransId="{09DD9FBB-CD9D-4C55-9F2E-529DB917D503}" sibTransId="{F4D10BF6-E0E9-49A4-9B32-8BA779C39DE0}"/>
    <dgm:cxn modelId="{5CD4A7AA-21D5-40DE-914F-D308A9F72A90}" type="presOf" srcId="{F8C3DE17-2366-4F2D-B03E-731DE67779BB}" destId="{72BEA26E-0B44-4C12-909C-DBD8F40DBB83}" srcOrd="0" destOrd="0" presId="urn:microsoft.com/office/officeart/2005/8/layout/target3"/>
    <dgm:cxn modelId="{D208512E-5F12-4FFA-8BE8-7EF039DFD3DC}" type="presOf" srcId="{513086F4-38B2-4205-80BD-DCCAF7F37F61}" destId="{6932B4FA-B1FD-4F4B-B868-CD00B448B3F8}" srcOrd="0" destOrd="0" presId="urn:microsoft.com/office/officeart/2005/8/layout/target3"/>
    <dgm:cxn modelId="{4FCAB270-06F5-4B3F-A11D-00EBF65340E1}" type="presOf" srcId="{43E2A86C-45C3-4D23-B952-3282508C3C42}" destId="{46B1ADF2-BE85-40BD-A2BA-9052F495CB23}" srcOrd="0" destOrd="0" presId="urn:microsoft.com/office/officeart/2005/8/layout/target3"/>
    <dgm:cxn modelId="{F2493609-C83A-49A6-ABF1-131A1EF86609}" type="presOf" srcId="{43E2A86C-45C3-4D23-B952-3282508C3C42}" destId="{2D2BD6B8-563D-4873-880C-FC64074CC934}" srcOrd="1" destOrd="0" presId="urn:microsoft.com/office/officeart/2005/8/layout/target3"/>
    <dgm:cxn modelId="{81C1EC74-3296-4D89-A058-A74FFC2A270E}" type="presParOf" srcId="{72BEA26E-0B44-4C12-909C-DBD8F40DBB83}" destId="{B7FC07CA-BB0B-463A-A733-1A10614F0AFE}" srcOrd="0" destOrd="0" presId="urn:microsoft.com/office/officeart/2005/8/layout/target3"/>
    <dgm:cxn modelId="{C59572F7-6435-4B37-8096-A2C1C75081DA}" type="presParOf" srcId="{72BEA26E-0B44-4C12-909C-DBD8F40DBB83}" destId="{C704A5C9-29DF-4C4B-A459-A3A63E9C8D2F}" srcOrd="1" destOrd="0" presId="urn:microsoft.com/office/officeart/2005/8/layout/target3"/>
    <dgm:cxn modelId="{3666B174-84CA-4B96-9AEF-296892DE9204}" type="presParOf" srcId="{72BEA26E-0B44-4C12-909C-DBD8F40DBB83}" destId="{46B1ADF2-BE85-40BD-A2BA-9052F495CB23}" srcOrd="2" destOrd="0" presId="urn:microsoft.com/office/officeart/2005/8/layout/target3"/>
    <dgm:cxn modelId="{A4C569D8-3E77-4913-BF7E-3BB4881C5153}" type="presParOf" srcId="{72BEA26E-0B44-4C12-909C-DBD8F40DBB83}" destId="{071749D9-EA49-4A7E-BACB-70A261AF6D62}" srcOrd="3" destOrd="0" presId="urn:microsoft.com/office/officeart/2005/8/layout/target3"/>
    <dgm:cxn modelId="{873F0A98-1B46-4540-B01D-59593EC9A590}" type="presParOf" srcId="{72BEA26E-0B44-4C12-909C-DBD8F40DBB83}" destId="{3A0D0422-5E50-4809-9FAA-4FF73A86E9E3}" srcOrd="4" destOrd="0" presId="urn:microsoft.com/office/officeart/2005/8/layout/target3"/>
    <dgm:cxn modelId="{F92E6389-24BC-4236-8BBC-D067E9AFA61B}" type="presParOf" srcId="{72BEA26E-0B44-4C12-909C-DBD8F40DBB83}" destId="{6932B4FA-B1FD-4F4B-B868-CD00B448B3F8}" srcOrd="5" destOrd="0" presId="urn:microsoft.com/office/officeart/2005/8/layout/target3"/>
    <dgm:cxn modelId="{7C76815A-5467-4948-B58D-D7B78A17F624}" type="presParOf" srcId="{72BEA26E-0B44-4C12-909C-DBD8F40DBB83}" destId="{2D2BD6B8-563D-4873-880C-FC64074CC934}" srcOrd="6" destOrd="0" presId="urn:microsoft.com/office/officeart/2005/8/layout/target3"/>
    <dgm:cxn modelId="{DA705FCD-997B-476F-A248-A06CA7B7A56E}" type="presParOf" srcId="{72BEA26E-0B44-4C12-909C-DBD8F40DBB83}" destId="{2301F87C-0CF5-474F-AE2F-5D438A214FC2}"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44C5B-6740-4F0A-88E5-479B8910C88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1AF72EE-28A7-4765-A183-9465D0D02BBB}">
      <dgm:prSet custT="1"/>
      <dgm:spPr/>
      <dgm:t>
        <a:bodyPr/>
        <a:lstStyle/>
        <a:p>
          <a:pPr algn="ctr" rtl="0"/>
          <a:r>
            <a:rPr lang="en-US" sz="1400" b="1" i="1" dirty="0">
              <a:latin typeface="Georgia" panose="02040502050405020303" pitchFamily="18" charset="0"/>
            </a:rPr>
            <a:t>AMCC </a:t>
          </a:r>
          <a:r>
            <a:rPr lang="en-US" sz="1400" i="1" dirty="0">
              <a:latin typeface="Georgia" panose="02040502050405020303" pitchFamily="18" charset="0"/>
            </a:rPr>
            <a:t>was founded in </a:t>
          </a:r>
          <a:r>
            <a:rPr lang="en-US" sz="1400" b="1" i="1" dirty="0">
              <a:latin typeface="Georgia" panose="02040502050405020303" pitchFamily="18" charset="0"/>
            </a:rPr>
            <a:t>2007</a:t>
          </a:r>
          <a:r>
            <a:rPr lang="en-US" sz="1400" i="1" dirty="0">
              <a:latin typeface="Georgia" panose="02040502050405020303" pitchFamily="18" charset="0"/>
            </a:rPr>
            <a:t> at the initiative of </a:t>
          </a:r>
          <a:r>
            <a:rPr lang="en-US" sz="1400" b="1" i="1" dirty="0" err="1">
              <a:latin typeface="Georgia" panose="02040502050405020303" pitchFamily="18" charset="0"/>
            </a:rPr>
            <a:t>Coface</a:t>
          </a:r>
          <a:r>
            <a:rPr lang="en-US" sz="1400" i="1" dirty="0">
              <a:latin typeface="Georgia" panose="02040502050405020303" pitchFamily="18" charset="0"/>
            </a:rPr>
            <a:t>, </a:t>
          </a:r>
          <a:r>
            <a:rPr lang="en-US" sz="1400" b="1" i="1" dirty="0">
              <a:latin typeface="Georgia" panose="02040502050405020303" pitchFamily="18" charset="0"/>
            </a:rPr>
            <a:t>EOS KSI</a:t>
          </a:r>
          <a:r>
            <a:rPr lang="en-US" sz="1400" i="1" dirty="0">
              <a:latin typeface="Georgia" panose="02040502050405020303" pitchFamily="18" charset="0"/>
            </a:rPr>
            <a:t> and </a:t>
          </a:r>
          <a:r>
            <a:rPr lang="en-US" sz="1400" b="1" i="1" dirty="0" err="1">
              <a:latin typeface="Georgia" panose="02040502050405020303" pitchFamily="18" charset="0"/>
            </a:rPr>
            <a:t>Creditreform</a:t>
          </a:r>
          <a:r>
            <a:rPr lang="en-US" sz="1400" i="1" dirty="0">
              <a:latin typeface="Georgia" panose="02040502050405020303" pitchFamily="18" charset="0"/>
            </a:rPr>
            <a:t>. </a:t>
          </a:r>
        </a:p>
        <a:p>
          <a:pPr algn="ctr"/>
          <a:r>
            <a:rPr lang="en-US" sz="1400" i="1" dirty="0">
              <a:latin typeface="Georgia" panose="02040502050405020303" pitchFamily="18" charset="0"/>
            </a:rPr>
            <a:t>Currently it brings together </a:t>
          </a:r>
          <a:r>
            <a:rPr lang="en-US" sz="1400" b="1" i="1" dirty="0">
              <a:latin typeface="Georgia" panose="02040502050405020303" pitchFamily="18" charset="0"/>
            </a:rPr>
            <a:t>15 members. </a:t>
          </a:r>
          <a:endParaRPr lang="en-US" sz="1400" i="1" dirty="0">
            <a:latin typeface="Georgia" panose="02040502050405020303" pitchFamily="18" charset="0"/>
          </a:endParaRPr>
        </a:p>
      </dgm:t>
    </dgm:pt>
    <dgm:pt modelId="{C5781275-3C4F-4C49-87A0-1842CA2938EE}" type="parTrans" cxnId="{EC59A85C-A4D4-403B-8646-0911FC2D4961}">
      <dgm:prSet/>
      <dgm:spPr/>
      <dgm:t>
        <a:bodyPr/>
        <a:lstStyle/>
        <a:p>
          <a:endParaRPr lang="en-US"/>
        </a:p>
      </dgm:t>
    </dgm:pt>
    <dgm:pt modelId="{35C1FC37-33E7-4A65-8C03-9DE6896E9B58}" type="sibTrans" cxnId="{EC59A85C-A4D4-403B-8646-0911FC2D4961}">
      <dgm:prSet/>
      <dgm:spPr/>
      <dgm:t>
        <a:bodyPr/>
        <a:lstStyle/>
        <a:p>
          <a:endParaRPr lang="en-US"/>
        </a:p>
      </dgm:t>
    </dgm:pt>
    <dgm:pt modelId="{B716BC1B-313A-4F7E-A4D1-8B4CFE3D3888}" type="pres">
      <dgm:prSet presAssocID="{16444C5B-6740-4F0A-88E5-479B8910C880}" presName="linear" presStyleCnt="0">
        <dgm:presLayoutVars>
          <dgm:animLvl val="lvl"/>
          <dgm:resizeHandles val="exact"/>
        </dgm:presLayoutVars>
      </dgm:prSet>
      <dgm:spPr/>
      <dgm:t>
        <a:bodyPr/>
        <a:lstStyle/>
        <a:p>
          <a:endParaRPr lang="en-GB"/>
        </a:p>
      </dgm:t>
    </dgm:pt>
    <dgm:pt modelId="{63F4C17F-87A1-4BB0-80DF-CFBDE00DED8F}" type="pres">
      <dgm:prSet presAssocID="{11AF72EE-28A7-4765-A183-9465D0D02BBB}" presName="parentText" presStyleLbl="node1" presStyleIdx="0" presStyleCnt="1" custScaleY="50295" custLinFactNeighborY="-31410">
        <dgm:presLayoutVars>
          <dgm:chMax val="0"/>
          <dgm:bulletEnabled val="1"/>
        </dgm:presLayoutVars>
      </dgm:prSet>
      <dgm:spPr/>
      <dgm:t>
        <a:bodyPr/>
        <a:lstStyle/>
        <a:p>
          <a:endParaRPr lang="en-GB"/>
        </a:p>
      </dgm:t>
    </dgm:pt>
  </dgm:ptLst>
  <dgm:cxnLst>
    <dgm:cxn modelId="{A38F2B2C-B1D3-4346-8918-FA2ABF075B04}" type="presOf" srcId="{16444C5B-6740-4F0A-88E5-479B8910C880}" destId="{B716BC1B-313A-4F7E-A4D1-8B4CFE3D3888}" srcOrd="0" destOrd="0" presId="urn:microsoft.com/office/officeart/2005/8/layout/vList2"/>
    <dgm:cxn modelId="{3F987663-4826-4249-AB4A-6661657CB25C}" type="presOf" srcId="{11AF72EE-28A7-4765-A183-9465D0D02BBB}" destId="{63F4C17F-87A1-4BB0-80DF-CFBDE00DED8F}" srcOrd="0" destOrd="0" presId="urn:microsoft.com/office/officeart/2005/8/layout/vList2"/>
    <dgm:cxn modelId="{EC59A85C-A4D4-403B-8646-0911FC2D4961}" srcId="{16444C5B-6740-4F0A-88E5-479B8910C880}" destId="{11AF72EE-28A7-4765-A183-9465D0D02BBB}" srcOrd="0" destOrd="0" parTransId="{C5781275-3C4F-4C49-87A0-1842CA2938EE}" sibTransId="{35C1FC37-33E7-4A65-8C03-9DE6896E9B58}"/>
    <dgm:cxn modelId="{F0065532-E89A-4B2A-A444-F5BB472DF1BD}" type="presParOf" srcId="{B716BC1B-313A-4F7E-A4D1-8B4CFE3D3888}" destId="{63F4C17F-87A1-4BB0-80DF-CFBDE00DED8F}"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0.33242</cdr:x>
      <cdr:y>0.21292</cdr:y>
    </cdr:from>
    <cdr:to>
      <cdr:x>0.6044</cdr:x>
      <cdr:y>0.55414</cdr:y>
    </cdr:to>
    <cdr:sp macro="" textlink="">
      <cdr:nvSpPr>
        <cdr:cNvPr id="2" name="Oval 1">
          <a:extLst xmlns:a="http://schemas.openxmlformats.org/drawingml/2006/main">
            <a:ext uri="{FF2B5EF4-FFF2-40B4-BE49-F238E27FC236}">
              <a16:creationId xmlns:a16="http://schemas.microsoft.com/office/drawing/2014/main" xmlns="" id="{1DE81F6D-E1F2-93FD-76F8-D733F7866AFD}"/>
            </a:ext>
          </a:extLst>
        </cdr:cNvPr>
        <cdr:cNvSpPr/>
      </cdr:nvSpPr>
      <cdr:spPr>
        <a:xfrm xmlns:a="http://schemas.openxmlformats.org/drawingml/2006/main">
          <a:off x="1676414" y="563894"/>
          <a:ext cx="1371588" cy="903687"/>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3200" b="1" dirty="0">
              <a:solidFill>
                <a:srgbClr val="FF0000"/>
              </a:solidFill>
              <a:latin typeface="Arial" panose="020B0604020202020204" pitchFamily="34" charset="0"/>
              <a:cs typeface="Arial" panose="020B0604020202020204" pitchFamily="34" charset="0"/>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3BDB8393-9093-49DA-ADF1-C2A1F538148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Arial" charset="0"/>
                <a:ea typeface="+mn-ea"/>
                <a:cs typeface="+mn-cs"/>
              </a:defRPr>
            </a:lvl1pPr>
          </a:lstStyle>
          <a:p>
            <a:pPr>
              <a:defRPr/>
            </a:pPr>
            <a:endParaRPr lang="en-US"/>
          </a:p>
        </p:txBody>
      </p:sp>
      <p:sp>
        <p:nvSpPr>
          <p:cNvPr id="39939" name="Rectangle 3">
            <a:extLst>
              <a:ext uri="{FF2B5EF4-FFF2-40B4-BE49-F238E27FC236}">
                <a16:creationId xmlns:a16="http://schemas.microsoft.com/office/drawing/2014/main" xmlns="" id="{67C26EC5-F929-43BF-8891-AFFAC5B0DE5F}"/>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Arial" charset="0"/>
                <a:ea typeface="+mn-ea"/>
                <a:cs typeface="+mn-cs"/>
              </a:defRPr>
            </a:lvl1pPr>
          </a:lstStyle>
          <a:p>
            <a:pPr>
              <a:defRPr/>
            </a:pPr>
            <a:endParaRPr lang="en-US"/>
          </a:p>
        </p:txBody>
      </p:sp>
      <p:sp>
        <p:nvSpPr>
          <p:cNvPr id="39940" name="Rectangle 4">
            <a:extLst>
              <a:ext uri="{FF2B5EF4-FFF2-40B4-BE49-F238E27FC236}">
                <a16:creationId xmlns:a16="http://schemas.microsoft.com/office/drawing/2014/main" xmlns="" id="{A640332E-76CD-4870-8CEE-160AE318D917}"/>
              </a:ext>
            </a:extLst>
          </p:cNvPr>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atin typeface="Arial" charset="0"/>
                <a:ea typeface="+mn-ea"/>
                <a:cs typeface="+mn-cs"/>
              </a:defRPr>
            </a:lvl1pPr>
          </a:lstStyle>
          <a:p>
            <a:pPr>
              <a:defRPr/>
            </a:pPr>
            <a:endParaRPr lang="en-US"/>
          </a:p>
        </p:txBody>
      </p:sp>
      <p:sp>
        <p:nvSpPr>
          <p:cNvPr id="39941" name="Rectangle 5">
            <a:extLst>
              <a:ext uri="{FF2B5EF4-FFF2-40B4-BE49-F238E27FC236}">
                <a16:creationId xmlns:a16="http://schemas.microsoft.com/office/drawing/2014/main" xmlns="" id="{27A9999B-AFB2-4279-A600-8A802A44BF87}"/>
              </a:ext>
            </a:extLst>
          </p:cNvPr>
          <p:cNvSpPr>
            <a:spLocks noGrp="1" noChangeArrowheads="1"/>
          </p:cNvSpPr>
          <p:nvPr>
            <p:ph type="sldNum" sz="quarter" idx="3"/>
          </p:nvPr>
        </p:nvSpPr>
        <p:spPr bwMode="auto">
          <a:xfrm>
            <a:off x="3849688" y="9431338"/>
            <a:ext cx="2946400" cy="496887"/>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F27DF879-EF72-4492-B4C1-5074AE62F86F}" type="slidenum">
              <a:rPr lang="en-US" altLang="en-US"/>
              <a:pPr>
                <a:defRPr/>
              </a:pPr>
              <a:t>‹#›</a:t>
            </a:fld>
            <a:endParaRPr lang="en-US" altLang="en-US"/>
          </a:p>
        </p:txBody>
      </p:sp>
    </p:spTree>
    <p:extLst>
      <p:ext uri="{BB962C8B-B14F-4D97-AF65-F5344CB8AC3E}">
        <p14:creationId xmlns:p14="http://schemas.microsoft.com/office/powerpoint/2010/main" val="3812491995"/>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10:38:28.354"/>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10:38:32.453"/>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64 0,'603'0,"-457"17,-115-16,0 1,42 7,89 7,-72-11,-70-5,-1 0,0 2,32 5,40 5,-23-5,-16-1,0-3,80-6,-29 1,3 0,113 4,-217-2,0 1,0-1,-1 1,1 0,0-1,0 1,-1 0,1 0,-1 0,1 0,-1 0,1 1,-1-1,1 0,-1 1,0-1,0 1,0-1,0 1,0 0,0-1,0 1,-1 0,1 0,0-1,-1 1,0 0,1 0,-1 0,0 0,0 2,1 10,-1 1,0 0,-3 17,1-6,2-7,-2 33,2 1,2-1,17 94,-19-145,0 0,0 0,0 0,0 0,-1 0,1 0,0 0,0 0,-1 0,1 0,0 0,-1-1,1 1,-1 0,1 0,-1 0,0-1,1 1,-1 0,0-1,1 1,-1 0,0-1,0 1,0-1,1 0,-1 1,0-1,0 1,0-1,0 0,0 0,0 0,0 1,0-1,0 0,0 0,0 0,0 0,0-1,-1 1,-54-2,41 1,-44 1,34 1,0-2,-1 0,-43-9,-26-4,50 9,-28-5,-98 0,-25-7,-488 18,538 16,-310-18,443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10:38:37.138"/>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40 2,'105'-2,"116"4,-130 14,-69-10,1-2,0-1,29 1,61-6,149 4,-199 5,-27-2,44 0,767-6,-845 1,0 0,0 0,0 0,0 1,0-1,0 0,0 1,0-1,0 1,0 0,0 0,0 0,0 0,-1 0,1 0,0 0,-1 1,1-1,-1 0,1 1,-1-1,0 1,1 0,-1-1,0 1,0 0,0 2,2 4,0 1,-1-1,-1 1,1 0,-1 11,2 5,-1 1,-1 1,-2 0,0 0,-6 27,-1 42,0-7,0 17,7-91,0 0,-1-1,0 1,-1-1,-8 24,9-36,1-1,0 1,-1 0,1-1,-1 1,1-1,-1 1,0-1,1 0,-1 0,0 0,0 0,0 0,0 0,0 0,0-1,0 1,0-1,-1 1,1-1,-4 0,-55-2,39 1,-74-8,-20 0,65 8,-50-9,72 7,-87-11,-92-3,74 1,44 5,-158 3,102-10,-343 19,487-1,1 1,0-1,-1 0,1 0,0 0,-1 0,1 0,0 0,-1 0,1-1,0 1,-1 0,1-1,0 1,0-1,-1 0,1 1,0-1,0 0,0 1,0-1,0 0,0 0,0 0,0 0,0 0,0 0,1 0,-1-1,0 1,1 0,-1 0,1 0,-1-2,1-2,0 0,1 0,-1 0,1 0,0 0,0 0,1 0,3-6,-2 1,-1 0,0-1,-1 1,1-18,-2 20,1 0,-1 0,1 0,1 0,-1 0,2 0,-1 0,6-11,-7 17,1 0,0 0,0 0,0 0,0 0,0 1,0-1,0 1,1 0,-1 0,1-1,-1 1,1 1,-1-1,1 0,-1 1,1-1,0 1,4 0,61 2,-39 0,402 0,-227-3,-25-16,-101 19,105-4,-120-5,-27 2,44 1,180 4,-246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5C28DF9-9777-434B-A6C5-CA7482EC60D9}"/>
              </a:ext>
            </a:extLst>
          </p:cNvPr>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38952547-5DDB-4B88-BD51-304136E5B8A5}"/>
              </a:ext>
            </a:extLst>
          </p:cNvPr>
          <p:cNvSpPr>
            <a:spLocks noGrp="1"/>
          </p:cNvSpPr>
          <p:nvPr>
            <p:ph type="dt" idx="1"/>
          </p:nvPr>
        </p:nvSpPr>
        <p:spPr bwMode="auto">
          <a:xfrm>
            <a:off x="3849688" y="0"/>
            <a:ext cx="2946400" cy="496888"/>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mn-ea"/>
                <a:cs typeface="+mn-cs"/>
              </a:defRPr>
            </a:lvl1pPr>
          </a:lstStyle>
          <a:p>
            <a:pPr>
              <a:defRPr/>
            </a:pPr>
            <a:endParaRPr lang="en-US"/>
          </a:p>
        </p:txBody>
      </p:sp>
      <p:sp>
        <p:nvSpPr>
          <p:cNvPr id="4" name="Slide Image Placeholder 3">
            <a:extLst>
              <a:ext uri="{FF2B5EF4-FFF2-40B4-BE49-F238E27FC236}">
                <a16:creationId xmlns:a16="http://schemas.microsoft.com/office/drawing/2014/main" xmlns="" id="{79D73DDE-E1DB-4C30-ACCB-05E0A2ABA5F3}"/>
              </a:ext>
            </a:extLst>
          </p:cNvPr>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8B0C07F3-371C-4D10-9B65-0250A25E9EEE}"/>
              </a:ext>
            </a:extLst>
          </p:cNvPr>
          <p:cNvSpPr>
            <a:spLocks noGrp="1"/>
          </p:cNvSpPr>
          <p:nvPr>
            <p:ph type="body" sz="quarter" idx="3"/>
          </p:nvPr>
        </p:nvSpPr>
        <p:spPr bwMode="auto">
          <a:xfrm>
            <a:off x="681038" y="4716463"/>
            <a:ext cx="5435600" cy="44672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7136DA36-A4E9-465C-BE41-56B1D8861278}"/>
              </a:ext>
            </a:extLst>
          </p:cNvPr>
          <p:cNvSpPr>
            <a:spLocks noGrp="1"/>
          </p:cNvSpPr>
          <p:nvPr>
            <p:ph type="ftr" sz="quarter" idx="4"/>
          </p:nvPr>
        </p:nvSpPr>
        <p:spPr bwMode="auto">
          <a:xfrm>
            <a:off x="0" y="9431338"/>
            <a:ext cx="2946400" cy="496887"/>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EE69DDD8-8ABF-443B-9806-F55BAC5BD6A9}"/>
              </a:ext>
            </a:extLst>
          </p:cNvPr>
          <p:cNvSpPr>
            <a:spLocks noGrp="1"/>
          </p:cNvSpPr>
          <p:nvPr>
            <p:ph type="sldNum" sz="quarter" idx="5"/>
          </p:nvPr>
        </p:nvSpPr>
        <p:spPr bwMode="auto">
          <a:xfrm>
            <a:off x="3849688" y="9431338"/>
            <a:ext cx="2946400" cy="496887"/>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CBFCD262-539E-40BF-9551-5A20A3960EB5}" type="slidenum">
              <a:rPr lang="en-US" altLang="en-US"/>
              <a:pPr>
                <a:defRPr/>
              </a:pPr>
              <a:t>‹#›</a:t>
            </a:fld>
            <a:endParaRPr lang="en-US" altLang="en-US"/>
          </a:p>
        </p:txBody>
      </p:sp>
    </p:spTree>
    <p:extLst>
      <p:ext uri="{BB962C8B-B14F-4D97-AF65-F5344CB8AC3E}">
        <p14:creationId xmlns:p14="http://schemas.microsoft.com/office/powerpoint/2010/main" val="282010652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C876422C-CAD7-490E-B1A6-279059D14DB0}"/>
              </a:ext>
            </a:extLst>
          </p:cNvPr>
          <p:cNvSpPr>
            <a:spLocks noGrp="1" noRot="1" noChangeAspect="1" noTextEdit="1"/>
          </p:cNvSpPr>
          <p:nvPr>
            <p:ph type="sldImg"/>
          </p:nvPr>
        </p:nvSpPr>
        <p:spPr bwMode="auto">
          <a:xfrm>
            <a:off x="917575"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a:extLst>
              <a:ext uri="{FF2B5EF4-FFF2-40B4-BE49-F238E27FC236}">
                <a16:creationId xmlns:a16="http://schemas.microsoft.com/office/drawing/2014/main" xmlns="" id="{19E4F9AE-16BD-4EA4-A4EB-5BEA0AD7E1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en-US"/>
          </a:p>
        </p:txBody>
      </p:sp>
      <p:sp>
        <p:nvSpPr>
          <p:cNvPr id="7172" name="Slide Number Placeholder 1">
            <a:extLst>
              <a:ext uri="{FF2B5EF4-FFF2-40B4-BE49-F238E27FC236}">
                <a16:creationId xmlns:a16="http://schemas.microsoft.com/office/drawing/2014/main" xmlns="" id="{E3205B39-6F22-4AE5-BD1F-90DC94DA22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F346CA78-CAD3-4C9E-9DD2-09C4DF6F0AA6}" type="slidenum">
              <a:rPr lang="en-US" altLang="en-US" sz="1300" smtClean="0"/>
              <a:pPr/>
              <a:t>1</a:t>
            </a:fld>
            <a:endParaRPr lang="en-US" altLang="en-US" sz="1300"/>
          </a:p>
        </p:txBody>
      </p:sp>
      <p:sp>
        <p:nvSpPr>
          <p:cNvPr id="7173" name="Date Placeholder 2">
            <a:extLst>
              <a:ext uri="{FF2B5EF4-FFF2-40B4-BE49-F238E27FC236}">
                <a16:creationId xmlns:a16="http://schemas.microsoft.com/office/drawing/2014/main" xmlns="" id="{E52DB7D5-8906-4874-A36B-6179CC8A7D9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endParaRPr lang="en-US" altLang="en-US" sz="1300"/>
          </a:p>
        </p:txBody>
      </p:sp>
    </p:spTree>
    <p:extLst>
      <p:ext uri="{BB962C8B-B14F-4D97-AF65-F5344CB8AC3E}">
        <p14:creationId xmlns:p14="http://schemas.microsoft.com/office/powerpoint/2010/main" val="367572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BDFFA0B5-3082-4228-8319-D6D9BCCBD3E5}"/>
              </a:ext>
            </a:extLst>
          </p:cNvPr>
          <p:cNvSpPr>
            <a:spLocks noGrp="1" noRot="1" noChangeAspect="1" noTextEdit="1"/>
          </p:cNvSpPr>
          <p:nvPr>
            <p:ph type="sldImg"/>
          </p:nvPr>
        </p:nvSpPr>
        <p:spPr bwMode="auto">
          <a:xfrm>
            <a:off x="917575"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xmlns="" id="{535E5E40-F0F5-4DD7-B2F5-5CC16F5B05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en-US"/>
          </a:p>
        </p:txBody>
      </p:sp>
      <p:sp>
        <p:nvSpPr>
          <p:cNvPr id="57348" name="Slide Number Placeholder 1">
            <a:extLst>
              <a:ext uri="{FF2B5EF4-FFF2-40B4-BE49-F238E27FC236}">
                <a16:creationId xmlns:a16="http://schemas.microsoft.com/office/drawing/2014/main" xmlns="" id="{C468454C-1762-4BD9-83C5-2484E94256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BBDE9583-53C6-4E64-B72F-2EC0AF9D8415}" type="slidenum">
              <a:rPr lang="en-US" altLang="en-US" sz="1300" smtClean="0">
                <a:latin typeface="Georgia" panose="02040502050405020303" pitchFamily="18" charset="0"/>
              </a:rPr>
              <a:pPr/>
              <a:t>32</a:t>
            </a:fld>
            <a:endParaRPr lang="en-US" altLang="en-US" sz="1300">
              <a:latin typeface="Georgia" panose="02040502050405020303" pitchFamily="18" charset="0"/>
            </a:endParaRPr>
          </a:p>
        </p:txBody>
      </p:sp>
      <p:sp>
        <p:nvSpPr>
          <p:cNvPr id="57349" name="Date Placeholder 2">
            <a:extLst>
              <a:ext uri="{FF2B5EF4-FFF2-40B4-BE49-F238E27FC236}">
                <a16:creationId xmlns:a16="http://schemas.microsoft.com/office/drawing/2014/main" xmlns="" id="{F7A3FFDD-AEB1-4338-9523-33F8AF73D071}"/>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endParaRPr lang="en-US" altLang="en-US" sz="1300">
              <a:latin typeface="Georgia" panose="02040502050405020303" pitchFamily="18" charset="0"/>
            </a:endParaRPr>
          </a:p>
        </p:txBody>
      </p:sp>
    </p:spTree>
    <p:extLst>
      <p:ext uri="{BB962C8B-B14F-4D97-AF65-F5344CB8AC3E}">
        <p14:creationId xmlns:p14="http://schemas.microsoft.com/office/powerpoint/2010/main" val="1770326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BFCD262-539E-40BF-9551-5A20A3960EB5}" type="slidenum">
              <a:rPr lang="en-US" altLang="en-US" smtClean="0"/>
              <a:pPr>
                <a:defRPr/>
              </a:pPr>
              <a:t>7</a:t>
            </a:fld>
            <a:endParaRPr lang="en-US" altLang="en-US"/>
          </a:p>
        </p:txBody>
      </p:sp>
    </p:spTree>
    <p:extLst>
      <p:ext uri="{BB962C8B-B14F-4D97-AF65-F5344CB8AC3E}">
        <p14:creationId xmlns:p14="http://schemas.microsoft.com/office/powerpoint/2010/main" val="368953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88FEF840-0E23-49BE-AB7B-A0F2CFCCB2B2}"/>
              </a:ext>
            </a:extLst>
          </p:cNvPr>
          <p:cNvSpPr>
            <a:spLocks noGrp="1" noRot="1" noChangeAspect="1" noTextEdit="1"/>
          </p:cNvSpPr>
          <p:nvPr>
            <p:ph type="sldImg"/>
          </p:nvPr>
        </p:nvSpPr>
        <p:spPr bwMode="auto">
          <a:xfrm>
            <a:off x="917575"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xmlns="" id="{2C1A10D1-ED8D-4548-A1C8-C0713D508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Date Placeholder 3">
            <a:extLst>
              <a:ext uri="{FF2B5EF4-FFF2-40B4-BE49-F238E27FC236}">
                <a16:creationId xmlns:a16="http://schemas.microsoft.com/office/drawing/2014/main" xmlns="" id="{942198E0-6154-4ECB-A5A5-E55CB86F9936}"/>
              </a:ext>
            </a:extLst>
          </p:cNvPr>
          <p:cNvSpPr>
            <a:spLocks noGrp="1"/>
          </p:cNvSpPr>
          <p:nvPr>
            <p:ph type="dt" sz="quarter" idx="1"/>
          </p:nvPr>
        </p:nvSpPr>
        <p:spPr/>
        <p:txBody>
          <a:bodyPr/>
          <a:lstStyle/>
          <a:p>
            <a:pPr>
              <a:defRPr/>
            </a:pPr>
            <a:endParaRPr lang="en-US"/>
          </a:p>
        </p:txBody>
      </p:sp>
      <p:sp>
        <p:nvSpPr>
          <p:cNvPr id="15365" name="Slide Number Placeholder 4">
            <a:extLst>
              <a:ext uri="{FF2B5EF4-FFF2-40B4-BE49-F238E27FC236}">
                <a16:creationId xmlns:a16="http://schemas.microsoft.com/office/drawing/2014/main" xmlns="" id="{57DBCB73-5D12-472C-BFEE-3B187C21BA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441ADB61-3EC8-411C-B24F-454035595116}" type="slidenum">
              <a:rPr lang="en-US" altLang="en-US" sz="1300"/>
              <a:pPr/>
              <a:t>17</a:t>
            </a:fld>
            <a:endParaRPr lang="en-US" altLang="en-US" sz="1300"/>
          </a:p>
        </p:txBody>
      </p:sp>
    </p:spTree>
    <p:extLst>
      <p:ext uri="{BB962C8B-B14F-4D97-AF65-F5344CB8AC3E}">
        <p14:creationId xmlns:p14="http://schemas.microsoft.com/office/powerpoint/2010/main" val="240097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88FEF840-0E23-49BE-AB7B-A0F2CFCCB2B2}"/>
              </a:ext>
            </a:extLst>
          </p:cNvPr>
          <p:cNvSpPr>
            <a:spLocks noGrp="1" noRot="1" noChangeAspect="1" noTextEdit="1"/>
          </p:cNvSpPr>
          <p:nvPr>
            <p:ph type="sldImg"/>
          </p:nvPr>
        </p:nvSpPr>
        <p:spPr bwMode="auto">
          <a:xfrm>
            <a:off x="917575"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xmlns="" id="{2C1A10D1-ED8D-4548-A1C8-C0713D508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Date Placeholder 3">
            <a:extLst>
              <a:ext uri="{FF2B5EF4-FFF2-40B4-BE49-F238E27FC236}">
                <a16:creationId xmlns:a16="http://schemas.microsoft.com/office/drawing/2014/main" xmlns="" id="{942198E0-6154-4ECB-A5A5-E55CB86F9936}"/>
              </a:ext>
            </a:extLst>
          </p:cNvPr>
          <p:cNvSpPr>
            <a:spLocks noGrp="1"/>
          </p:cNvSpPr>
          <p:nvPr>
            <p:ph type="dt" sz="quarter" idx="1"/>
          </p:nvPr>
        </p:nvSpPr>
        <p:spPr/>
        <p:txBody>
          <a:bodyPr/>
          <a:lstStyle/>
          <a:p>
            <a:pPr>
              <a:defRPr/>
            </a:pPr>
            <a:endParaRPr lang="en-US"/>
          </a:p>
        </p:txBody>
      </p:sp>
      <p:sp>
        <p:nvSpPr>
          <p:cNvPr id="15365" name="Slide Number Placeholder 4">
            <a:extLst>
              <a:ext uri="{FF2B5EF4-FFF2-40B4-BE49-F238E27FC236}">
                <a16:creationId xmlns:a16="http://schemas.microsoft.com/office/drawing/2014/main" xmlns="" id="{57DBCB73-5D12-472C-BFEE-3B187C21BA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441ADB61-3EC8-411C-B24F-454035595116}" type="slidenum">
              <a:rPr lang="en-US" altLang="en-US" sz="1300"/>
              <a:pPr/>
              <a:t>20</a:t>
            </a:fld>
            <a:endParaRPr lang="en-US" altLang="en-US" sz="1300"/>
          </a:p>
        </p:txBody>
      </p:sp>
    </p:spTree>
    <p:extLst>
      <p:ext uri="{BB962C8B-B14F-4D97-AF65-F5344CB8AC3E}">
        <p14:creationId xmlns:p14="http://schemas.microsoft.com/office/powerpoint/2010/main" val="108047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88FEF840-0E23-49BE-AB7B-A0F2CFCCB2B2}"/>
              </a:ext>
            </a:extLst>
          </p:cNvPr>
          <p:cNvSpPr>
            <a:spLocks noGrp="1" noRot="1" noChangeAspect="1" noTextEdit="1"/>
          </p:cNvSpPr>
          <p:nvPr>
            <p:ph type="sldImg"/>
          </p:nvPr>
        </p:nvSpPr>
        <p:spPr bwMode="auto">
          <a:xfrm>
            <a:off x="917575"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xmlns="" id="{2C1A10D1-ED8D-4548-A1C8-C0713D508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Date Placeholder 3">
            <a:extLst>
              <a:ext uri="{FF2B5EF4-FFF2-40B4-BE49-F238E27FC236}">
                <a16:creationId xmlns:a16="http://schemas.microsoft.com/office/drawing/2014/main" xmlns="" id="{942198E0-6154-4ECB-A5A5-E55CB86F9936}"/>
              </a:ext>
            </a:extLst>
          </p:cNvPr>
          <p:cNvSpPr>
            <a:spLocks noGrp="1"/>
          </p:cNvSpPr>
          <p:nvPr>
            <p:ph type="dt" sz="quarter" idx="1"/>
          </p:nvPr>
        </p:nvSpPr>
        <p:spPr/>
        <p:txBody>
          <a:bodyPr/>
          <a:lstStyle/>
          <a:p>
            <a:pPr>
              <a:defRPr/>
            </a:pPr>
            <a:endParaRPr lang="en-US"/>
          </a:p>
        </p:txBody>
      </p:sp>
      <p:sp>
        <p:nvSpPr>
          <p:cNvPr id="15365" name="Slide Number Placeholder 4">
            <a:extLst>
              <a:ext uri="{FF2B5EF4-FFF2-40B4-BE49-F238E27FC236}">
                <a16:creationId xmlns:a16="http://schemas.microsoft.com/office/drawing/2014/main" xmlns="" id="{57DBCB73-5D12-472C-BFEE-3B187C21BA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441ADB61-3EC8-411C-B24F-454035595116}" type="slidenum">
              <a:rPr lang="en-US" altLang="en-US" sz="1300"/>
              <a:pPr/>
              <a:t>23</a:t>
            </a:fld>
            <a:endParaRPr lang="en-US" altLang="en-US" sz="1300"/>
          </a:p>
        </p:txBody>
      </p:sp>
    </p:spTree>
    <p:extLst>
      <p:ext uri="{BB962C8B-B14F-4D97-AF65-F5344CB8AC3E}">
        <p14:creationId xmlns:p14="http://schemas.microsoft.com/office/powerpoint/2010/main" val="69078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88FEF840-0E23-49BE-AB7B-A0F2CFCCB2B2}"/>
              </a:ext>
            </a:extLst>
          </p:cNvPr>
          <p:cNvSpPr>
            <a:spLocks noGrp="1" noRot="1" noChangeAspect="1" noTextEdit="1"/>
          </p:cNvSpPr>
          <p:nvPr>
            <p:ph type="sldImg"/>
          </p:nvPr>
        </p:nvSpPr>
        <p:spPr bwMode="auto">
          <a:xfrm>
            <a:off x="917575"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xmlns="" id="{2C1A10D1-ED8D-4548-A1C8-C0713D508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Date Placeholder 3">
            <a:extLst>
              <a:ext uri="{FF2B5EF4-FFF2-40B4-BE49-F238E27FC236}">
                <a16:creationId xmlns:a16="http://schemas.microsoft.com/office/drawing/2014/main" xmlns="" id="{942198E0-6154-4ECB-A5A5-E55CB86F9936}"/>
              </a:ext>
            </a:extLst>
          </p:cNvPr>
          <p:cNvSpPr>
            <a:spLocks noGrp="1"/>
          </p:cNvSpPr>
          <p:nvPr>
            <p:ph type="dt" sz="quarter" idx="1"/>
          </p:nvPr>
        </p:nvSpPr>
        <p:spPr/>
        <p:txBody>
          <a:bodyPr/>
          <a:lstStyle/>
          <a:p>
            <a:pPr>
              <a:defRPr/>
            </a:pPr>
            <a:endParaRPr lang="en-US"/>
          </a:p>
        </p:txBody>
      </p:sp>
      <p:sp>
        <p:nvSpPr>
          <p:cNvPr id="15365" name="Slide Number Placeholder 4">
            <a:extLst>
              <a:ext uri="{FF2B5EF4-FFF2-40B4-BE49-F238E27FC236}">
                <a16:creationId xmlns:a16="http://schemas.microsoft.com/office/drawing/2014/main" xmlns="" id="{57DBCB73-5D12-472C-BFEE-3B187C21BA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441ADB61-3EC8-411C-B24F-454035595116}" type="slidenum">
              <a:rPr lang="en-US" altLang="en-US" sz="1300"/>
              <a:pPr/>
              <a:t>24</a:t>
            </a:fld>
            <a:endParaRPr lang="en-US" altLang="en-US" sz="1300"/>
          </a:p>
        </p:txBody>
      </p:sp>
    </p:spTree>
    <p:extLst>
      <p:ext uri="{BB962C8B-B14F-4D97-AF65-F5344CB8AC3E}">
        <p14:creationId xmlns:p14="http://schemas.microsoft.com/office/powerpoint/2010/main" val="105422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BFCD262-539E-40BF-9551-5A20A3960EB5}" type="slidenum">
              <a:rPr lang="en-US" altLang="en-US" smtClean="0"/>
              <a:pPr>
                <a:defRPr/>
              </a:pPr>
              <a:t>26</a:t>
            </a:fld>
            <a:endParaRPr lang="en-US" altLang="en-US"/>
          </a:p>
        </p:txBody>
      </p:sp>
    </p:spTree>
    <p:extLst>
      <p:ext uri="{BB962C8B-B14F-4D97-AF65-F5344CB8AC3E}">
        <p14:creationId xmlns:p14="http://schemas.microsoft.com/office/powerpoint/2010/main" val="1071751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88FEF840-0E23-49BE-AB7B-A0F2CFCCB2B2}"/>
              </a:ext>
            </a:extLst>
          </p:cNvPr>
          <p:cNvSpPr>
            <a:spLocks noGrp="1" noRot="1" noChangeAspect="1" noTextEdit="1"/>
          </p:cNvSpPr>
          <p:nvPr>
            <p:ph type="sldImg"/>
          </p:nvPr>
        </p:nvSpPr>
        <p:spPr bwMode="auto">
          <a:xfrm>
            <a:off x="917575"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xmlns="" id="{2C1A10D1-ED8D-4548-A1C8-C0713D508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Date Placeholder 3">
            <a:extLst>
              <a:ext uri="{FF2B5EF4-FFF2-40B4-BE49-F238E27FC236}">
                <a16:creationId xmlns:a16="http://schemas.microsoft.com/office/drawing/2014/main" xmlns="" id="{942198E0-6154-4ECB-A5A5-E55CB86F9936}"/>
              </a:ext>
            </a:extLst>
          </p:cNvPr>
          <p:cNvSpPr>
            <a:spLocks noGrp="1"/>
          </p:cNvSpPr>
          <p:nvPr>
            <p:ph type="dt" sz="quarter" idx="1"/>
          </p:nvPr>
        </p:nvSpPr>
        <p:spPr/>
        <p:txBody>
          <a:bodyPr/>
          <a:lstStyle/>
          <a:p>
            <a:pPr>
              <a:defRPr/>
            </a:pPr>
            <a:endParaRPr lang="en-US"/>
          </a:p>
        </p:txBody>
      </p:sp>
      <p:sp>
        <p:nvSpPr>
          <p:cNvPr id="15365" name="Slide Number Placeholder 4">
            <a:extLst>
              <a:ext uri="{FF2B5EF4-FFF2-40B4-BE49-F238E27FC236}">
                <a16:creationId xmlns:a16="http://schemas.microsoft.com/office/drawing/2014/main" xmlns="" id="{57DBCB73-5D12-472C-BFEE-3B187C21BA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441ADB61-3EC8-411C-B24F-454035595116}" type="slidenum">
              <a:rPr lang="en-US" altLang="en-US" sz="1300"/>
              <a:pPr/>
              <a:t>27</a:t>
            </a:fld>
            <a:endParaRPr lang="en-US" altLang="en-US" sz="1300"/>
          </a:p>
        </p:txBody>
      </p:sp>
    </p:spTree>
    <p:extLst>
      <p:ext uri="{BB962C8B-B14F-4D97-AF65-F5344CB8AC3E}">
        <p14:creationId xmlns:p14="http://schemas.microsoft.com/office/powerpoint/2010/main" val="379576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8964D1CC-4203-41FE-8515-4AA5149B789F}"/>
              </a:ext>
            </a:extLst>
          </p:cNvPr>
          <p:cNvSpPr>
            <a:spLocks noGrp="1" noRot="1" noChangeAspect="1" noTextEdit="1"/>
          </p:cNvSpPr>
          <p:nvPr>
            <p:ph type="sldImg"/>
          </p:nvPr>
        </p:nvSpPr>
        <p:spPr bwMode="auto">
          <a:xfrm>
            <a:off x="917575"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xmlns="" id="{C19FAD9D-B561-4A63-BB7D-D86A2C8204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en-US"/>
          </a:p>
        </p:txBody>
      </p:sp>
      <p:sp>
        <p:nvSpPr>
          <p:cNvPr id="55300" name="Slide Number Placeholder 1">
            <a:extLst>
              <a:ext uri="{FF2B5EF4-FFF2-40B4-BE49-F238E27FC236}">
                <a16:creationId xmlns:a16="http://schemas.microsoft.com/office/drawing/2014/main" xmlns="" id="{9D76EE8F-465E-463A-B61E-257EE5EA68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7B21CA37-5A1F-4F8D-B408-9A8AFA83E2A3}" type="slidenum">
              <a:rPr lang="en-US" altLang="en-US" sz="1300" smtClean="0"/>
              <a:pPr/>
              <a:t>31</a:t>
            </a:fld>
            <a:endParaRPr lang="en-US" altLang="en-US" sz="1300"/>
          </a:p>
        </p:txBody>
      </p:sp>
      <p:sp>
        <p:nvSpPr>
          <p:cNvPr id="55301" name="Date Placeholder 2">
            <a:extLst>
              <a:ext uri="{FF2B5EF4-FFF2-40B4-BE49-F238E27FC236}">
                <a16:creationId xmlns:a16="http://schemas.microsoft.com/office/drawing/2014/main" xmlns="" id="{F3AAD17A-8DEB-4D87-806C-8322102437A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endParaRPr lang="en-US" altLang="en-US" sz="1300"/>
          </a:p>
        </p:txBody>
      </p:sp>
    </p:spTree>
    <p:extLst>
      <p:ext uri="{BB962C8B-B14F-4D97-AF65-F5344CB8AC3E}">
        <p14:creationId xmlns:p14="http://schemas.microsoft.com/office/powerpoint/2010/main" val="2798158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xmlns="" id="{40723B1A-3F45-4D6E-9C1F-953BFADD5153}"/>
              </a:ext>
            </a:extLst>
          </p:cNvPr>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5" imgW="270" imgH="270" progId="TCLayout.ActiveDocument.1">
                  <p:embed/>
                </p:oleObj>
              </mc:Choice>
              <mc:Fallback>
                <p:oleObj name="think-cell Slide" r:id="rId5" imgW="270" imgH="270" progId="TCLayout.ActiveDocument.1">
                  <p:embed/>
                  <p:pic>
                    <p:nvPicPr>
                      <p:cNvPr id="2" name="Object 6" hidden="1">
                        <a:extLst>
                          <a:ext uri="{FF2B5EF4-FFF2-40B4-BE49-F238E27FC236}">
                            <a16:creationId xmlns:a16="http://schemas.microsoft.com/office/drawing/2014/main" xmlns="" id="{40723B1A-3F45-4D6E-9C1F-953BFADD51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0182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438" y="0"/>
            <a:ext cx="8229600" cy="92868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A84E6B-2506-47C6-82B5-5F32361162C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6780BAB-A056-4520-8FCD-D5DF40771A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A3C1154-8B4D-4D0C-B126-060CDEA735D5}"/>
              </a:ext>
            </a:extLst>
          </p:cNvPr>
          <p:cNvSpPr>
            <a:spLocks noGrp="1"/>
          </p:cNvSpPr>
          <p:nvPr>
            <p:ph type="sldNum" sz="quarter" idx="12"/>
          </p:nvPr>
        </p:nvSpPr>
        <p:spPr/>
        <p:txBody>
          <a:bodyPr/>
          <a:lstStyle>
            <a:lvl1pPr>
              <a:defRPr/>
            </a:lvl1pPr>
          </a:lstStyle>
          <a:p>
            <a:pPr>
              <a:defRPr/>
            </a:pPr>
            <a:fld id="{A0B12206-387C-43A8-A8AF-7BD0C32E08FB}" type="slidenum">
              <a:rPr lang="en-US" altLang="en-US"/>
              <a:pPr>
                <a:defRPr/>
              </a:pPr>
              <a:t>‹#›</a:t>
            </a:fld>
            <a:endParaRPr lang="en-US" altLang="en-US"/>
          </a:p>
        </p:txBody>
      </p:sp>
    </p:spTree>
    <p:extLst>
      <p:ext uri="{BB962C8B-B14F-4D97-AF65-F5344CB8AC3E}">
        <p14:creationId xmlns:p14="http://schemas.microsoft.com/office/powerpoint/2010/main" val="162899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14CF99F-051E-40A4-BBE1-37EA4EDA011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F1890F5-7360-4C99-9D20-F942B0CF17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A81C562-01AD-4849-8875-E6C9CECD5D66}"/>
              </a:ext>
            </a:extLst>
          </p:cNvPr>
          <p:cNvSpPr>
            <a:spLocks noGrp="1"/>
          </p:cNvSpPr>
          <p:nvPr>
            <p:ph type="sldNum" sz="quarter" idx="12"/>
          </p:nvPr>
        </p:nvSpPr>
        <p:spPr/>
        <p:txBody>
          <a:bodyPr/>
          <a:lstStyle>
            <a:lvl1pPr>
              <a:defRPr/>
            </a:lvl1pPr>
          </a:lstStyle>
          <a:p>
            <a:pPr>
              <a:defRPr/>
            </a:pPr>
            <a:fld id="{32BFC305-286F-4D6D-9450-0764DC3704ED}" type="slidenum">
              <a:rPr lang="en-US" altLang="en-US"/>
              <a:pPr>
                <a:defRPr/>
              </a:pPr>
              <a:t>‹#›</a:t>
            </a:fld>
            <a:endParaRPr lang="en-US" altLang="en-US"/>
          </a:p>
        </p:txBody>
      </p:sp>
    </p:spTree>
    <p:extLst>
      <p:ext uri="{BB962C8B-B14F-4D97-AF65-F5344CB8AC3E}">
        <p14:creationId xmlns:p14="http://schemas.microsoft.com/office/powerpoint/2010/main" val="70039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437" y="1"/>
            <a:ext cx="8229600" cy="928688"/>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1214439" y="1600206"/>
            <a:ext cx="7472363" cy="4525963"/>
          </a:xfrm>
        </p:spPr>
        <p:txBody>
          <a:bodyPr/>
          <a:lstStyle/>
          <a:p>
            <a:pPr lvl="0"/>
            <a:endParaRPr lang="en-US" noProof="0"/>
          </a:p>
        </p:txBody>
      </p:sp>
      <p:sp>
        <p:nvSpPr>
          <p:cNvPr id="4" name="Date Placeholder 3">
            <a:extLst>
              <a:ext uri="{FF2B5EF4-FFF2-40B4-BE49-F238E27FC236}">
                <a16:creationId xmlns:a16="http://schemas.microsoft.com/office/drawing/2014/main" xmlns="" id="{DC153650-6CBA-43FC-AC8D-7EDBBB03BE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8E708B8-D45E-4979-ADFB-71F4C29F9F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44AEE7D-D3AE-4AD5-9DDE-B768BF5F6901}"/>
              </a:ext>
            </a:extLst>
          </p:cNvPr>
          <p:cNvSpPr>
            <a:spLocks noGrp="1"/>
          </p:cNvSpPr>
          <p:nvPr>
            <p:ph type="sldNum" sz="quarter" idx="12"/>
          </p:nvPr>
        </p:nvSpPr>
        <p:spPr/>
        <p:txBody>
          <a:bodyPr/>
          <a:lstStyle>
            <a:lvl1pPr>
              <a:defRPr/>
            </a:lvl1pPr>
          </a:lstStyle>
          <a:p>
            <a:pPr>
              <a:defRPr/>
            </a:pPr>
            <a:fld id="{A29C4C54-F6F3-42BE-8F89-B347BCE37677}" type="slidenum">
              <a:rPr lang="en-US" altLang="en-US"/>
              <a:pPr>
                <a:defRPr/>
              </a:pPr>
              <a:t>‹#›</a:t>
            </a:fld>
            <a:endParaRPr lang="en-US" altLang="en-US"/>
          </a:p>
        </p:txBody>
      </p:sp>
    </p:spTree>
    <p:extLst>
      <p:ext uri="{BB962C8B-B14F-4D97-AF65-F5344CB8AC3E}">
        <p14:creationId xmlns:p14="http://schemas.microsoft.com/office/powerpoint/2010/main" val="68173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437" y="1"/>
            <a:ext cx="8229600" cy="92868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214441" y="1600206"/>
            <a:ext cx="36591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026033" y="1600206"/>
            <a:ext cx="3660775" cy="4525963"/>
          </a:xfrm>
        </p:spPr>
        <p:txBody>
          <a:bodyPr/>
          <a:lstStyle/>
          <a:p>
            <a:pPr lvl="0"/>
            <a:endParaRPr lang="en-US" noProof="0"/>
          </a:p>
        </p:txBody>
      </p:sp>
      <p:sp>
        <p:nvSpPr>
          <p:cNvPr id="5" name="Date Placeholder 3">
            <a:extLst>
              <a:ext uri="{FF2B5EF4-FFF2-40B4-BE49-F238E27FC236}">
                <a16:creationId xmlns:a16="http://schemas.microsoft.com/office/drawing/2014/main" xmlns="" id="{D545B968-CEEB-4FC1-AB8E-8A5D4C75990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3CAA652B-E784-482F-9D09-4060BFDAF5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D530CF4-F976-494E-AFEC-CD0F661EBF58}"/>
              </a:ext>
            </a:extLst>
          </p:cNvPr>
          <p:cNvSpPr>
            <a:spLocks noGrp="1"/>
          </p:cNvSpPr>
          <p:nvPr>
            <p:ph type="sldNum" sz="quarter" idx="12"/>
          </p:nvPr>
        </p:nvSpPr>
        <p:spPr/>
        <p:txBody>
          <a:bodyPr/>
          <a:lstStyle>
            <a:lvl1pPr>
              <a:defRPr/>
            </a:lvl1pPr>
          </a:lstStyle>
          <a:p>
            <a:pPr>
              <a:defRPr/>
            </a:pPr>
            <a:fld id="{1E7AEA17-697F-429C-BCC0-6CB10748E3CA}" type="slidenum">
              <a:rPr lang="en-US" altLang="en-US"/>
              <a:pPr>
                <a:defRPr/>
              </a:pPr>
              <a:t>‹#›</a:t>
            </a:fld>
            <a:endParaRPr lang="en-US" altLang="en-US"/>
          </a:p>
        </p:txBody>
      </p:sp>
    </p:spTree>
    <p:extLst>
      <p:ext uri="{BB962C8B-B14F-4D97-AF65-F5344CB8AC3E}">
        <p14:creationId xmlns:p14="http://schemas.microsoft.com/office/powerpoint/2010/main" val="280199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xmlns="" id="{94359808-B278-491B-A386-B8966E9B1A0A}"/>
              </a:ext>
            </a:extLst>
          </p:cNvPr>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4" name="Object 1" hidden="1">
                        <a:extLst>
                          <a:ext uri="{FF2B5EF4-FFF2-40B4-BE49-F238E27FC236}">
                            <a16:creationId xmlns:a16="http://schemas.microsoft.com/office/drawing/2014/main" xmlns="" id="{94359808-B278-491B-A386-B8966E9B1A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10">
            <a:extLst>
              <a:ext uri="{FF2B5EF4-FFF2-40B4-BE49-F238E27FC236}">
                <a16:creationId xmlns:a16="http://schemas.microsoft.com/office/drawing/2014/main" xmlns="" id="{2E6B8421-2BE4-4307-9B9C-E9CFBA0A49DE}"/>
              </a:ext>
            </a:extLst>
          </p:cNvPr>
          <p:cNvSpPr txBox="1">
            <a:spLocks noChangeArrowheads="1"/>
          </p:cNvSpPr>
          <p:nvPr userDrawn="1"/>
        </p:nvSpPr>
        <p:spPr bwMode="auto">
          <a:xfrm>
            <a:off x="8639177" y="6248400"/>
            <a:ext cx="504825" cy="609600"/>
          </a:xfrm>
          <a:prstGeom prst="rect">
            <a:avLst/>
          </a:prstGeom>
          <a:noFill/>
          <a:ln w="9525">
            <a:noFill/>
            <a:miter lim="800000"/>
            <a:headEnd/>
            <a:tailEnd/>
          </a:ln>
          <a:effectLst/>
        </p:spPr>
        <p:txBody>
          <a:bodyPr anchor="ct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spcBef>
                <a:spcPct val="20000"/>
              </a:spcBef>
              <a:buClr>
                <a:schemeClr val="accent1"/>
              </a:buClr>
              <a:buFont typeface="Wingdings" panose="05000000000000000000" pitchFamily="2" charset="2"/>
              <a:buNone/>
              <a:defRPr/>
            </a:pPr>
            <a:fld id="{FD8D4B05-D36F-4974-92BE-4CCC59E05D86}" type="slidenum">
              <a:rPr lang="ro-RO" altLang="en-US" sz="1200" smtClean="0">
                <a:latin typeface="Georgia" panose="02040502050405020303" pitchFamily="18" charset="0"/>
              </a:rPr>
              <a:pPr algn="ctr">
                <a:spcBef>
                  <a:spcPct val="20000"/>
                </a:spcBef>
                <a:buClr>
                  <a:schemeClr val="accent1"/>
                </a:buClr>
                <a:buFont typeface="Wingdings" panose="05000000000000000000" pitchFamily="2" charset="2"/>
                <a:buNone/>
                <a:defRPr/>
              </a:pPr>
              <a:t>‹#›</a:t>
            </a:fld>
            <a:endParaRPr lang="ro-RO" altLang="en-US" sz="1200">
              <a:latin typeface="Georgia" panose="02040502050405020303" pitchFamily="18" charset="0"/>
            </a:endParaRPr>
          </a:p>
        </p:txBody>
      </p:sp>
      <p:sp>
        <p:nvSpPr>
          <p:cNvPr id="2" name="Title 1"/>
          <p:cNvSpPr>
            <a:spLocks noGrp="1"/>
          </p:cNvSpPr>
          <p:nvPr>
            <p:ph type="title"/>
          </p:nvPr>
        </p:nvSpPr>
        <p:spPr>
          <a:xfrm>
            <a:off x="71438" y="0"/>
            <a:ext cx="8229600" cy="92868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14350" y="1600206"/>
            <a:ext cx="797245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C8095178-66C9-40F8-88B4-35A88EF3852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8E1B85E3-DD0A-4E42-AA6F-31B8DC1BB59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CD0628D4-88AE-47C2-A752-5E0A0C3F50D1}"/>
              </a:ext>
            </a:extLst>
          </p:cNvPr>
          <p:cNvSpPr>
            <a:spLocks noGrp="1"/>
          </p:cNvSpPr>
          <p:nvPr>
            <p:ph type="sldNum" sz="quarter" idx="12"/>
          </p:nvPr>
        </p:nvSpPr>
        <p:spPr/>
        <p:txBody>
          <a:bodyPr/>
          <a:lstStyle>
            <a:lvl1pPr>
              <a:defRPr/>
            </a:lvl1pPr>
          </a:lstStyle>
          <a:p>
            <a:pPr>
              <a:defRPr/>
            </a:pPr>
            <a:fld id="{4EAA326B-D35F-4C1C-BD01-E40FD2F3C44E}" type="slidenum">
              <a:rPr lang="en-US" altLang="en-US"/>
              <a:pPr>
                <a:defRPr/>
              </a:pPr>
              <a:t>‹#›</a:t>
            </a:fld>
            <a:endParaRPr lang="en-US" altLang="en-US"/>
          </a:p>
        </p:txBody>
      </p:sp>
      <p:pic>
        <p:nvPicPr>
          <p:cNvPr id="10" name="Picture 9">
            <a:extLst>
              <a:ext uri="{FF2B5EF4-FFF2-40B4-BE49-F238E27FC236}">
                <a16:creationId xmlns:a16="http://schemas.microsoft.com/office/drawing/2014/main" xmlns="" id="{A278C3BF-2FF4-4061-8F40-81758D14E84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354766"/>
            <a:ext cx="1147762" cy="442922"/>
          </a:xfrm>
          <a:prstGeom prst="rect">
            <a:avLst/>
          </a:prstGeom>
        </p:spPr>
      </p:pic>
    </p:spTree>
    <p:extLst>
      <p:ext uri="{BB962C8B-B14F-4D97-AF65-F5344CB8AC3E}">
        <p14:creationId xmlns:p14="http://schemas.microsoft.com/office/powerpoint/2010/main" val="340070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150" indent="0">
              <a:buNone/>
              <a:defRPr sz="1800">
                <a:solidFill>
                  <a:schemeClr val="tx1">
                    <a:tint val="75000"/>
                  </a:schemeClr>
                </a:solidFill>
              </a:defRPr>
            </a:lvl2pPr>
            <a:lvl3pPr marL="914298" indent="0">
              <a:buNone/>
              <a:defRPr sz="1600">
                <a:solidFill>
                  <a:schemeClr val="tx1">
                    <a:tint val="75000"/>
                  </a:schemeClr>
                </a:solidFill>
              </a:defRPr>
            </a:lvl3pPr>
            <a:lvl4pPr marL="1371448" indent="0">
              <a:buNone/>
              <a:defRPr sz="1400">
                <a:solidFill>
                  <a:schemeClr val="tx1">
                    <a:tint val="75000"/>
                  </a:schemeClr>
                </a:solidFill>
              </a:defRPr>
            </a:lvl4pPr>
            <a:lvl5pPr marL="1828597" indent="0">
              <a:buNone/>
              <a:defRPr sz="1400">
                <a:solidFill>
                  <a:schemeClr val="tx1">
                    <a:tint val="75000"/>
                  </a:schemeClr>
                </a:solidFill>
              </a:defRPr>
            </a:lvl5pPr>
            <a:lvl6pPr marL="2285746" indent="0">
              <a:buNone/>
              <a:defRPr sz="1400">
                <a:solidFill>
                  <a:schemeClr val="tx1">
                    <a:tint val="75000"/>
                  </a:schemeClr>
                </a:solidFill>
              </a:defRPr>
            </a:lvl6pPr>
            <a:lvl7pPr marL="2742894" indent="0">
              <a:buNone/>
              <a:defRPr sz="1400">
                <a:solidFill>
                  <a:schemeClr val="tx1">
                    <a:tint val="75000"/>
                  </a:schemeClr>
                </a:solidFill>
              </a:defRPr>
            </a:lvl7pPr>
            <a:lvl8pPr marL="3200043" indent="0">
              <a:buNone/>
              <a:defRPr sz="1400">
                <a:solidFill>
                  <a:schemeClr val="tx1">
                    <a:tint val="75000"/>
                  </a:schemeClr>
                </a:solidFill>
              </a:defRPr>
            </a:lvl8pPr>
            <a:lvl9pPr marL="3657193"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921F2A-E1D3-4265-A82A-9E4881A88A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9A5EA8C8-5F95-467C-A960-84E194872B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351C5F5-3D9A-4861-B3F7-72BA8087D98B}"/>
              </a:ext>
            </a:extLst>
          </p:cNvPr>
          <p:cNvSpPr>
            <a:spLocks noGrp="1"/>
          </p:cNvSpPr>
          <p:nvPr>
            <p:ph type="sldNum" sz="quarter" idx="12"/>
          </p:nvPr>
        </p:nvSpPr>
        <p:spPr/>
        <p:txBody>
          <a:bodyPr/>
          <a:lstStyle>
            <a:lvl1pPr>
              <a:defRPr/>
            </a:lvl1pPr>
          </a:lstStyle>
          <a:p>
            <a:pPr>
              <a:defRPr/>
            </a:pPr>
            <a:fld id="{C535A06D-7113-4190-ADE8-2E6291CAEC3E}" type="slidenum">
              <a:rPr lang="en-US" altLang="en-US"/>
              <a:pPr>
                <a:defRPr/>
              </a:pPr>
              <a:t>‹#›</a:t>
            </a:fld>
            <a:endParaRPr lang="en-US" altLang="en-US"/>
          </a:p>
        </p:txBody>
      </p:sp>
    </p:spTree>
    <p:extLst>
      <p:ext uri="{BB962C8B-B14F-4D97-AF65-F5344CB8AC3E}">
        <p14:creationId xmlns:p14="http://schemas.microsoft.com/office/powerpoint/2010/main" val="158145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438" y="0"/>
            <a:ext cx="8229600" cy="92868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3FB83FF9-4665-47F4-984D-0C62B1BEC94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D02AADD6-5442-4135-AD18-77177B865C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05A418D-C798-4299-A1E5-303A3A98A274}"/>
              </a:ext>
            </a:extLst>
          </p:cNvPr>
          <p:cNvSpPr>
            <a:spLocks noGrp="1"/>
          </p:cNvSpPr>
          <p:nvPr>
            <p:ph type="sldNum" sz="quarter" idx="12"/>
          </p:nvPr>
        </p:nvSpPr>
        <p:spPr/>
        <p:txBody>
          <a:bodyPr/>
          <a:lstStyle>
            <a:lvl1pPr>
              <a:defRPr/>
            </a:lvl1pPr>
          </a:lstStyle>
          <a:p>
            <a:pPr>
              <a:defRPr/>
            </a:pPr>
            <a:fld id="{DABADA29-DC7F-4C31-BD59-BF147B3BB136}" type="slidenum">
              <a:rPr lang="en-US" altLang="en-US"/>
              <a:pPr>
                <a:defRPr/>
              </a:pPr>
              <a:t>‹#›</a:t>
            </a:fld>
            <a:endParaRPr lang="en-US" altLang="en-US"/>
          </a:p>
        </p:txBody>
      </p:sp>
    </p:spTree>
    <p:extLst>
      <p:ext uri="{BB962C8B-B14F-4D97-AF65-F5344CB8AC3E}">
        <p14:creationId xmlns:p14="http://schemas.microsoft.com/office/powerpoint/2010/main" val="284666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438" y="0"/>
            <a:ext cx="8229600" cy="92868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7150" indent="0">
              <a:buNone/>
              <a:defRPr sz="2000" b="1"/>
            </a:lvl2pPr>
            <a:lvl3pPr marL="914298" indent="0">
              <a:buNone/>
              <a:defRPr sz="1800" b="1"/>
            </a:lvl3pPr>
            <a:lvl4pPr marL="1371448" indent="0">
              <a:buNone/>
              <a:defRPr sz="1600" b="1"/>
            </a:lvl4pPr>
            <a:lvl5pPr marL="1828597" indent="0">
              <a:buNone/>
              <a:defRPr sz="1600" b="1"/>
            </a:lvl5pPr>
            <a:lvl6pPr marL="2285746" indent="0">
              <a:buNone/>
              <a:defRPr sz="1600" b="1"/>
            </a:lvl6pPr>
            <a:lvl7pPr marL="2742894" indent="0">
              <a:buNone/>
              <a:defRPr sz="1600" b="1"/>
            </a:lvl7pPr>
            <a:lvl8pPr marL="3200043" indent="0">
              <a:buNone/>
              <a:defRPr sz="1600" b="1"/>
            </a:lvl8pPr>
            <a:lvl9pPr marL="365719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50" indent="0">
              <a:buNone/>
              <a:defRPr sz="2000" b="1"/>
            </a:lvl2pPr>
            <a:lvl3pPr marL="914298" indent="0">
              <a:buNone/>
              <a:defRPr sz="1800" b="1"/>
            </a:lvl3pPr>
            <a:lvl4pPr marL="1371448" indent="0">
              <a:buNone/>
              <a:defRPr sz="1600" b="1"/>
            </a:lvl4pPr>
            <a:lvl5pPr marL="1828597" indent="0">
              <a:buNone/>
              <a:defRPr sz="1600" b="1"/>
            </a:lvl5pPr>
            <a:lvl6pPr marL="2285746" indent="0">
              <a:buNone/>
              <a:defRPr sz="1600" b="1"/>
            </a:lvl6pPr>
            <a:lvl7pPr marL="2742894" indent="0">
              <a:buNone/>
              <a:defRPr sz="1600" b="1"/>
            </a:lvl7pPr>
            <a:lvl8pPr marL="3200043" indent="0">
              <a:buNone/>
              <a:defRPr sz="1600" b="1"/>
            </a:lvl8pPr>
            <a:lvl9pPr marL="365719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36C6938B-191A-40A9-9CB0-655FF494CDD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8AA2C399-0986-4005-BA78-DC3BF18E34A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1DB38B2-3D21-4881-9E12-98ABDFE464DB}"/>
              </a:ext>
            </a:extLst>
          </p:cNvPr>
          <p:cNvSpPr>
            <a:spLocks noGrp="1"/>
          </p:cNvSpPr>
          <p:nvPr>
            <p:ph type="sldNum" sz="quarter" idx="12"/>
          </p:nvPr>
        </p:nvSpPr>
        <p:spPr/>
        <p:txBody>
          <a:bodyPr/>
          <a:lstStyle>
            <a:lvl1pPr>
              <a:defRPr/>
            </a:lvl1pPr>
          </a:lstStyle>
          <a:p>
            <a:pPr>
              <a:defRPr/>
            </a:pPr>
            <a:fld id="{ACF5B201-ECA0-4AFB-83E3-C5B468B09EC7}" type="slidenum">
              <a:rPr lang="en-US" altLang="en-US"/>
              <a:pPr>
                <a:defRPr/>
              </a:pPr>
              <a:t>‹#›</a:t>
            </a:fld>
            <a:endParaRPr lang="en-US" altLang="en-US"/>
          </a:p>
        </p:txBody>
      </p:sp>
    </p:spTree>
    <p:extLst>
      <p:ext uri="{BB962C8B-B14F-4D97-AF65-F5344CB8AC3E}">
        <p14:creationId xmlns:p14="http://schemas.microsoft.com/office/powerpoint/2010/main" val="354943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438" y="0"/>
            <a:ext cx="8229600" cy="928688"/>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xmlns="" id="{64E156C5-004F-4B92-989B-F1C09B1D4CE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BE27C6DB-726A-4DB5-846D-6C57330C9F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FF107646-7D3E-4264-BD93-9C2CE85AC0CC}"/>
              </a:ext>
            </a:extLst>
          </p:cNvPr>
          <p:cNvSpPr>
            <a:spLocks noGrp="1"/>
          </p:cNvSpPr>
          <p:nvPr>
            <p:ph type="sldNum" sz="quarter" idx="12"/>
          </p:nvPr>
        </p:nvSpPr>
        <p:spPr/>
        <p:txBody>
          <a:bodyPr/>
          <a:lstStyle>
            <a:lvl1pPr>
              <a:defRPr/>
            </a:lvl1pPr>
          </a:lstStyle>
          <a:p>
            <a:pPr>
              <a:defRPr/>
            </a:pPr>
            <a:fld id="{B1102D35-A67D-472E-BA5D-76434B2A4C46}" type="slidenum">
              <a:rPr lang="en-US" altLang="en-US"/>
              <a:pPr>
                <a:defRPr/>
              </a:pPr>
              <a:t>‹#›</a:t>
            </a:fld>
            <a:endParaRPr lang="en-US" altLang="en-US"/>
          </a:p>
        </p:txBody>
      </p:sp>
    </p:spTree>
    <p:extLst>
      <p:ext uri="{BB962C8B-B14F-4D97-AF65-F5344CB8AC3E}">
        <p14:creationId xmlns:p14="http://schemas.microsoft.com/office/powerpoint/2010/main" val="1728901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9078E44-6E25-45B9-ACC1-8117967536F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952F24DB-A314-41F7-85D1-9BAE9BFFC12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9DBF5FA-F1B4-4BD2-807B-FA9D7D860A74}"/>
              </a:ext>
            </a:extLst>
          </p:cNvPr>
          <p:cNvSpPr>
            <a:spLocks noGrp="1"/>
          </p:cNvSpPr>
          <p:nvPr>
            <p:ph type="sldNum" sz="quarter" idx="12"/>
          </p:nvPr>
        </p:nvSpPr>
        <p:spPr/>
        <p:txBody>
          <a:bodyPr/>
          <a:lstStyle>
            <a:lvl1pPr>
              <a:defRPr/>
            </a:lvl1pPr>
          </a:lstStyle>
          <a:p>
            <a:pPr>
              <a:defRPr/>
            </a:pPr>
            <a:fld id="{FC097582-3926-4AF9-8D4B-56D2ABAB62FA}" type="slidenum">
              <a:rPr lang="en-US" altLang="en-US"/>
              <a:pPr>
                <a:defRPr/>
              </a:pPr>
              <a:t>‹#›</a:t>
            </a:fld>
            <a:endParaRPr lang="en-US" altLang="en-US"/>
          </a:p>
        </p:txBody>
      </p:sp>
    </p:spTree>
    <p:extLst>
      <p:ext uri="{BB962C8B-B14F-4D97-AF65-F5344CB8AC3E}">
        <p14:creationId xmlns:p14="http://schemas.microsoft.com/office/powerpoint/2010/main" val="141555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4"/>
            <a:ext cx="3008313"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150" indent="0">
              <a:buNone/>
              <a:defRPr sz="1200"/>
            </a:lvl2pPr>
            <a:lvl3pPr marL="914298" indent="0">
              <a:buNone/>
              <a:defRPr sz="1000"/>
            </a:lvl3pPr>
            <a:lvl4pPr marL="1371448" indent="0">
              <a:buNone/>
              <a:defRPr sz="900"/>
            </a:lvl4pPr>
            <a:lvl5pPr marL="1828597" indent="0">
              <a:buNone/>
              <a:defRPr sz="900"/>
            </a:lvl5pPr>
            <a:lvl6pPr marL="2285746" indent="0">
              <a:buNone/>
              <a:defRPr sz="900"/>
            </a:lvl6pPr>
            <a:lvl7pPr marL="2742894" indent="0">
              <a:buNone/>
              <a:defRPr sz="900"/>
            </a:lvl7pPr>
            <a:lvl8pPr marL="3200043" indent="0">
              <a:buNone/>
              <a:defRPr sz="900"/>
            </a:lvl8pPr>
            <a:lvl9pPr marL="365719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BB986EC-61A4-4DC6-A4FB-27973AFA3CB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C2DD87E2-8D92-4CC6-A15E-AED6DEC569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F12E919-2040-489C-9099-9D2891D00159}"/>
              </a:ext>
            </a:extLst>
          </p:cNvPr>
          <p:cNvSpPr>
            <a:spLocks noGrp="1"/>
          </p:cNvSpPr>
          <p:nvPr>
            <p:ph type="sldNum" sz="quarter" idx="12"/>
          </p:nvPr>
        </p:nvSpPr>
        <p:spPr/>
        <p:txBody>
          <a:bodyPr/>
          <a:lstStyle>
            <a:lvl1pPr>
              <a:defRPr/>
            </a:lvl1pPr>
          </a:lstStyle>
          <a:p>
            <a:pPr>
              <a:defRPr/>
            </a:pPr>
            <a:fld id="{3CB0B3A5-E89B-43E7-AAB8-E9C20C867A80}" type="slidenum">
              <a:rPr lang="en-US" altLang="en-US"/>
              <a:pPr>
                <a:defRPr/>
              </a:pPr>
              <a:t>‹#›</a:t>
            </a:fld>
            <a:endParaRPr lang="en-US" altLang="en-US"/>
          </a:p>
        </p:txBody>
      </p:sp>
    </p:spTree>
    <p:extLst>
      <p:ext uri="{BB962C8B-B14F-4D97-AF65-F5344CB8AC3E}">
        <p14:creationId xmlns:p14="http://schemas.microsoft.com/office/powerpoint/2010/main" val="235204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9"/>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0" indent="0">
              <a:buNone/>
              <a:defRPr sz="2800"/>
            </a:lvl2pPr>
            <a:lvl3pPr marL="914298" indent="0">
              <a:buNone/>
              <a:defRPr sz="2400"/>
            </a:lvl3pPr>
            <a:lvl4pPr marL="1371448" indent="0">
              <a:buNone/>
              <a:defRPr sz="2000"/>
            </a:lvl4pPr>
            <a:lvl5pPr marL="1828597" indent="0">
              <a:buNone/>
              <a:defRPr sz="2000"/>
            </a:lvl5pPr>
            <a:lvl6pPr marL="2285746" indent="0">
              <a:buNone/>
              <a:defRPr sz="2000"/>
            </a:lvl6pPr>
            <a:lvl7pPr marL="2742894" indent="0">
              <a:buNone/>
              <a:defRPr sz="2000"/>
            </a:lvl7pPr>
            <a:lvl8pPr marL="3200043" indent="0">
              <a:buNone/>
              <a:defRPr sz="2000"/>
            </a:lvl8pPr>
            <a:lvl9pPr marL="365719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400"/>
            </a:lvl1pPr>
            <a:lvl2pPr marL="457150" indent="0">
              <a:buNone/>
              <a:defRPr sz="1200"/>
            </a:lvl2pPr>
            <a:lvl3pPr marL="914298" indent="0">
              <a:buNone/>
              <a:defRPr sz="1000"/>
            </a:lvl3pPr>
            <a:lvl4pPr marL="1371448" indent="0">
              <a:buNone/>
              <a:defRPr sz="900"/>
            </a:lvl4pPr>
            <a:lvl5pPr marL="1828597" indent="0">
              <a:buNone/>
              <a:defRPr sz="900"/>
            </a:lvl5pPr>
            <a:lvl6pPr marL="2285746" indent="0">
              <a:buNone/>
              <a:defRPr sz="900"/>
            </a:lvl6pPr>
            <a:lvl7pPr marL="2742894" indent="0">
              <a:buNone/>
              <a:defRPr sz="900"/>
            </a:lvl7pPr>
            <a:lvl8pPr marL="3200043" indent="0">
              <a:buNone/>
              <a:defRPr sz="900"/>
            </a:lvl8pPr>
            <a:lvl9pPr marL="365719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22C9306D-4E5C-4C37-853B-024FC79FAF6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B914FC17-FF57-477B-B157-03B2B76E8F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5D925B5-DD1A-452A-B75F-C14BA9FCE946}"/>
              </a:ext>
            </a:extLst>
          </p:cNvPr>
          <p:cNvSpPr>
            <a:spLocks noGrp="1"/>
          </p:cNvSpPr>
          <p:nvPr>
            <p:ph type="sldNum" sz="quarter" idx="12"/>
          </p:nvPr>
        </p:nvSpPr>
        <p:spPr/>
        <p:txBody>
          <a:bodyPr/>
          <a:lstStyle>
            <a:lvl1pPr>
              <a:defRPr/>
            </a:lvl1pPr>
          </a:lstStyle>
          <a:p>
            <a:pPr>
              <a:defRPr/>
            </a:pPr>
            <a:fld id="{E6B374A6-A57D-43EE-A6CD-2E83584CF963}" type="slidenum">
              <a:rPr lang="en-US" altLang="en-US"/>
              <a:pPr>
                <a:defRPr/>
              </a:pPr>
              <a:t>‹#›</a:t>
            </a:fld>
            <a:endParaRPr lang="en-US" altLang="en-US"/>
          </a:p>
        </p:txBody>
      </p:sp>
    </p:spTree>
    <p:extLst>
      <p:ext uri="{BB962C8B-B14F-4D97-AF65-F5344CB8AC3E}">
        <p14:creationId xmlns:p14="http://schemas.microsoft.com/office/powerpoint/2010/main" val="275543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graphicFrame>
        <p:nvGraphicFramePr>
          <p:cNvPr id="1026" name="Object 1" hidden="1">
            <a:extLst>
              <a:ext uri="{FF2B5EF4-FFF2-40B4-BE49-F238E27FC236}">
                <a16:creationId xmlns:a16="http://schemas.microsoft.com/office/drawing/2014/main" xmlns="" id="{433DC832-AA8F-4A9E-A6C3-771375E3FD22}"/>
              </a:ext>
            </a:extLst>
          </p:cNvPr>
          <p:cNvGraphicFramePr>
            <a:graphicFrameLocks noChangeAspect="1"/>
          </p:cNvGraphicFramePr>
          <p:nvPr userDrawn="1">
            <p:custDataLst>
              <p:tags r:id="rId16"/>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18" imgW="270" imgH="270" progId="TCLayout.ActiveDocument.1">
                  <p:embed/>
                </p:oleObj>
              </mc:Choice>
              <mc:Fallback>
                <p:oleObj name="think-cell Slide" r:id="rId18" imgW="270" imgH="270" progId="TCLayout.ActiveDocument.1">
                  <p:embed/>
                  <p:pic>
                    <p:nvPicPr>
                      <p:cNvPr id="1026" name="Object 1" hidden="1">
                        <a:extLst>
                          <a:ext uri="{FF2B5EF4-FFF2-40B4-BE49-F238E27FC236}">
                            <a16:creationId xmlns:a16="http://schemas.microsoft.com/office/drawing/2014/main" xmlns="" id="{433DC832-AA8F-4A9E-A6C3-771375E3FD2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ext Placeholder 2">
            <a:extLst>
              <a:ext uri="{FF2B5EF4-FFF2-40B4-BE49-F238E27FC236}">
                <a16:creationId xmlns:a16="http://schemas.microsoft.com/office/drawing/2014/main" xmlns="" id="{D407D4DC-29CD-443B-B49B-68D90626928E}"/>
              </a:ext>
            </a:extLst>
          </p:cNvPr>
          <p:cNvSpPr>
            <a:spLocks noGrp="1"/>
          </p:cNvSpPr>
          <p:nvPr>
            <p:ph type="body" idx="1"/>
          </p:nvPr>
        </p:nvSpPr>
        <p:spPr bwMode="auto">
          <a:xfrm>
            <a:off x="1214439" y="1600204"/>
            <a:ext cx="74723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51CFEEB9-F17B-4DD6-A52A-0F2C4BD56302}"/>
              </a:ext>
            </a:extLst>
          </p:cNvPr>
          <p:cNvSpPr>
            <a:spLocks noGrp="1"/>
          </p:cNvSpPr>
          <p:nvPr>
            <p:ph type="dt" sz="half" idx="2"/>
          </p:nvPr>
        </p:nvSpPr>
        <p:spPr>
          <a:xfrm>
            <a:off x="5334000" y="6357942"/>
            <a:ext cx="2133600" cy="365125"/>
          </a:xfrm>
          <a:prstGeom prst="rect">
            <a:avLst/>
          </a:prstGeom>
        </p:spPr>
        <p:txBody>
          <a:bodyPr vert="horz" lIns="91432" tIns="45716" rIns="91432" bIns="45716" rtlCol="0" anchor="ctr"/>
          <a:lstStyle>
            <a:lvl1pPr algn="l" eaLnBrk="1" fontAlgn="auto" hangingPunct="1">
              <a:spcBef>
                <a:spcPts val="0"/>
              </a:spcBef>
              <a:spcAft>
                <a:spcPts val="0"/>
              </a:spcAft>
              <a:defRPr sz="800">
                <a:solidFill>
                  <a:schemeClr val="tx1">
                    <a:tint val="75000"/>
                  </a:schemeClr>
                </a:solidFill>
                <a:latin typeface="Georgia" pitchFamily="18" charset="0"/>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46F5B61D-0AA8-4998-9E5B-8CB01DEEE605}"/>
              </a:ext>
            </a:extLst>
          </p:cNvPr>
          <p:cNvSpPr>
            <a:spLocks noGrp="1"/>
          </p:cNvSpPr>
          <p:nvPr>
            <p:ph type="ftr" sz="quarter" idx="3"/>
          </p:nvPr>
        </p:nvSpPr>
        <p:spPr>
          <a:xfrm>
            <a:off x="152401" y="6356354"/>
            <a:ext cx="5214938" cy="365125"/>
          </a:xfrm>
          <a:prstGeom prst="rect">
            <a:avLst/>
          </a:prstGeom>
        </p:spPr>
        <p:txBody>
          <a:bodyPr vert="horz" lIns="91432" tIns="45716" rIns="91432" bIns="45716" rtlCol="0" anchor="ctr"/>
          <a:lstStyle>
            <a:lvl1pPr algn="ctr" eaLnBrk="1" fontAlgn="auto" hangingPunct="1">
              <a:spcBef>
                <a:spcPts val="0"/>
              </a:spcBef>
              <a:spcAft>
                <a:spcPts val="0"/>
              </a:spcAft>
              <a:defRPr sz="800">
                <a:solidFill>
                  <a:schemeClr val="tx1">
                    <a:tint val="75000"/>
                  </a:schemeClr>
                </a:solidFill>
                <a:latin typeface="Georgia"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668D09C7-2964-4D76-881A-7DD50C784512}"/>
              </a:ext>
            </a:extLst>
          </p:cNvPr>
          <p:cNvSpPr>
            <a:spLocks noGrp="1"/>
          </p:cNvSpPr>
          <p:nvPr>
            <p:ph type="sldNum" sz="quarter" idx="4"/>
          </p:nvPr>
        </p:nvSpPr>
        <p:spPr>
          <a:xfrm>
            <a:off x="5348288" y="6356354"/>
            <a:ext cx="2133600" cy="365125"/>
          </a:xfrm>
          <a:prstGeom prst="rect">
            <a:avLst/>
          </a:prstGeom>
        </p:spPr>
        <p:txBody>
          <a:bodyPr vert="horz" wrap="square" lIns="91432" tIns="45716" rIns="91432" bIns="45716" numCol="1" anchor="ctr" anchorCtr="0" compatLnSpc="1">
            <a:prstTxWarp prst="textNoShape">
              <a:avLst/>
            </a:prstTxWarp>
          </a:bodyPr>
          <a:lstStyle>
            <a:lvl1pPr algn="r" eaLnBrk="1" hangingPunct="1">
              <a:defRPr sz="800">
                <a:solidFill>
                  <a:srgbClr val="898989"/>
                </a:solidFill>
                <a:latin typeface="Georgia" panose="02040502050405020303" pitchFamily="18" charset="0"/>
              </a:defRPr>
            </a:lvl1pPr>
          </a:lstStyle>
          <a:p>
            <a:pPr>
              <a:defRPr/>
            </a:pPr>
            <a:fld id="{BE8B4241-3C08-4647-B133-70D01D428B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6" r:id="rId1"/>
    <p:sldLayoutId id="2147485597" r:id="rId2"/>
    <p:sldLayoutId id="2147485585" r:id="rId3"/>
    <p:sldLayoutId id="2147485586" r:id="rId4"/>
    <p:sldLayoutId id="2147485587" r:id="rId5"/>
    <p:sldLayoutId id="2147485588" r:id="rId6"/>
    <p:sldLayoutId id="2147485589" r:id="rId7"/>
    <p:sldLayoutId id="2147485590" r:id="rId8"/>
    <p:sldLayoutId id="2147485591" r:id="rId9"/>
    <p:sldLayoutId id="2147485592" r:id="rId10"/>
    <p:sldLayoutId id="2147485593" r:id="rId11"/>
    <p:sldLayoutId id="2147485594" r:id="rId12"/>
    <p:sldLayoutId id="2147485595" r:id="rId13"/>
  </p:sldLayoutIdLst>
  <p:hf sldNum="0" hdr="0" ftr="0" dt="0"/>
  <p:txStyles>
    <p:titleStyle>
      <a:lvl1pPr algn="l" rtl="0" eaLnBrk="0" fontAlgn="base" hangingPunct="0">
        <a:spcBef>
          <a:spcPct val="0"/>
        </a:spcBef>
        <a:spcAft>
          <a:spcPct val="0"/>
        </a:spcAft>
        <a:defRPr sz="4400" kern="1200">
          <a:solidFill>
            <a:schemeClr val="bg1"/>
          </a:solidFill>
          <a:latin typeface="Georgia" pitchFamily="18" charset="0"/>
          <a:ea typeface="MS PGothic" panose="020B0600070205080204" pitchFamily="34" charset="-128"/>
          <a:cs typeface="MS PGothic" charset="0"/>
        </a:defRPr>
      </a:lvl1pPr>
      <a:lvl2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5pPr>
      <a:lvl6pPr marL="457150" algn="l" rtl="0" eaLnBrk="1" fontAlgn="base" hangingPunct="1">
        <a:spcBef>
          <a:spcPct val="0"/>
        </a:spcBef>
        <a:spcAft>
          <a:spcPct val="0"/>
        </a:spcAft>
        <a:defRPr sz="4400">
          <a:solidFill>
            <a:schemeClr val="bg1"/>
          </a:solidFill>
          <a:latin typeface="Georgia" pitchFamily="18" charset="0"/>
        </a:defRPr>
      </a:lvl6pPr>
      <a:lvl7pPr marL="914298" algn="l" rtl="0" eaLnBrk="1" fontAlgn="base" hangingPunct="1">
        <a:spcBef>
          <a:spcPct val="0"/>
        </a:spcBef>
        <a:spcAft>
          <a:spcPct val="0"/>
        </a:spcAft>
        <a:defRPr sz="4400">
          <a:solidFill>
            <a:schemeClr val="bg1"/>
          </a:solidFill>
          <a:latin typeface="Georgia" pitchFamily="18" charset="0"/>
        </a:defRPr>
      </a:lvl7pPr>
      <a:lvl8pPr marL="1371448" algn="l" rtl="0" eaLnBrk="1" fontAlgn="base" hangingPunct="1">
        <a:spcBef>
          <a:spcPct val="0"/>
        </a:spcBef>
        <a:spcAft>
          <a:spcPct val="0"/>
        </a:spcAft>
        <a:defRPr sz="4400">
          <a:solidFill>
            <a:schemeClr val="bg1"/>
          </a:solidFill>
          <a:latin typeface="Georgia" pitchFamily="18" charset="0"/>
        </a:defRPr>
      </a:lvl8pPr>
      <a:lvl9pPr marL="1828597" algn="l" rtl="0" eaLnBrk="1" fontAlgn="base" hangingPunct="1">
        <a:spcBef>
          <a:spcPct val="0"/>
        </a:spcBef>
        <a:spcAft>
          <a:spcPct val="0"/>
        </a:spcAft>
        <a:defRPr sz="4400">
          <a:solidFill>
            <a:schemeClr val="bg1"/>
          </a:solidFill>
          <a:latin typeface="Georgia" pitchFamily="18" charset="0"/>
        </a:defRPr>
      </a:lvl9pPr>
    </p:titleStyle>
    <p:bodyStyle>
      <a:lvl1pPr marL="341305" indent="-341305" algn="l" rtl="0" eaLnBrk="0" fontAlgn="base" hangingPunct="0">
        <a:spcBef>
          <a:spcPct val="20000"/>
        </a:spcBef>
        <a:spcAft>
          <a:spcPct val="0"/>
        </a:spcAft>
        <a:buFont typeface="Arial" panose="020B0604020202020204" pitchFamily="34" charset="0"/>
        <a:buChar char="•"/>
        <a:defRPr sz="2800" kern="1200">
          <a:solidFill>
            <a:schemeClr val="tx1"/>
          </a:solidFill>
          <a:latin typeface="Georgia" pitchFamily="18" charset="0"/>
          <a:ea typeface="MS PGothic" panose="020B0600070205080204" pitchFamily="34" charset="-128"/>
          <a:cs typeface="MS PGothic" charset="0"/>
        </a:defRPr>
      </a:lvl1pPr>
      <a:lvl2pPr marL="741344" indent="-284156" algn="l" rtl="0" eaLnBrk="0" fontAlgn="base" hangingPunct="0">
        <a:spcBef>
          <a:spcPct val="20000"/>
        </a:spcBef>
        <a:spcAft>
          <a:spcPct val="0"/>
        </a:spcAft>
        <a:buFont typeface="Arial" panose="020B0604020202020204" pitchFamily="34" charset="0"/>
        <a:buChar char="–"/>
        <a:defRPr sz="2400" kern="1200">
          <a:solidFill>
            <a:schemeClr val="tx1"/>
          </a:solidFill>
          <a:latin typeface="Georgia" pitchFamily="18" charset="0"/>
          <a:ea typeface="MS PGothic" panose="020B0600070205080204" pitchFamily="34" charset="-128"/>
          <a:cs typeface="MS PGothic" charset="0"/>
        </a:defRPr>
      </a:lvl2pPr>
      <a:lvl3pPr marL="1141385" indent="-227008" algn="l" rtl="0" eaLnBrk="0" fontAlgn="base" hangingPunct="0">
        <a:spcBef>
          <a:spcPct val="20000"/>
        </a:spcBef>
        <a:spcAft>
          <a:spcPct val="0"/>
        </a:spcAft>
        <a:buFont typeface="Arial" panose="020B0604020202020204" pitchFamily="34" charset="0"/>
        <a:buChar char="•"/>
        <a:defRPr sz="2000" kern="1200">
          <a:solidFill>
            <a:schemeClr val="tx1"/>
          </a:solidFill>
          <a:latin typeface="Georgia" pitchFamily="18" charset="0"/>
          <a:ea typeface="MS PGothic" panose="020B0600070205080204" pitchFamily="34" charset="-128"/>
          <a:cs typeface="MS PGothic" charset="0"/>
        </a:defRPr>
      </a:lvl3pPr>
      <a:lvl4pPr marL="1598573" indent="-227008" algn="l" rtl="0" eaLnBrk="0" fontAlgn="base" hangingPunct="0">
        <a:spcBef>
          <a:spcPct val="20000"/>
        </a:spcBef>
        <a:spcAft>
          <a:spcPct val="0"/>
        </a:spcAft>
        <a:buFont typeface="Arial" panose="020B0604020202020204" pitchFamily="34" charset="0"/>
        <a:buChar char="–"/>
        <a:defRPr sz="2000" kern="1200">
          <a:solidFill>
            <a:schemeClr val="tx1"/>
          </a:solidFill>
          <a:latin typeface="Georgia" pitchFamily="18" charset="0"/>
          <a:ea typeface="MS PGothic" panose="020B0600070205080204" pitchFamily="34" charset="-128"/>
          <a:cs typeface="MS PGothic" charset="0"/>
        </a:defRPr>
      </a:lvl4pPr>
      <a:lvl5pPr marL="2055762" indent="-227008" algn="l" rtl="0" eaLnBrk="0" fontAlgn="base" hangingPunct="0">
        <a:spcBef>
          <a:spcPct val="20000"/>
        </a:spcBef>
        <a:spcAft>
          <a:spcPct val="0"/>
        </a:spcAft>
        <a:buFont typeface="Arial" panose="020B0604020202020204" pitchFamily="34" charset="0"/>
        <a:buChar char="»"/>
        <a:defRPr sz="2000" kern="1200">
          <a:solidFill>
            <a:schemeClr val="tx1"/>
          </a:solidFill>
          <a:latin typeface="Georgia" pitchFamily="18" charset="0"/>
          <a:ea typeface="MS PGothic" panose="020B0600070205080204" pitchFamily="34" charset="-128"/>
          <a:cs typeface="MS PGothic" charset="0"/>
        </a:defRPr>
      </a:lvl5pPr>
      <a:lvl6pPr marL="2514320"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8"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8"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7"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50"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8" algn="l" defTabSz="914298" rtl="0" eaLnBrk="1" latinLnBrk="0" hangingPunct="1">
        <a:defRPr sz="1800" kern="1200">
          <a:solidFill>
            <a:schemeClr val="tx1"/>
          </a:solidFill>
          <a:latin typeface="+mn-lt"/>
          <a:ea typeface="+mn-ea"/>
          <a:cs typeface="+mn-cs"/>
        </a:defRPr>
      </a:lvl4pPr>
      <a:lvl5pPr marL="1828597" algn="l" defTabSz="914298" rtl="0" eaLnBrk="1" latinLnBrk="0" hangingPunct="1">
        <a:defRPr sz="1800" kern="1200">
          <a:solidFill>
            <a:schemeClr val="tx1"/>
          </a:solidFill>
          <a:latin typeface="+mn-lt"/>
          <a:ea typeface="+mn-ea"/>
          <a:cs typeface="+mn-cs"/>
        </a:defRPr>
      </a:lvl5pPr>
      <a:lvl6pPr marL="2285746"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3" algn="l" defTabSz="9142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C4_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20D_4932FC7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microsoft.com/office/2018/10/relationships/comments" Target="../comments/modernComment_20F_B77E411F.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D2_F61D711B.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21_35D9AEA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E7_F03C52C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F0_1346550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224_CB48034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225_BE70EC5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204_BB3BEF20.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F1_E06DD2FE.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hart" Target="../charts/chart8.xm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1.png"/><Relationship Id="rId4" Type="http://schemas.openxmlformats.org/officeDocument/2006/relationships/customXml" Target="../ink/ink1.xml"/><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227_3374953E.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mcc.r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office@romednet.com" TargetMode="External"/><Relationship Id="rId5" Type="http://schemas.openxmlformats.org/officeDocument/2006/relationships/hyperlink" Target="mailto:ana.donea@amcc.ro" TargetMode="External"/><Relationship Id="rId4" Type="http://schemas.openxmlformats.org/officeDocument/2006/relationships/hyperlink" Target="mailto:office@amcc.r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18/10/relationships/comments" Target="../comments/modernComment_20B_DDB304F.xml"/><Relationship Id="rId5" Type="http://schemas.openxmlformats.org/officeDocument/2006/relationships/chart" Target="../charts/char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B7D308EE-5381-418E-A6D9-2AA105EF91E3}"/>
              </a:ext>
            </a:extLst>
          </p:cNvPr>
          <p:cNvSpPr>
            <a:spLocks noGrp="1"/>
          </p:cNvSpPr>
          <p:nvPr>
            <p:ph type="title"/>
          </p:nvPr>
        </p:nvSpPr>
        <p:spPr bwMode="auto">
          <a:xfrm>
            <a:off x="0" y="2286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a:t>Agenda</a:t>
            </a:r>
          </a:p>
        </p:txBody>
      </p:sp>
      <p:sp>
        <p:nvSpPr>
          <p:cNvPr id="10243" name="Rectangle 2">
            <a:extLst>
              <a:ext uri="{FF2B5EF4-FFF2-40B4-BE49-F238E27FC236}">
                <a16:creationId xmlns:a16="http://schemas.microsoft.com/office/drawing/2014/main" xmlns="" id="{7FEA761D-B3A1-48B4-A391-12C79CD1572B}"/>
              </a:ext>
            </a:extLst>
          </p:cNvPr>
          <p:cNvSpPr>
            <a:spLocks noChangeArrowheads="1"/>
          </p:cNvSpPr>
          <p:nvPr/>
        </p:nvSpPr>
        <p:spPr bwMode="auto">
          <a:xfrm>
            <a:off x="533400" y="2032000"/>
            <a:ext cx="6477000" cy="431800"/>
          </a:xfrm>
          <a:prstGeom prst="rect">
            <a:avLst/>
          </a:prstGeom>
          <a:solidFill>
            <a:srgbClr val="4D5E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r">
              <a:spcBef>
                <a:spcPct val="20000"/>
              </a:spcBef>
              <a:buClr>
                <a:schemeClr val="accent1"/>
              </a:buClr>
              <a:buFont typeface="Wingdings" panose="05000000000000000000" pitchFamily="2" charset="2"/>
              <a:buNone/>
            </a:pPr>
            <a:endParaRPr lang="en-US" altLang="en-US"/>
          </a:p>
        </p:txBody>
      </p:sp>
      <p:sp>
        <p:nvSpPr>
          <p:cNvPr id="6" name="Rectangle 5">
            <a:extLst>
              <a:ext uri="{FF2B5EF4-FFF2-40B4-BE49-F238E27FC236}">
                <a16:creationId xmlns:a16="http://schemas.microsoft.com/office/drawing/2014/main" xmlns="" id="{8F32C909-B664-4DFE-9638-C15F5EDC6098}"/>
              </a:ext>
            </a:extLst>
          </p:cNvPr>
          <p:cNvSpPr>
            <a:spLocks noChangeArrowheads="1"/>
          </p:cNvSpPr>
          <p:nvPr/>
        </p:nvSpPr>
        <p:spPr bwMode="auto">
          <a:xfrm>
            <a:off x="328613" y="1651003"/>
            <a:ext cx="9448800" cy="4062651"/>
          </a:xfrm>
          <a:prstGeom prst="rect">
            <a:avLst/>
          </a:prstGeom>
          <a:noFill/>
          <a:ln>
            <a:noFill/>
          </a:ln>
        </p:spPr>
        <p:txBody>
          <a:bodyPr lIns="180000" tIns="0" rIns="0" bIns="0">
            <a:spAutoFit/>
          </a:bodyPr>
          <a:lstStyle/>
          <a:p>
            <a:pPr marL="427028" lvl="1" indent="-244469">
              <a:spcAft>
                <a:spcPts val="1800"/>
              </a:spcAft>
              <a:buClr>
                <a:schemeClr val="tx2"/>
              </a:buClr>
              <a:buFont typeface="Wingdings" charset="0"/>
              <a:buChar char="n"/>
              <a:defRPr/>
            </a:pPr>
            <a:r>
              <a:rPr lang="en-US" sz="1600" dirty="0">
                <a:latin typeface="Georgia" panose="02040502050405020303" pitchFamily="18" charset="0"/>
              </a:rPr>
              <a:t>What is debt collection?</a:t>
            </a:r>
          </a:p>
          <a:p>
            <a:pPr marL="427028" lvl="1" indent="-244469">
              <a:spcAft>
                <a:spcPts val="1800"/>
              </a:spcAft>
              <a:buClr>
                <a:schemeClr val="bg1"/>
              </a:buClr>
              <a:buFont typeface="Wingdings" charset="0"/>
              <a:buChar char="n"/>
              <a:defRPr/>
            </a:pPr>
            <a:r>
              <a:rPr lang="en-US" sz="1600" b="1" dirty="0">
                <a:solidFill>
                  <a:schemeClr val="bg1"/>
                </a:solidFill>
                <a:latin typeface="Georgia" panose="02040502050405020303" pitchFamily="18" charset="0"/>
                <a:ea typeface="+mn-ea"/>
              </a:rPr>
              <a:t>Debt collection market evolution and trends in 2021</a:t>
            </a:r>
          </a:p>
          <a:p>
            <a:pPr marL="427028" lvl="1" indent="-244469">
              <a:spcAft>
                <a:spcPts val="1800"/>
              </a:spcAft>
              <a:buClr>
                <a:schemeClr val="bg1"/>
              </a:buClr>
              <a:buFont typeface="Wingdings" charset="0"/>
              <a:buChar char="n"/>
              <a:defRPr/>
            </a:pPr>
            <a:r>
              <a:rPr lang="en-US" sz="1600" dirty="0">
                <a:latin typeface="Georgia" panose="02040502050405020303" pitchFamily="18" charset="0"/>
                <a:ea typeface="+mn-ea"/>
              </a:rPr>
              <a:t>Romanian B2C debt collection market: </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Serviced debt</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Purchased debt</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B2B debt collection market</a:t>
            </a:r>
          </a:p>
          <a:p>
            <a:pPr marL="884217" lvl="2" indent="-244469">
              <a:spcAft>
                <a:spcPts val="1800"/>
              </a:spcAft>
              <a:buClr>
                <a:schemeClr val="tx2"/>
              </a:buClr>
              <a:buFont typeface="Wingdings" charset="0"/>
              <a:buChar char="n"/>
              <a:defRPr/>
            </a:pPr>
            <a:r>
              <a:rPr lang="en-US" altLang="en-US" sz="1600" dirty="0">
                <a:latin typeface="Georgia" panose="02040502050405020303" pitchFamily="18" charset="0"/>
              </a:rPr>
              <a:t>Debt collection market for international clients</a:t>
            </a:r>
            <a:r>
              <a:rPr lang="en-US" sz="1600" dirty="0">
                <a:latin typeface="Georgia" panose="02040502050405020303" pitchFamily="18" charset="0"/>
              </a:rPr>
              <a:t> </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Macroeconomic environment</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Continuous improvement measures</a:t>
            </a:r>
          </a:p>
        </p:txBody>
      </p:sp>
    </p:spTree>
    <p:extLst>
      <p:ext uri="{BB962C8B-B14F-4D97-AF65-F5344CB8AC3E}">
        <p14:creationId xmlns:p14="http://schemas.microsoft.com/office/powerpoint/2010/main" val="295303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54606410-50F6-487F-838A-E6F054F67340}"/>
              </a:ext>
            </a:extLst>
          </p:cNvPr>
          <p:cNvSpPr txBox="1">
            <a:spLocks/>
          </p:cNvSpPr>
          <p:nvPr/>
        </p:nvSpPr>
        <p:spPr bwMode="auto">
          <a:xfrm>
            <a:off x="0" y="2286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chemeClr val="bg1"/>
                </a:solidFill>
                <a:latin typeface="Georgia" panose="02040502050405020303" pitchFamily="18" charset="0"/>
              </a:rPr>
              <a:t>Executive Summary (1/1)</a:t>
            </a:r>
          </a:p>
        </p:txBody>
      </p:sp>
      <p:sp>
        <p:nvSpPr>
          <p:cNvPr id="19459" name="TextBox 9">
            <a:extLst>
              <a:ext uri="{FF2B5EF4-FFF2-40B4-BE49-F238E27FC236}">
                <a16:creationId xmlns:a16="http://schemas.microsoft.com/office/drawing/2014/main" xmlns="" id="{A7904EB9-66CE-483F-85B2-231873F5D2A7}"/>
              </a:ext>
            </a:extLst>
          </p:cNvPr>
          <p:cNvSpPr txBox="1">
            <a:spLocks noChangeArrowheads="1"/>
          </p:cNvSpPr>
          <p:nvPr/>
        </p:nvSpPr>
        <p:spPr bwMode="auto">
          <a:xfrm>
            <a:off x="314328" y="1163642"/>
            <a:ext cx="8601075" cy="256747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tIns="0" bIns="0"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0" indent="0" eaLnBrk="1" hangingPunct="1">
              <a:spcBef>
                <a:spcPts val="200"/>
              </a:spcBef>
              <a:buClr>
                <a:schemeClr val="tx2"/>
              </a:buClr>
            </a:pPr>
            <a:r>
              <a:rPr lang="en-US" altLang="en-US" sz="1200" b="1" i="1" dirty="0">
                <a:latin typeface="Georgia" panose="02040502050405020303" pitchFamily="18" charset="0"/>
                <a:cs typeface="Tahoma" panose="020B0604030504040204" pitchFamily="34" charset="0"/>
              </a:rPr>
              <a:t>Romanian B2C debt collection market – Serviced debt.</a:t>
            </a:r>
          </a:p>
          <a:p>
            <a:pPr eaLnBrk="1" hangingPunct="1">
              <a:spcBef>
                <a:spcPts val="200"/>
              </a:spcBef>
              <a:buClr>
                <a:schemeClr val="tx2"/>
              </a:buClr>
              <a:buFont typeface="Wingdings" panose="05000000000000000000" pitchFamily="2" charset="2"/>
              <a:buChar char="§"/>
            </a:pPr>
            <a:r>
              <a:rPr lang="en-US" altLang="en-US" sz="1200" dirty="0">
                <a:solidFill>
                  <a:srgbClr val="FF0000"/>
                </a:solidFill>
                <a:latin typeface="Georgia" panose="02040502050405020303" pitchFamily="18" charset="0"/>
              </a:rPr>
              <a:t>Compared to 2020, i</a:t>
            </a:r>
            <a:r>
              <a:rPr lang="en-US" altLang="en-US" sz="1200" dirty="0">
                <a:latin typeface="Georgia" panose="02040502050405020303" pitchFamily="18" charset="0"/>
              </a:rPr>
              <a:t>n 2021, </a:t>
            </a:r>
            <a:r>
              <a:rPr lang="en-US" altLang="en-US" sz="1200" u="sng" dirty="0">
                <a:latin typeface="Georgia" panose="02040502050405020303" pitchFamily="18" charset="0"/>
              </a:rPr>
              <a:t>serviced debt outsourced </a:t>
            </a:r>
            <a:r>
              <a:rPr lang="en-US" altLang="en-US" sz="1200" dirty="0">
                <a:latin typeface="Georgia" panose="02040502050405020303" pitchFamily="18" charset="0"/>
              </a:rPr>
              <a:t>fell by 7% in terms of debt value, and by 40% in terms of number of cases.</a:t>
            </a:r>
            <a:r>
              <a:rPr lang="en-US" altLang="en-US" sz="1200" dirty="0">
                <a:highlight>
                  <a:srgbClr val="FFFF00"/>
                </a:highlight>
                <a:latin typeface="Georgia" panose="02040502050405020303" pitchFamily="18" charset="0"/>
              </a:rPr>
              <a:t>  </a:t>
            </a:r>
          </a:p>
          <a:p>
            <a:pPr eaLnBrk="1" hangingPunct="1">
              <a:spcBef>
                <a:spcPts val="200"/>
              </a:spcBef>
              <a:buClr>
                <a:schemeClr val="tx2"/>
              </a:buClr>
              <a:buFont typeface="Wingdings" panose="05000000000000000000" pitchFamily="2" charset="2"/>
              <a:buChar char="§"/>
            </a:pPr>
            <a:r>
              <a:rPr lang="en-US" altLang="en-US" sz="1200" dirty="0">
                <a:latin typeface="Georgia" panose="02040502050405020303" pitchFamily="18" charset="0"/>
              </a:rPr>
              <a:t>The value recovered from B2C cases and returned into the economy by debt collecting companies was ~91 mil EUR, </a:t>
            </a:r>
            <a:br>
              <a:rPr lang="en-US" altLang="en-US" sz="1200" dirty="0">
                <a:latin typeface="Georgia" panose="02040502050405020303" pitchFamily="18" charset="0"/>
              </a:rPr>
            </a:br>
            <a:r>
              <a:rPr lang="en-US" altLang="en-US" sz="1200" dirty="0">
                <a:latin typeface="Georgia" panose="02040502050405020303" pitchFamily="18" charset="0"/>
              </a:rPr>
              <a:t>a ~43% decrease compared to 2020.</a:t>
            </a:r>
          </a:p>
          <a:p>
            <a:pPr eaLnBrk="1" hangingPunct="1">
              <a:spcBef>
                <a:spcPts val="200"/>
              </a:spcBef>
              <a:buClr>
                <a:schemeClr val="tx2"/>
              </a:buClr>
              <a:buFont typeface="Wingdings" panose="05000000000000000000" pitchFamily="2" charset="2"/>
              <a:buChar char="§"/>
            </a:pPr>
            <a:r>
              <a:rPr lang="en-US" altLang="en-US" sz="1200" dirty="0">
                <a:latin typeface="Georgia" panose="02040502050405020303" pitchFamily="18" charset="0"/>
              </a:rPr>
              <a:t>Average value per case for serviced debt outsourced in 2021 was 212EUR/case, while for debt recovered was 78 EUR/case.</a:t>
            </a:r>
          </a:p>
          <a:p>
            <a:pPr eaLnBrk="1" hangingPunct="1">
              <a:spcBef>
                <a:spcPts val="200"/>
              </a:spcBef>
              <a:buClr>
                <a:schemeClr val="tx2"/>
              </a:buClr>
              <a:buFont typeface="Wingdings" panose="05000000000000000000" pitchFamily="2" charset="2"/>
              <a:buChar char="§"/>
            </a:pPr>
            <a:r>
              <a:rPr lang="en-US" altLang="en-US" sz="1200" dirty="0">
                <a:latin typeface="Georgia" panose="02040502050405020303" pitchFamily="18" charset="0"/>
              </a:rPr>
              <a:t>The most important sector in terms of number of cases outsourced for 2021 remained, as in 2020, the Telecom sector.</a:t>
            </a:r>
          </a:p>
          <a:p>
            <a:pPr marL="0" indent="0" eaLnBrk="1" hangingPunct="1">
              <a:spcBef>
                <a:spcPts val="200"/>
              </a:spcBef>
              <a:buClr>
                <a:schemeClr val="tx2"/>
              </a:buClr>
            </a:pPr>
            <a:endParaRPr lang="en-US" altLang="en-US" sz="1200" b="1" i="1" dirty="0">
              <a:latin typeface="Georgia" panose="02040502050405020303" pitchFamily="18" charset="0"/>
              <a:cs typeface="Tahoma" panose="020B0604030504040204" pitchFamily="34" charset="0"/>
            </a:endParaRPr>
          </a:p>
          <a:p>
            <a:pPr marL="0" indent="0" eaLnBrk="1" hangingPunct="1">
              <a:spcBef>
                <a:spcPts val="200"/>
              </a:spcBef>
              <a:buClr>
                <a:schemeClr val="tx2"/>
              </a:buClr>
            </a:pPr>
            <a:r>
              <a:rPr lang="en-US" altLang="en-US" sz="1200" b="1" i="1" dirty="0">
                <a:latin typeface="Georgia" panose="02040502050405020303" pitchFamily="18" charset="0"/>
                <a:cs typeface="Tahoma" panose="020B0604030504040204" pitchFamily="34" charset="0"/>
              </a:rPr>
              <a:t>Romanian B2C debt collection market – Purchased debt.</a:t>
            </a:r>
          </a:p>
          <a:p>
            <a:pPr eaLnBrk="1" hangingPunct="1">
              <a:spcBef>
                <a:spcPts val="200"/>
              </a:spcBef>
              <a:buClr>
                <a:schemeClr val="tx2"/>
              </a:buClr>
              <a:buFont typeface="Wingdings" panose="05000000000000000000" pitchFamily="2" charset="2"/>
              <a:buChar char="§"/>
            </a:pPr>
            <a:r>
              <a:rPr lang="en-US" altLang="en-US" sz="1200" dirty="0">
                <a:latin typeface="Georgia" panose="02040502050405020303" pitchFamily="18" charset="0"/>
              </a:rPr>
              <a:t>The value of purchased debt sold decreased by 26%  in 2021 compared to 2020.</a:t>
            </a:r>
          </a:p>
          <a:p>
            <a:pPr eaLnBrk="1" hangingPunct="1">
              <a:spcBef>
                <a:spcPts val="200"/>
              </a:spcBef>
              <a:buClr>
                <a:schemeClr val="tx2"/>
              </a:buClr>
              <a:buFont typeface="Wingdings" panose="05000000000000000000" pitchFamily="2" charset="2"/>
              <a:buChar char="§"/>
            </a:pPr>
            <a:r>
              <a:rPr lang="en-US" altLang="en-US" sz="1200" dirty="0">
                <a:latin typeface="Georgia" panose="02040502050405020303" pitchFamily="18" charset="0"/>
              </a:rPr>
              <a:t>Average value per case for purchased debt sold in 2021 was 1725 EUR/case, while for debt recovered, 167 EUR/case.</a:t>
            </a:r>
          </a:p>
        </p:txBody>
      </p:sp>
      <p:sp>
        <p:nvSpPr>
          <p:cNvPr id="13" name="Rectangle 12">
            <a:extLst>
              <a:ext uri="{FF2B5EF4-FFF2-40B4-BE49-F238E27FC236}">
                <a16:creationId xmlns:a16="http://schemas.microsoft.com/office/drawing/2014/main" xmlns="" id="{A7E45E6B-9203-4549-83CB-DEC65DF3C854}"/>
              </a:ext>
            </a:extLst>
          </p:cNvPr>
          <p:cNvSpPr>
            <a:spLocks noChangeArrowheads="1"/>
          </p:cNvSpPr>
          <p:nvPr/>
        </p:nvSpPr>
        <p:spPr bwMode="auto">
          <a:xfrm>
            <a:off x="314328" y="798516"/>
            <a:ext cx="5476875" cy="365125"/>
          </a:xfrm>
          <a:prstGeom prst="rect">
            <a:avLst/>
          </a:prstGeom>
          <a:solidFill>
            <a:srgbClr val="4D5E7A"/>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200" b="1" dirty="0">
                <a:solidFill>
                  <a:schemeClr val="lt1"/>
                </a:solidFill>
                <a:latin typeface="Georgia"/>
                <a:cs typeface="Georgia"/>
              </a:rPr>
              <a:t>Debt collection market in 2021</a:t>
            </a:r>
          </a:p>
        </p:txBody>
      </p:sp>
      <p:sp>
        <p:nvSpPr>
          <p:cNvPr id="19461" name="TextBox 9">
            <a:extLst>
              <a:ext uri="{FF2B5EF4-FFF2-40B4-BE49-F238E27FC236}">
                <a16:creationId xmlns:a16="http://schemas.microsoft.com/office/drawing/2014/main" xmlns="" id="{17D9EC2C-0CCF-4E30-8BC8-8FDE5DDFBEF8}"/>
              </a:ext>
            </a:extLst>
          </p:cNvPr>
          <p:cNvSpPr txBox="1">
            <a:spLocks noChangeArrowheads="1"/>
          </p:cNvSpPr>
          <p:nvPr/>
        </p:nvSpPr>
        <p:spPr bwMode="auto">
          <a:xfrm>
            <a:off x="314328" y="3810003"/>
            <a:ext cx="8601075" cy="1904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tIns="0" bIns="0"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0" indent="0" eaLnBrk="1" hangingPunct="1">
              <a:spcBef>
                <a:spcPts val="200"/>
              </a:spcBef>
              <a:buClr>
                <a:schemeClr val="tx2"/>
              </a:buClr>
            </a:pPr>
            <a:r>
              <a:rPr lang="en-US" altLang="en-US" sz="1200" b="1" i="1" dirty="0">
                <a:latin typeface="Georgia" panose="02040502050405020303" pitchFamily="18" charset="0"/>
                <a:cs typeface="Tahoma" panose="020B0604030504040204" pitchFamily="34" charset="0"/>
              </a:rPr>
              <a:t>Romanian B2B debt collection market – Serviced debt</a:t>
            </a:r>
          </a:p>
          <a:p>
            <a:pPr eaLnBrk="1" hangingPunct="1">
              <a:spcBef>
                <a:spcPts val="200"/>
              </a:spcBef>
              <a:buClr>
                <a:schemeClr val="tx2"/>
              </a:buClr>
              <a:buFont typeface="Wingdings" panose="05000000000000000000" pitchFamily="2" charset="2"/>
              <a:buChar char="§"/>
            </a:pPr>
            <a:r>
              <a:rPr lang="en-US" altLang="en-US" sz="1200" dirty="0">
                <a:latin typeface="Georgia" panose="02040502050405020303" pitchFamily="18" charset="0"/>
                <a:cs typeface="Tahoma" panose="020B0604030504040204" pitchFamily="34" charset="0"/>
              </a:rPr>
              <a:t>In terms of serviced debt outsourced, the number of cases in 2021 registered </a:t>
            </a:r>
            <a:r>
              <a:rPr lang="en-US" altLang="en-US" sz="1200" dirty="0">
                <a:solidFill>
                  <a:srgbClr val="FF0000"/>
                </a:solidFill>
                <a:highlight>
                  <a:srgbClr val="FFFF00"/>
                </a:highlight>
                <a:latin typeface="Georgia" panose="02040502050405020303" pitchFamily="18" charset="0"/>
                <a:cs typeface="Tahoma" panose="020B0604030504040204" pitchFamily="34" charset="0"/>
              </a:rPr>
              <a:t>a</a:t>
            </a:r>
            <a:r>
              <a:rPr lang="en-US" altLang="en-US" sz="1200" dirty="0">
                <a:latin typeface="Georgia" panose="02040502050405020303" pitchFamily="18" charset="0"/>
                <a:cs typeface="Tahoma" panose="020B0604030504040204" pitchFamily="34" charset="0"/>
              </a:rPr>
              <a:t> decrease of ~46% compared to 2020, </a:t>
            </a:r>
            <a:br>
              <a:rPr lang="en-US" altLang="en-US" sz="1200" dirty="0">
                <a:latin typeface="Georgia" panose="02040502050405020303" pitchFamily="18" charset="0"/>
                <a:cs typeface="Tahoma" panose="020B0604030504040204" pitchFamily="34" charset="0"/>
              </a:rPr>
            </a:br>
            <a:r>
              <a:rPr lang="en-US" altLang="en-US" sz="1200" dirty="0">
                <a:latin typeface="Georgia" panose="02040502050405020303" pitchFamily="18" charset="0"/>
                <a:cs typeface="Tahoma" panose="020B0604030504040204" pitchFamily="34" charset="0"/>
              </a:rPr>
              <a:t>mainly due to the decrease of the average value of the cases in the Banking sector.</a:t>
            </a:r>
          </a:p>
          <a:p>
            <a:pPr eaLnBrk="1" hangingPunct="1">
              <a:spcBef>
                <a:spcPts val="200"/>
              </a:spcBef>
              <a:buClr>
                <a:schemeClr val="tx2"/>
              </a:buClr>
              <a:buFont typeface="Wingdings" panose="05000000000000000000" pitchFamily="2" charset="2"/>
              <a:buChar char="§"/>
            </a:pPr>
            <a:r>
              <a:rPr lang="en-US" altLang="en-US" sz="1200" dirty="0">
                <a:latin typeface="Georgia" panose="02040502050405020303" pitchFamily="18" charset="0"/>
                <a:cs typeface="Tahoma" panose="020B0604030504040204" pitchFamily="34" charset="0"/>
              </a:rPr>
              <a:t>The average value per case for serviced debt outsourced was 982 EUR/case in 2021, while the average recovered value </a:t>
            </a:r>
            <a:br>
              <a:rPr lang="en-US" altLang="en-US" sz="1200" dirty="0">
                <a:latin typeface="Georgia" panose="02040502050405020303" pitchFamily="18" charset="0"/>
                <a:cs typeface="Tahoma" panose="020B0604030504040204" pitchFamily="34" charset="0"/>
              </a:rPr>
            </a:br>
            <a:r>
              <a:rPr lang="en-US" altLang="en-US" sz="1200" dirty="0">
                <a:latin typeface="Georgia" panose="02040502050405020303" pitchFamily="18" charset="0"/>
                <a:cs typeface="Tahoma" panose="020B0604030504040204" pitchFamily="34" charset="0"/>
              </a:rPr>
              <a:t>per case was 704 EUR/case.</a:t>
            </a:r>
          </a:p>
          <a:p>
            <a:pPr marL="0" indent="0" eaLnBrk="1" hangingPunct="1">
              <a:spcBef>
                <a:spcPts val="200"/>
              </a:spcBef>
              <a:buClr>
                <a:schemeClr val="tx2"/>
              </a:buClr>
            </a:pPr>
            <a:endParaRPr lang="en-US" altLang="en-US" sz="1200" dirty="0">
              <a:latin typeface="Georgia" panose="02040502050405020303" pitchFamily="18" charset="0"/>
              <a:cs typeface="Tahoma" panose="020B0604030504040204" pitchFamily="34" charset="0"/>
            </a:endParaRPr>
          </a:p>
          <a:p>
            <a:pPr marL="0" indent="0" eaLnBrk="1" hangingPunct="1">
              <a:spcBef>
                <a:spcPts val="200"/>
              </a:spcBef>
              <a:buClr>
                <a:schemeClr val="tx2"/>
              </a:buClr>
            </a:pPr>
            <a:r>
              <a:rPr lang="en-US" altLang="en-US" sz="1200" b="1" i="1" dirty="0">
                <a:latin typeface="Georgia" panose="02040502050405020303" pitchFamily="18" charset="0"/>
                <a:cs typeface="Tahoma" panose="020B0604030504040204" pitchFamily="34" charset="0"/>
              </a:rPr>
              <a:t>Romanian B2B debt collection market – Purchased debt</a:t>
            </a:r>
          </a:p>
          <a:p>
            <a:pPr marL="166684" indent="-166684" eaLnBrk="1" hangingPunct="1">
              <a:spcBef>
                <a:spcPts val="200"/>
              </a:spcBef>
              <a:buClr>
                <a:srgbClr val="1F497D"/>
              </a:buClr>
              <a:buFont typeface="Wingdings" panose="05000000000000000000" pitchFamily="2" charset="2"/>
              <a:buChar char="§"/>
            </a:pPr>
            <a:r>
              <a:rPr lang="en-US" altLang="en-US" sz="1200" dirty="0">
                <a:solidFill>
                  <a:srgbClr val="FF0000"/>
                </a:solidFill>
                <a:latin typeface="Georgia" panose="02040502050405020303" pitchFamily="18" charset="0"/>
                <a:cs typeface="Tahoma" panose="020B0604030504040204" pitchFamily="34" charset="0"/>
              </a:rPr>
              <a:t>In 2021, the only sector active on the B2B purchased debt sold market was Banking which provided no value  at all.</a:t>
            </a:r>
            <a:endParaRPr lang="en-US" altLang="en-US" sz="1200" b="1" i="1" dirty="0">
              <a:solidFill>
                <a:srgbClr val="FF0000"/>
              </a:solidFill>
              <a:latin typeface="Georgia" panose="02040502050405020303" pitchFamily="18" charset="0"/>
            </a:endParaRPr>
          </a:p>
        </p:txBody>
      </p:sp>
      <p:sp>
        <p:nvSpPr>
          <p:cNvPr id="8" name="TextBox 7">
            <a:extLst>
              <a:ext uri="{FF2B5EF4-FFF2-40B4-BE49-F238E27FC236}">
                <a16:creationId xmlns:a16="http://schemas.microsoft.com/office/drawing/2014/main" xmlns="" id="{5211B318-8571-48E1-9965-E3958A3422E0}"/>
              </a:ext>
            </a:extLst>
          </p:cNvPr>
          <p:cNvSpPr txBox="1"/>
          <p:nvPr/>
        </p:nvSpPr>
        <p:spPr>
          <a:xfrm>
            <a:off x="1295400" y="6582489"/>
            <a:ext cx="2206053" cy="246221"/>
          </a:xfrm>
          <a:prstGeom prst="rect">
            <a:avLst/>
          </a:prstGeom>
          <a:noFill/>
        </p:spPr>
        <p:txBody>
          <a:bodyPr wrap="none" rtlCol="0">
            <a:spAutoFit/>
          </a:bodyPr>
          <a:lstStyle/>
          <a:p>
            <a:r>
              <a:rPr lang="en-US" sz="1000" i="1" dirty="0">
                <a:latin typeface="Georgia" panose="02040502050405020303" pitchFamily="18" charset="0"/>
              </a:rPr>
              <a:t>*Other sector: FMCG, Services, etc.</a:t>
            </a:r>
          </a:p>
        </p:txBody>
      </p:sp>
    </p:spTree>
  </p:cSld>
  <p:clrMapOvr>
    <a:masterClrMapping/>
  </p:clrMapOvr>
  <p:extLst>
    <p:ext uri="{6950BFC3-D8DA-4A85-94F7-54DA5524770B}">
      <p188:commentRel xmlns:p188="http://schemas.microsoft.com/office/powerpoint/2018/8/main" xmlns=""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xmlns="" id="{D165CE62-B8C8-4F5F-9B68-C00C114303DB}"/>
              </a:ext>
            </a:extLst>
          </p:cNvPr>
          <p:cNvGraphicFramePr>
            <a:graphicFrameLocks noGrp="1"/>
          </p:cNvGraphicFramePr>
          <p:nvPr>
            <p:extLst>
              <p:ext uri="{D42A27DB-BD31-4B8C-83A1-F6EECF244321}">
                <p14:modId xmlns:p14="http://schemas.microsoft.com/office/powerpoint/2010/main" val="3395288829"/>
              </p:ext>
            </p:extLst>
          </p:nvPr>
        </p:nvGraphicFramePr>
        <p:xfrm>
          <a:off x="6127750" y="2425701"/>
          <a:ext cx="2711450" cy="1917701"/>
        </p:xfrm>
        <a:graphic>
          <a:graphicData uri="http://schemas.openxmlformats.org/drawingml/2006/table">
            <a:tbl>
              <a:tblPr firstRow="1" bandRow="1">
                <a:tableStyleId>{2D5ABB26-0587-4C30-8999-92F81FD0307C}</a:tableStyleId>
              </a:tblPr>
              <a:tblGrid>
                <a:gridCol w="1415291">
                  <a:extLst>
                    <a:ext uri="{9D8B030D-6E8A-4147-A177-3AD203B41FA5}">
                      <a16:colId xmlns:a16="http://schemas.microsoft.com/office/drawing/2014/main" xmlns="" val="20000"/>
                    </a:ext>
                  </a:extLst>
                </a:gridCol>
                <a:gridCol w="1296159">
                  <a:extLst>
                    <a:ext uri="{9D8B030D-6E8A-4147-A177-3AD203B41FA5}">
                      <a16:colId xmlns:a16="http://schemas.microsoft.com/office/drawing/2014/main" xmlns="" val="20001"/>
                    </a:ext>
                  </a:extLst>
                </a:gridCol>
              </a:tblGrid>
              <a:tr h="457128">
                <a:tc>
                  <a:txBody>
                    <a:bodyPr/>
                    <a:lstStyle/>
                    <a:p>
                      <a:pPr algn="l"/>
                      <a:r>
                        <a:rPr lang="en-US" sz="1200" dirty="0">
                          <a:latin typeface="Georgia" panose="02040502050405020303" pitchFamily="18" charset="0"/>
                        </a:rPr>
                        <a:t>B2C </a:t>
                      </a:r>
                    </a:p>
                    <a:p>
                      <a:pPr algn="l"/>
                      <a:r>
                        <a:rPr lang="en-US" sz="1200" dirty="0">
                          <a:latin typeface="Georgia" panose="02040502050405020303" pitchFamily="18" charset="0"/>
                        </a:rPr>
                        <a:t>Collection</a:t>
                      </a:r>
                      <a:endParaRPr lang="en-US" sz="1200" b="0" dirty="0">
                        <a:latin typeface="Georgia" panose="02040502050405020303" pitchFamily="18" charset="0"/>
                      </a:endParaRPr>
                    </a:p>
                  </a:txBody>
                  <a:tcPr marL="91475" marR="91475" marT="45684" marB="456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1" i="0" u="none" strike="noStrike" dirty="0">
                          <a:solidFill>
                            <a:srgbClr val="000000"/>
                          </a:solidFill>
                          <a:effectLst/>
                          <a:latin typeface="Georgia" panose="02040502050405020303" pitchFamily="18" charset="0"/>
                        </a:rPr>
                        <a:t> 14,174,822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57128">
                <a:tc>
                  <a:txBody>
                    <a:bodyPr/>
                    <a:lstStyle/>
                    <a:p>
                      <a:pPr algn="l"/>
                      <a:r>
                        <a:rPr lang="en-US" sz="1200" dirty="0">
                          <a:latin typeface="Georgia" panose="02040502050405020303" pitchFamily="18" charset="0"/>
                        </a:rPr>
                        <a:t>B2B </a:t>
                      </a:r>
                    </a:p>
                    <a:p>
                      <a:pPr algn="l"/>
                      <a:r>
                        <a:rPr lang="en-US" sz="1200" dirty="0">
                          <a:latin typeface="Georgia" panose="02040502050405020303" pitchFamily="18" charset="0"/>
                        </a:rPr>
                        <a:t>Collection</a:t>
                      </a:r>
                      <a:endParaRPr lang="en-US" sz="1200" b="0" dirty="0">
                        <a:latin typeface="Georgia" panose="02040502050405020303" pitchFamily="18" charset="0"/>
                      </a:endParaRPr>
                    </a:p>
                  </a:txBody>
                  <a:tcPr marL="91475" marR="91475" marT="45684" marB="456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1" i="0" u="none" strike="noStrike">
                          <a:solidFill>
                            <a:srgbClr val="000000"/>
                          </a:solidFill>
                          <a:effectLst/>
                          <a:latin typeface="Georgia" panose="02040502050405020303" pitchFamily="18" charset="0"/>
                        </a:rPr>
                        <a:t>       6,479,189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57128">
                <a:tc>
                  <a:txBody>
                    <a:bodyPr/>
                    <a:lstStyle/>
                    <a:p>
                      <a:pPr algn="l"/>
                      <a:r>
                        <a:rPr lang="en-US" sz="1200" dirty="0">
                          <a:latin typeface="Georgia" panose="02040502050405020303" pitchFamily="18" charset="0"/>
                        </a:rPr>
                        <a:t>Debt  </a:t>
                      </a:r>
                    </a:p>
                    <a:p>
                      <a:pPr algn="l"/>
                      <a:r>
                        <a:rPr lang="en-US" sz="1200" dirty="0">
                          <a:latin typeface="Georgia" panose="02040502050405020303" pitchFamily="18" charset="0"/>
                        </a:rPr>
                        <a:t>purchased</a:t>
                      </a:r>
                      <a:endParaRPr lang="en-US" sz="1200" b="0" dirty="0">
                        <a:latin typeface="Georgia" panose="02040502050405020303" pitchFamily="18" charset="0"/>
                      </a:endParaRPr>
                    </a:p>
                  </a:txBody>
                  <a:tcPr marL="91475" marR="91475" marT="45684" marB="456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1" i="0" u="none" strike="noStrike" dirty="0">
                          <a:solidFill>
                            <a:srgbClr val="000000"/>
                          </a:solidFill>
                          <a:effectLst/>
                          <a:latin typeface="Georgia" panose="02040502050405020303" pitchFamily="18" charset="0"/>
                        </a:rPr>
                        <a:t>     23,796,013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46317">
                <a:tc>
                  <a:txBody>
                    <a:bodyPr/>
                    <a:lstStyle/>
                    <a:p>
                      <a:pPr algn="l"/>
                      <a:r>
                        <a:rPr lang="en-US" sz="1200" b="1" dirty="0">
                          <a:latin typeface="Georgia" panose="02040502050405020303" pitchFamily="18" charset="0"/>
                        </a:rPr>
                        <a:t>Total</a:t>
                      </a:r>
                    </a:p>
                  </a:txBody>
                  <a:tcPr marL="91475" marR="91475" marT="45684" marB="456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1" i="0" u="none" strike="noStrike" dirty="0">
                          <a:solidFill>
                            <a:srgbClr val="000000"/>
                          </a:solidFill>
                          <a:effectLst/>
                          <a:latin typeface="Georgia" panose="02040502050405020303" pitchFamily="18" charset="0"/>
                        </a:rPr>
                        <a:t>    44,450,024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21515" name="Title 1">
            <a:extLst>
              <a:ext uri="{FF2B5EF4-FFF2-40B4-BE49-F238E27FC236}">
                <a16:creationId xmlns:a16="http://schemas.microsoft.com/office/drawing/2014/main" xmlns="" id="{8FB84ABA-BCBC-40B4-84B5-526890D962AD}"/>
              </a:ext>
            </a:extLst>
          </p:cNvPr>
          <p:cNvSpPr txBox="1">
            <a:spLocks/>
          </p:cNvSpPr>
          <p:nvPr/>
        </p:nvSpPr>
        <p:spPr bwMode="auto">
          <a:xfrm>
            <a:off x="0" y="228600"/>
            <a:ext cx="7848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chemeClr val="bg1"/>
                </a:solidFill>
                <a:latin typeface="Georgia" panose="02040502050405020303" pitchFamily="18" charset="0"/>
              </a:rPr>
              <a:t>Survey statistics</a:t>
            </a:r>
          </a:p>
        </p:txBody>
      </p:sp>
      <p:sp>
        <p:nvSpPr>
          <p:cNvPr id="21516" name="Content Placeholder 2">
            <a:extLst>
              <a:ext uri="{FF2B5EF4-FFF2-40B4-BE49-F238E27FC236}">
                <a16:creationId xmlns:a16="http://schemas.microsoft.com/office/drawing/2014/main" xmlns="" id="{2D3204B7-CC7D-4A97-9E6F-0593510420D1}"/>
              </a:ext>
            </a:extLst>
          </p:cNvPr>
          <p:cNvSpPr>
            <a:spLocks noGrp="1"/>
          </p:cNvSpPr>
          <p:nvPr>
            <p:ph idx="1"/>
          </p:nvPr>
        </p:nvSpPr>
        <p:spPr>
          <a:xfrm>
            <a:off x="228601" y="1212851"/>
            <a:ext cx="7246939" cy="844551"/>
          </a:xfrm>
        </p:spPr>
        <p:txBody>
          <a:bodyPr/>
          <a:lstStyle/>
          <a:p>
            <a:pPr marL="0" indent="0">
              <a:buNone/>
            </a:pPr>
            <a:r>
              <a:rPr lang="en-US" altLang="en-US" sz="1200" b="1" i="1" dirty="0"/>
              <a:t>The Survey was commissioned by AMCC to MEDNET Research and was prepared in accordance to </a:t>
            </a:r>
            <a:r>
              <a:rPr lang="en-US" altLang="en-US" sz="1200" b="1" i="1" dirty="0">
                <a:solidFill>
                  <a:srgbClr val="FF0000"/>
                </a:solidFill>
                <a:highlight>
                  <a:srgbClr val="FFFF00"/>
                </a:highlight>
              </a:rPr>
              <a:t>the</a:t>
            </a:r>
            <a:r>
              <a:rPr lang="en-US" altLang="en-US" sz="1200" b="1" i="1" dirty="0">
                <a:solidFill>
                  <a:srgbClr val="FF0000"/>
                </a:solidFill>
              </a:rPr>
              <a:t> </a:t>
            </a:r>
            <a:r>
              <a:rPr lang="en-US" altLang="en-US" sz="1200" b="1" i="1" dirty="0"/>
              <a:t>data submitted by each participating AMCC member.</a:t>
            </a:r>
            <a:endParaRPr lang="en-US" altLang="en-US" sz="1400" b="1" i="1" dirty="0"/>
          </a:p>
        </p:txBody>
      </p:sp>
      <p:sp>
        <p:nvSpPr>
          <p:cNvPr id="6" name="Rectangle 5">
            <a:extLst>
              <a:ext uri="{FF2B5EF4-FFF2-40B4-BE49-F238E27FC236}">
                <a16:creationId xmlns:a16="http://schemas.microsoft.com/office/drawing/2014/main" xmlns="" id="{D103B0A6-04CA-4D86-A387-DF1559CE9F47}"/>
              </a:ext>
            </a:extLst>
          </p:cNvPr>
          <p:cNvSpPr/>
          <p:nvPr/>
        </p:nvSpPr>
        <p:spPr bwMode="auto">
          <a:xfrm>
            <a:off x="273051" y="2036762"/>
            <a:ext cx="2814639" cy="385763"/>
          </a:xfrm>
          <a:prstGeom prst="rect">
            <a:avLst/>
          </a:prstGeom>
          <a:solidFill>
            <a:srgbClr val="4D5E7A"/>
          </a:solidFill>
          <a:ln>
            <a:solidFill>
              <a:schemeClr val="tx2"/>
            </a:solidFill>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marL="3175" indent="-3175" algn="ctr" eaLnBrk="1" hangingPunct="1">
              <a:spcBef>
                <a:spcPct val="20000"/>
              </a:spcBef>
              <a:buClr>
                <a:schemeClr val="accent1"/>
              </a:buClr>
              <a:defRPr/>
            </a:pPr>
            <a:r>
              <a:rPr lang="en-US" sz="1400" b="1" dirty="0">
                <a:solidFill>
                  <a:schemeClr val="bg1"/>
                </a:solidFill>
                <a:latin typeface="Georgia" panose="02040502050405020303" pitchFamily="18" charset="0"/>
              </a:rPr>
              <a:t>Debt total market 2021 (EUR)</a:t>
            </a:r>
          </a:p>
        </p:txBody>
      </p:sp>
      <p:sp>
        <p:nvSpPr>
          <p:cNvPr id="7" name="Rectangle 6">
            <a:extLst>
              <a:ext uri="{FF2B5EF4-FFF2-40B4-BE49-F238E27FC236}">
                <a16:creationId xmlns:a16="http://schemas.microsoft.com/office/drawing/2014/main" xmlns="" id="{919A18A3-290A-4045-BEE5-39275EA78264}"/>
              </a:ext>
            </a:extLst>
          </p:cNvPr>
          <p:cNvSpPr/>
          <p:nvPr/>
        </p:nvSpPr>
        <p:spPr bwMode="auto">
          <a:xfrm>
            <a:off x="3263901" y="2036762"/>
            <a:ext cx="2776539" cy="385763"/>
          </a:xfrm>
          <a:prstGeom prst="rect">
            <a:avLst/>
          </a:prstGeom>
          <a:solidFill>
            <a:srgbClr val="4D5E7A"/>
          </a:solidFill>
          <a:ln>
            <a:solidFill>
              <a:schemeClr val="tx2"/>
            </a:solidFill>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marL="3175" indent="-3175" algn="ctr" eaLnBrk="1" hangingPunct="1">
              <a:spcBef>
                <a:spcPct val="20000"/>
              </a:spcBef>
              <a:buClr>
                <a:schemeClr val="accent1"/>
              </a:buClr>
              <a:defRPr/>
            </a:pPr>
            <a:r>
              <a:rPr lang="en-US" sz="1400" b="1" dirty="0">
                <a:solidFill>
                  <a:schemeClr val="bg1"/>
                </a:solidFill>
                <a:latin typeface="Georgia" panose="02040502050405020303" pitchFamily="18" charset="0"/>
              </a:rPr>
              <a:t>Debt recovered 2021 (EUR)</a:t>
            </a:r>
          </a:p>
        </p:txBody>
      </p:sp>
      <p:sp>
        <p:nvSpPr>
          <p:cNvPr id="8" name="Rectangle 7">
            <a:extLst>
              <a:ext uri="{FF2B5EF4-FFF2-40B4-BE49-F238E27FC236}">
                <a16:creationId xmlns:a16="http://schemas.microsoft.com/office/drawing/2014/main" xmlns="" id="{2574EEAA-95E0-4241-8E39-59D8E3E29CCC}"/>
              </a:ext>
            </a:extLst>
          </p:cNvPr>
          <p:cNvSpPr/>
          <p:nvPr/>
        </p:nvSpPr>
        <p:spPr bwMode="auto">
          <a:xfrm>
            <a:off x="6196016" y="2036762"/>
            <a:ext cx="2719387" cy="385763"/>
          </a:xfrm>
          <a:prstGeom prst="rect">
            <a:avLst/>
          </a:prstGeom>
          <a:solidFill>
            <a:srgbClr val="4D5E7A"/>
          </a:solidFill>
          <a:ln>
            <a:solidFill>
              <a:schemeClr val="tx2"/>
            </a:solidFill>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marL="3175" indent="-3175" algn="ctr" eaLnBrk="1" hangingPunct="1">
              <a:spcBef>
                <a:spcPct val="20000"/>
              </a:spcBef>
              <a:buClr>
                <a:schemeClr val="accent1"/>
              </a:buClr>
              <a:defRPr/>
            </a:pPr>
            <a:r>
              <a:rPr lang="en-US" sz="1400" b="1" dirty="0">
                <a:solidFill>
                  <a:schemeClr val="bg1"/>
                </a:solidFill>
                <a:latin typeface="Georgia" panose="02040502050405020303" pitchFamily="18" charset="0"/>
              </a:rPr>
              <a:t>Revenues 2021 (EUR)</a:t>
            </a:r>
          </a:p>
        </p:txBody>
      </p:sp>
      <p:graphicFrame>
        <p:nvGraphicFramePr>
          <p:cNvPr id="9" name="Table 8">
            <a:extLst>
              <a:ext uri="{FF2B5EF4-FFF2-40B4-BE49-F238E27FC236}">
                <a16:creationId xmlns:a16="http://schemas.microsoft.com/office/drawing/2014/main" xmlns="" id="{42042065-35AF-40C6-830D-93A4403717FE}"/>
              </a:ext>
            </a:extLst>
          </p:cNvPr>
          <p:cNvGraphicFramePr>
            <a:graphicFrameLocks noGrp="1"/>
          </p:cNvGraphicFramePr>
          <p:nvPr>
            <p:extLst>
              <p:ext uri="{D42A27DB-BD31-4B8C-83A1-F6EECF244321}">
                <p14:modId xmlns:p14="http://schemas.microsoft.com/office/powerpoint/2010/main" val="3879589367"/>
              </p:ext>
            </p:extLst>
          </p:nvPr>
        </p:nvGraphicFramePr>
        <p:xfrm>
          <a:off x="206378" y="2498726"/>
          <a:ext cx="2881313" cy="1606383"/>
        </p:xfrm>
        <a:graphic>
          <a:graphicData uri="http://schemas.openxmlformats.org/drawingml/2006/table">
            <a:tbl>
              <a:tblPr firstRow="1" bandRow="1">
                <a:tableStyleId>{2D5ABB26-0587-4C30-8999-92F81FD0307C}</a:tableStyleId>
              </a:tblPr>
              <a:tblGrid>
                <a:gridCol w="1349644">
                  <a:extLst>
                    <a:ext uri="{9D8B030D-6E8A-4147-A177-3AD203B41FA5}">
                      <a16:colId xmlns:a16="http://schemas.microsoft.com/office/drawing/2014/main" xmlns="" val="20000"/>
                    </a:ext>
                  </a:extLst>
                </a:gridCol>
                <a:gridCol w="1531669">
                  <a:extLst>
                    <a:ext uri="{9D8B030D-6E8A-4147-A177-3AD203B41FA5}">
                      <a16:colId xmlns:a16="http://schemas.microsoft.com/office/drawing/2014/main" xmlns="" val="20001"/>
                    </a:ext>
                  </a:extLst>
                </a:gridCol>
              </a:tblGrid>
              <a:tr h="274349">
                <a:tc gridSpan="2">
                  <a:txBody>
                    <a:bodyPr/>
                    <a:lstStyle/>
                    <a:p>
                      <a:r>
                        <a:rPr lang="en-US" sz="1200" b="1" dirty="0">
                          <a:latin typeface="Georgia" panose="02040502050405020303" pitchFamily="18" charset="0"/>
                        </a:rPr>
                        <a:t>Romanian Market</a:t>
                      </a:r>
                    </a:p>
                  </a:txBody>
                  <a:tcPr marL="91421" marR="91421" marT="45735" marB="457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b="0" dirty="0">
                        <a:latin typeface="Georgia" panose="02040502050405020303" pitchFamily="18" charset="0"/>
                      </a:endParaRPr>
                    </a:p>
                  </a:txBody>
                  <a:tcPr marL="91421" marR="91421" marT="45733" marB="45733"/>
                </a:tc>
                <a:extLst>
                  <a:ext uri="{0D108BD9-81ED-4DB2-BD59-A6C34878D82A}">
                    <a16:rowId xmlns:a16="http://schemas.microsoft.com/office/drawing/2014/main" xmlns="" val="10000"/>
                  </a:ext>
                </a:extLst>
              </a:tr>
              <a:tr h="352561">
                <a:tc>
                  <a:txBody>
                    <a:bodyPr/>
                    <a:lstStyle/>
                    <a:p>
                      <a:r>
                        <a:rPr lang="en-US" sz="1200" dirty="0">
                          <a:latin typeface="Georgia" panose="02040502050405020303" pitchFamily="18" charset="0"/>
                        </a:rPr>
                        <a:t>B2C</a:t>
                      </a:r>
                      <a:endParaRPr lang="en-US" sz="1200" b="0" dirty="0">
                        <a:latin typeface="Georgia" panose="02040502050405020303" pitchFamily="18" charset="0"/>
                      </a:endParaRPr>
                    </a:p>
                  </a:txBody>
                  <a:tcPr marL="91421" marR="91421" marT="45735" marB="457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200" b="1" i="0" u="none" strike="noStrike">
                          <a:solidFill>
                            <a:srgbClr val="000000"/>
                          </a:solidFill>
                          <a:effectLst/>
                          <a:latin typeface="Georgia" panose="02040502050405020303" pitchFamily="18" charset="0"/>
                        </a:rPr>
                        <a:t>1,022,120,187</a:t>
                      </a:r>
                      <a:endParaRPr lang="en-US" sz="1200" b="1" i="0" u="none" strike="noStrike" dirty="0">
                        <a:solidFill>
                          <a:srgbClr val="000000"/>
                        </a:solidFill>
                        <a:effectLst/>
                        <a:latin typeface="Georgia" panose="02040502050405020303" pitchFamily="18" charset="0"/>
                      </a:endParaRPr>
                    </a:p>
                  </a:txBody>
                  <a:tcPr marL="6351" marR="6351" marT="635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52561">
                <a:tc>
                  <a:txBody>
                    <a:bodyPr/>
                    <a:lstStyle/>
                    <a:p>
                      <a:r>
                        <a:rPr lang="en-US" sz="1200" dirty="0">
                          <a:latin typeface="Georgia" panose="02040502050405020303" pitchFamily="18" charset="0"/>
                        </a:rPr>
                        <a:t>B2B</a:t>
                      </a:r>
                    </a:p>
                  </a:txBody>
                  <a:tcPr marL="91421" marR="91421" marT="45735" marB="457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200" b="1" i="0" u="none" strike="noStrike" dirty="0">
                          <a:solidFill>
                            <a:srgbClr val="000000"/>
                          </a:solidFill>
                          <a:effectLst/>
                          <a:latin typeface="Georgia" panose="02040502050405020303" pitchFamily="18" charset="0"/>
                        </a:rPr>
                        <a:t>136,736,961</a:t>
                      </a:r>
                    </a:p>
                  </a:txBody>
                  <a:tcPr marL="6351" marR="6351" marT="635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52561">
                <a:tc>
                  <a:txBody>
                    <a:bodyPr/>
                    <a:lstStyle/>
                    <a:p>
                      <a:r>
                        <a:rPr lang="en-US" sz="1200" b="1" dirty="0">
                          <a:latin typeface="Georgia" panose="02040502050405020303" pitchFamily="18" charset="0"/>
                        </a:rPr>
                        <a:t>Total</a:t>
                      </a:r>
                    </a:p>
                  </a:txBody>
                  <a:tcPr marL="91421" marR="91421" marT="45735" marB="457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200" b="1" i="0" u="none" strike="noStrike" dirty="0">
                          <a:solidFill>
                            <a:srgbClr val="000000"/>
                          </a:solidFill>
                          <a:effectLst/>
                          <a:latin typeface="Georgia" panose="02040502050405020303" pitchFamily="18" charset="0"/>
                        </a:rPr>
                        <a:t>1,158,857,148 </a:t>
                      </a:r>
                    </a:p>
                  </a:txBody>
                  <a:tcPr marL="6351" marR="6351" marT="635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74349">
                <a:tc gridSpan="2">
                  <a:txBody>
                    <a:bodyPr/>
                    <a:lstStyle/>
                    <a:p>
                      <a:endParaRPr lang="en-US" sz="1200" b="1" dirty="0">
                        <a:latin typeface="Georgia" panose="02040502050405020303" pitchFamily="18" charset="0"/>
                      </a:endParaRPr>
                    </a:p>
                  </a:txBody>
                  <a:tcPr marL="91421" marR="91421" marT="45735" marB="457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xmlns="" val="10004"/>
                  </a:ext>
                </a:extLst>
              </a:tr>
            </a:tbl>
          </a:graphicData>
        </a:graphic>
      </p:graphicFrame>
      <p:graphicFrame>
        <p:nvGraphicFramePr>
          <p:cNvPr id="10" name="Table 9">
            <a:extLst>
              <a:ext uri="{FF2B5EF4-FFF2-40B4-BE49-F238E27FC236}">
                <a16:creationId xmlns:a16="http://schemas.microsoft.com/office/drawing/2014/main" xmlns="" id="{48562B97-9842-4F78-BB71-B57E09CDC227}"/>
              </a:ext>
            </a:extLst>
          </p:cNvPr>
          <p:cNvGraphicFramePr>
            <a:graphicFrameLocks noGrp="1"/>
          </p:cNvGraphicFramePr>
          <p:nvPr>
            <p:extLst>
              <p:ext uri="{D42A27DB-BD31-4B8C-83A1-F6EECF244321}">
                <p14:modId xmlns:p14="http://schemas.microsoft.com/office/powerpoint/2010/main" val="2907205370"/>
              </p:ext>
            </p:extLst>
          </p:nvPr>
        </p:nvGraphicFramePr>
        <p:xfrm>
          <a:off x="3185683" y="2498726"/>
          <a:ext cx="2881313" cy="1630495"/>
        </p:xfrm>
        <a:graphic>
          <a:graphicData uri="http://schemas.openxmlformats.org/drawingml/2006/table">
            <a:tbl>
              <a:tblPr firstRow="1" bandRow="1">
                <a:tableStyleId>{2D5ABB26-0587-4C30-8999-92F81FD0307C}</a:tableStyleId>
              </a:tblPr>
              <a:tblGrid>
                <a:gridCol w="1349644">
                  <a:extLst>
                    <a:ext uri="{9D8B030D-6E8A-4147-A177-3AD203B41FA5}">
                      <a16:colId xmlns:a16="http://schemas.microsoft.com/office/drawing/2014/main" xmlns="" val="20000"/>
                    </a:ext>
                  </a:extLst>
                </a:gridCol>
                <a:gridCol w="1531669">
                  <a:extLst>
                    <a:ext uri="{9D8B030D-6E8A-4147-A177-3AD203B41FA5}">
                      <a16:colId xmlns:a16="http://schemas.microsoft.com/office/drawing/2014/main" xmlns="" val="20001"/>
                    </a:ext>
                  </a:extLst>
                </a:gridCol>
              </a:tblGrid>
              <a:tr h="284199">
                <a:tc gridSpan="2">
                  <a:txBody>
                    <a:bodyPr/>
                    <a:lstStyle/>
                    <a:p>
                      <a:r>
                        <a:rPr lang="en-US" sz="1200" b="1" dirty="0">
                          <a:latin typeface="Georgia" panose="02040502050405020303" pitchFamily="18" charset="0"/>
                        </a:rPr>
                        <a:t>Romanian Market</a:t>
                      </a:r>
                    </a:p>
                  </a:txBody>
                  <a:tcPr marL="91421" marR="91421" marT="45735" marB="457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b="0" dirty="0">
                        <a:latin typeface="Georgia" panose="02040502050405020303" pitchFamily="18" charset="0"/>
                      </a:endParaRPr>
                    </a:p>
                  </a:txBody>
                  <a:tcPr marL="91421" marR="91421" marT="45733" marB="45733"/>
                </a:tc>
                <a:extLst>
                  <a:ext uri="{0D108BD9-81ED-4DB2-BD59-A6C34878D82A}">
                    <a16:rowId xmlns:a16="http://schemas.microsoft.com/office/drawing/2014/main" xmlns="" val="10000"/>
                  </a:ext>
                </a:extLst>
              </a:tr>
              <a:tr h="344993">
                <a:tc>
                  <a:txBody>
                    <a:bodyPr/>
                    <a:lstStyle/>
                    <a:p>
                      <a:r>
                        <a:rPr lang="en-US" sz="1200" dirty="0">
                          <a:latin typeface="Georgia" panose="02040502050405020303" pitchFamily="18" charset="0"/>
                        </a:rPr>
                        <a:t>B2C</a:t>
                      </a:r>
                      <a:endParaRPr lang="en-US" sz="1200" b="0" dirty="0">
                        <a:latin typeface="Georgia" panose="02040502050405020303" pitchFamily="18" charset="0"/>
                      </a:endParaRPr>
                    </a:p>
                  </a:txBody>
                  <a:tcPr marL="91421" marR="91421" marT="45735" marB="457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200" b="1" i="0" u="none" strike="noStrike" dirty="0">
                          <a:solidFill>
                            <a:srgbClr val="000000"/>
                          </a:solidFill>
                          <a:effectLst/>
                          <a:latin typeface="Georgia" panose="02040502050405020303" pitchFamily="18" charset="0"/>
                        </a:rPr>
                        <a:t> 236,080,649</a:t>
                      </a:r>
                    </a:p>
                    <a:p>
                      <a:pPr algn="r" rtl="0" fontAlgn="b"/>
                      <a:endParaRPr lang="en-US" sz="1200" b="1" i="0" u="none" strike="noStrike" dirty="0">
                        <a:solidFill>
                          <a:srgbClr val="000000"/>
                        </a:solidFill>
                        <a:effectLst/>
                        <a:latin typeface="Georgia" panose="02040502050405020303" pitchFamily="18" charset="0"/>
                      </a:endParaRPr>
                    </a:p>
                  </a:txBody>
                  <a:tcPr marL="6351" marR="6351" marT="635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44993">
                <a:tc>
                  <a:txBody>
                    <a:bodyPr/>
                    <a:lstStyle/>
                    <a:p>
                      <a:r>
                        <a:rPr lang="en-US" sz="1200" dirty="0">
                          <a:latin typeface="Georgia" panose="02040502050405020303" pitchFamily="18" charset="0"/>
                        </a:rPr>
                        <a:t>B2B</a:t>
                      </a:r>
                    </a:p>
                  </a:txBody>
                  <a:tcPr marL="91421" marR="91421" marT="45735" marB="457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200" b="1" i="0" u="none" strike="noStrike" dirty="0">
                          <a:solidFill>
                            <a:srgbClr val="000000"/>
                          </a:solidFill>
                          <a:effectLst/>
                          <a:latin typeface="Georgia" panose="02040502050405020303" pitchFamily="18" charset="0"/>
                        </a:rPr>
                        <a:t>58,696,690</a:t>
                      </a:r>
                    </a:p>
                  </a:txBody>
                  <a:tcPr marL="6351" marR="6351" marT="635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44993">
                <a:tc>
                  <a:txBody>
                    <a:bodyPr/>
                    <a:lstStyle/>
                    <a:p>
                      <a:r>
                        <a:rPr lang="en-US" sz="1200" b="1" dirty="0">
                          <a:latin typeface="Georgia" panose="02040502050405020303" pitchFamily="18" charset="0"/>
                        </a:rPr>
                        <a:t>Total</a:t>
                      </a:r>
                    </a:p>
                  </a:txBody>
                  <a:tcPr marL="91421" marR="91421" marT="45735" marB="457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200" b="1" i="0" u="none" strike="noStrike" dirty="0">
                          <a:solidFill>
                            <a:srgbClr val="000000"/>
                          </a:solidFill>
                          <a:effectLst/>
                          <a:latin typeface="Georgia" panose="02040502050405020303" pitchFamily="18" charset="0"/>
                        </a:rPr>
                        <a:t>294,777,339</a:t>
                      </a:r>
                    </a:p>
                  </a:txBody>
                  <a:tcPr marL="6351" marR="6351" marT="635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84199">
                <a:tc gridSpan="2">
                  <a:txBody>
                    <a:bodyPr/>
                    <a:lstStyle/>
                    <a:p>
                      <a:endParaRPr lang="en-US" sz="1200" b="1" dirty="0">
                        <a:latin typeface="Georgia" panose="02040502050405020303" pitchFamily="18" charset="0"/>
                      </a:endParaRPr>
                    </a:p>
                  </a:txBody>
                  <a:tcPr marL="91421" marR="91421" marT="45735" marB="457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
        <p:nvSpPr>
          <p:cNvPr id="21550" name="TextBox 17">
            <a:extLst>
              <a:ext uri="{FF2B5EF4-FFF2-40B4-BE49-F238E27FC236}">
                <a16:creationId xmlns:a16="http://schemas.microsoft.com/office/drawing/2014/main" xmlns="" id="{B7ED3B18-E52C-4375-A052-21EBEBC52F9E}"/>
              </a:ext>
            </a:extLst>
          </p:cNvPr>
          <p:cNvSpPr txBox="1">
            <a:spLocks noChangeArrowheads="1"/>
          </p:cNvSpPr>
          <p:nvPr/>
        </p:nvSpPr>
        <p:spPr bwMode="auto">
          <a:xfrm>
            <a:off x="1138318" y="6427811"/>
            <a:ext cx="3876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b="1" dirty="0">
                <a:latin typeface="Georgia" panose="02040502050405020303" pitchFamily="18" charset="0"/>
              </a:rPr>
              <a:t>NB:</a:t>
            </a:r>
            <a:r>
              <a:rPr lang="en-US" altLang="en-US" sz="800" dirty="0">
                <a:latin typeface="Georgia" panose="02040502050405020303" pitchFamily="18" charset="0"/>
              </a:rPr>
              <a:t> Market dynamics calculated based on data from 2019</a:t>
            </a:r>
          </a:p>
        </p:txBody>
      </p:sp>
      <p:cxnSp>
        <p:nvCxnSpPr>
          <p:cNvPr id="5" name="Straight Connector 4">
            <a:extLst>
              <a:ext uri="{FF2B5EF4-FFF2-40B4-BE49-F238E27FC236}">
                <a16:creationId xmlns:a16="http://schemas.microsoft.com/office/drawing/2014/main" xmlns="" id="{42C7B9E2-1A3C-4951-AF31-702EC91B70BE}"/>
              </a:ext>
            </a:extLst>
          </p:cNvPr>
          <p:cNvCxnSpPr/>
          <p:nvPr/>
        </p:nvCxnSpPr>
        <p:spPr>
          <a:xfrm>
            <a:off x="273051" y="4102099"/>
            <a:ext cx="5761039" cy="0"/>
          </a:xfrm>
          <a:prstGeom prst="line">
            <a:avLst/>
          </a:prstGeom>
          <a:ln w="38100">
            <a:solidFill>
              <a:srgbClr val="4D5E7A"/>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D9C565C8-7881-4D38-A0F3-3DA06224DE58}"/>
              </a:ext>
            </a:extLst>
          </p:cNvPr>
          <p:cNvCxnSpPr/>
          <p:nvPr/>
        </p:nvCxnSpPr>
        <p:spPr>
          <a:xfrm>
            <a:off x="273051" y="2498724"/>
            <a:ext cx="5761039" cy="0"/>
          </a:xfrm>
          <a:prstGeom prst="line">
            <a:avLst/>
          </a:prstGeom>
          <a:ln w="38100">
            <a:solidFill>
              <a:srgbClr val="4D5E7A"/>
            </a:solidFill>
          </a:ln>
        </p:spPr>
        <p:style>
          <a:lnRef idx="1">
            <a:schemeClr val="accent1"/>
          </a:lnRef>
          <a:fillRef idx="0">
            <a:schemeClr val="accent1"/>
          </a:fillRef>
          <a:effectRef idx="0">
            <a:schemeClr val="accent1"/>
          </a:effectRef>
          <a:fontRef idx="minor">
            <a:schemeClr val="tx1"/>
          </a:fontRef>
        </p:style>
      </p:cxnSp>
      <p:sp>
        <p:nvSpPr>
          <p:cNvPr id="43" name="TextBox 27">
            <a:extLst>
              <a:ext uri="{FF2B5EF4-FFF2-40B4-BE49-F238E27FC236}">
                <a16:creationId xmlns:a16="http://schemas.microsoft.com/office/drawing/2014/main" xmlns="" id="{AC51F712-9CA0-46BF-B483-6F3C6F1D8C9C}"/>
              </a:ext>
            </a:extLst>
          </p:cNvPr>
          <p:cNvSpPr txBox="1">
            <a:spLocks noChangeArrowheads="1"/>
          </p:cNvSpPr>
          <p:nvPr/>
        </p:nvSpPr>
        <p:spPr bwMode="auto">
          <a:xfrm>
            <a:off x="4069857" y="2806312"/>
            <a:ext cx="5341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rgbClr val="C00000"/>
                </a:solidFill>
                <a:latin typeface="Georgia" panose="02040502050405020303" pitchFamily="18" charset="0"/>
                <a:cs typeface="Tahoma" panose="020B0604030504040204" pitchFamily="34" charset="0"/>
              </a:rPr>
              <a:t>-35%</a:t>
            </a:r>
            <a:endParaRPr lang="en-US" altLang="en-US" sz="1200" dirty="0">
              <a:solidFill>
                <a:srgbClr val="00B050"/>
              </a:solidFill>
              <a:latin typeface="Georgia" panose="02040502050405020303" pitchFamily="18" charset="0"/>
              <a:cs typeface="Tahoma" panose="020B0604030504040204" pitchFamily="34" charset="0"/>
            </a:endParaRPr>
          </a:p>
        </p:txBody>
      </p:sp>
      <p:sp>
        <p:nvSpPr>
          <p:cNvPr id="52" name="TextBox 27">
            <a:extLst>
              <a:ext uri="{FF2B5EF4-FFF2-40B4-BE49-F238E27FC236}">
                <a16:creationId xmlns:a16="http://schemas.microsoft.com/office/drawing/2014/main" xmlns="" id="{597E87BF-1441-42D2-8C50-D848CCDFDE6B}"/>
              </a:ext>
            </a:extLst>
          </p:cNvPr>
          <p:cNvSpPr txBox="1">
            <a:spLocks noChangeArrowheads="1"/>
          </p:cNvSpPr>
          <p:nvPr/>
        </p:nvSpPr>
        <p:spPr bwMode="auto">
          <a:xfrm>
            <a:off x="882479" y="3526732"/>
            <a:ext cx="5116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eaLnBrk="1" hangingPunct="1">
              <a:defRPr sz="1200">
                <a:solidFill>
                  <a:srgbClr val="C00000"/>
                </a:solidFill>
                <a:latin typeface="Georgia" panose="02040502050405020303" pitchFamily="18" charset="0"/>
                <a:cs typeface="Tahoma" panose="020B060403050404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   </a:t>
            </a:r>
            <a:r>
              <a:rPr lang="en-US" altLang="en-US" dirty="0">
                <a:solidFill>
                  <a:srgbClr val="00B050"/>
                </a:solidFill>
              </a:rPr>
              <a:t>8%</a:t>
            </a:r>
          </a:p>
        </p:txBody>
      </p:sp>
      <p:sp>
        <p:nvSpPr>
          <p:cNvPr id="39" name="TextBox 24">
            <a:extLst>
              <a:ext uri="{FF2B5EF4-FFF2-40B4-BE49-F238E27FC236}">
                <a16:creationId xmlns:a16="http://schemas.microsoft.com/office/drawing/2014/main" xmlns="" id="{1C564A4D-4438-47FF-A032-606F384ADAC8}"/>
              </a:ext>
            </a:extLst>
          </p:cNvPr>
          <p:cNvSpPr txBox="1">
            <a:spLocks noChangeArrowheads="1"/>
          </p:cNvSpPr>
          <p:nvPr/>
        </p:nvSpPr>
        <p:spPr bwMode="auto">
          <a:xfrm>
            <a:off x="949804" y="2829583"/>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rgbClr val="C00000"/>
                </a:solidFill>
                <a:latin typeface="Georgia" panose="02040502050405020303" pitchFamily="18" charset="0"/>
                <a:cs typeface="Tahoma" panose="020B0604030504040204" pitchFamily="34" charset="0"/>
              </a:rPr>
              <a:t> </a:t>
            </a:r>
            <a:r>
              <a:rPr lang="en-US" altLang="en-US" sz="1200" dirty="0">
                <a:solidFill>
                  <a:srgbClr val="00B050"/>
                </a:solidFill>
                <a:latin typeface="Georgia" panose="02040502050405020303" pitchFamily="18" charset="0"/>
                <a:cs typeface="Tahoma" panose="020B0604030504040204" pitchFamily="34" charset="0"/>
              </a:rPr>
              <a:t>36%</a:t>
            </a:r>
          </a:p>
        </p:txBody>
      </p:sp>
      <p:sp>
        <p:nvSpPr>
          <p:cNvPr id="50" name="TextBox 27">
            <a:extLst>
              <a:ext uri="{FF2B5EF4-FFF2-40B4-BE49-F238E27FC236}">
                <a16:creationId xmlns:a16="http://schemas.microsoft.com/office/drawing/2014/main" xmlns="" id="{3C83C0E5-D4F3-4957-86E5-834E7433B5CF}"/>
              </a:ext>
            </a:extLst>
          </p:cNvPr>
          <p:cNvSpPr txBox="1">
            <a:spLocks noChangeArrowheads="1"/>
          </p:cNvSpPr>
          <p:nvPr/>
        </p:nvSpPr>
        <p:spPr bwMode="auto">
          <a:xfrm>
            <a:off x="930551" y="3161772"/>
            <a:ext cx="562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eaLnBrk="1" hangingPunct="1">
              <a:defRPr sz="1200">
                <a:solidFill>
                  <a:srgbClr val="00B050"/>
                </a:solidFill>
                <a:latin typeface="Georgia" panose="02040502050405020303" pitchFamily="18" charset="0"/>
                <a:cs typeface="Tahoma" panose="020B060403050404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 </a:t>
            </a:r>
            <a:r>
              <a:rPr lang="en-US" altLang="en-US" dirty="0">
                <a:solidFill>
                  <a:srgbClr val="C00000"/>
                </a:solidFill>
              </a:rPr>
              <a:t>-57%</a:t>
            </a:r>
          </a:p>
        </p:txBody>
      </p:sp>
      <p:sp>
        <p:nvSpPr>
          <p:cNvPr id="40" name="TextBox 9">
            <a:extLst>
              <a:ext uri="{FF2B5EF4-FFF2-40B4-BE49-F238E27FC236}">
                <a16:creationId xmlns:a16="http://schemas.microsoft.com/office/drawing/2014/main" xmlns="" id="{36A0FD1A-C2F9-41FC-A535-751765ACE658}"/>
              </a:ext>
            </a:extLst>
          </p:cNvPr>
          <p:cNvSpPr txBox="1">
            <a:spLocks noChangeArrowheads="1"/>
          </p:cNvSpPr>
          <p:nvPr/>
        </p:nvSpPr>
        <p:spPr bwMode="auto">
          <a:xfrm>
            <a:off x="279401" y="4572001"/>
            <a:ext cx="8559800" cy="122644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tIns="0" bIns="0"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spcBef>
                <a:spcPts val="0"/>
              </a:spcBef>
              <a:spcAft>
                <a:spcPts val="600"/>
              </a:spcAft>
              <a:buClr>
                <a:schemeClr val="tx2"/>
              </a:buClr>
              <a:buFont typeface="Wingdings" panose="05000000000000000000" pitchFamily="2" charset="2"/>
              <a:buChar char="§"/>
            </a:pPr>
            <a:r>
              <a:rPr lang="en-US" altLang="en-US" sz="1200" dirty="0">
                <a:solidFill>
                  <a:srgbClr val="000000"/>
                </a:solidFill>
                <a:latin typeface="Georgia" panose="02040502050405020303" pitchFamily="18" charset="0"/>
              </a:rPr>
              <a:t>Debt total market in 2021 has </a:t>
            </a:r>
            <a:r>
              <a:rPr lang="en-US" altLang="en-US" sz="1200" dirty="0" err="1">
                <a:solidFill>
                  <a:srgbClr val="000000"/>
                </a:solidFill>
                <a:latin typeface="Georgia" panose="02040502050405020303" pitchFamily="18" charset="0"/>
              </a:rPr>
              <a:t>rissen</a:t>
            </a:r>
            <a:r>
              <a:rPr lang="en-US" altLang="en-US" sz="1200" dirty="0">
                <a:solidFill>
                  <a:srgbClr val="000000"/>
                </a:solidFill>
                <a:latin typeface="Georgia" panose="02040502050405020303" pitchFamily="18" charset="0"/>
              </a:rPr>
              <a:t> in terms of value, with the exception being the considerable decrease in the B2B sector. </a:t>
            </a:r>
          </a:p>
          <a:p>
            <a:pPr eaLnBrk="1" hangingPunct="1">
              <a:spcBef>
                <a:spcPts val="0"/>
              </a:spcBef>
              <a:spcAft>
                <a:spcPts val="600"/>
              </a:spcAft>
              <a:buClr>
                <a:schemeClr val="tx2"/>
              </a:buClr>
              <a:buFont typeface="Wingdings" panose="05000000000000000000" pitchFamily="2" charset="2"/>
              <a:buChar char="§"/>
            </a:pPr>
            <a:r>
              <a:rPr lang="en-US" altLang="en-US" sz="1200" dirty="0">
                <a:solidFill>
                  <a:srgbClr val="000000"/>
                </a:solidFill>
                <a:latin typeface="Georgia" panose="02040502050405020303" pitchFamily="18" charset="0"/>
              </a:rPr>
              <a:t>Revenues decreased in 2021 compared to 2020 by 32% in total.</a:t>
            </a:r>
          </a:p>
        </p:txBody>
      </p:sp>
      <p:sp>
        <p:nvSpPr>
          <p:cNvPr id="35" name="Up Arrow 17">
            <a:extLst>
              <a:ext uri="{FF2B5EF4-FFF2-40B4-BE49-F238E27FC236}">
                <a16:creationId xmlns:a16="http://schemas.microsoft.com/office/drawing/2014/main" xmlns="" id="{B43F0D6C-ABDB-44DB-A8A6-14F59D25B6A7}"/>
              </a:ext>
            </a:extLst>
          </p:cNvPr>
          <p:cNvSpPr>
            <a:spLocks/>
          </p:cNvSpPr>
          <p:nvPr/>
        </p:nvSpPr>
        <p:spPr>
          <a:xfrm rot="8100000">
            <a:off x="1611349" y="3209926"/>
            <a:ext cx="209551" cy="20955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Up Arrow 17">
            <a:extLst>
              <a:ext uri="{FF2B5EF4-FFF2-40B4-BE49-F238E27FC236}">
                <a16:creationId xmlns:a16="http://schemas.microsoft.com/office/drawing/2014/main" xmlns="" id="{F14278DB-96C6-48E4-AB1C-C0C771A30041}"/>
              </a:ext>
            </a:extLst>
          </p:cNvPr>
          <p:cNvSpPr>
            <a:spLocks/>
          </p:cNvSpPr>
          <p:nvPr/>
        </p:nvSpPr>
        <p:spPr>
          <a:xfrm rot="8100000">
            <a:off x="4681843" y="2845367"/>
            <a:ext cx="209551" cy="20955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 name="TextBox 27">
            <a:extLst>
              <a:ext uri="{FF2B5EF4-FFF2-40B4-BE49-F238E27FC236}">
                <a16:creationId xmlns:a16="http://schemas.microsoft.com/office/drawing/2014/main" xmlns="" id="{2ABAC7D4-B6F2-4F8B-A683-2302F18A0B67}"/>
              </a:ext>
            </a:extLst>
          </p:cNvPr>
          <p:cNvSpPr txBox="1">
            <a:spLocks noChangeArrowheads="1"/>
          </p:cNvSpPr>
          <p:nvPr/>
        </p:nvSpPr>
        <p:spPr bwMode="auto">
          <a:xfrm>
            <a:off x="4084950" y="3163747"/>
            <a:ext cx="453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eaLnBrk="1" hangingPunct="1">
              <a:defRPr sz="1200">
                <a:solidFill>
                  <a:srgbClr val="00B050"/>
                </a:solidFill>
                <a:latin typeface="Georgia" panose="02040502050405020303" pitchFamily="18" charset="0"/>
                <a:cs typeface="Tahoma" panose="020B060403050404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eaLnBrk="1" hangingPunct="1"/>
            <a:r>
              <a:rPr lang="en-US" altLang="en-US" sz="1200" dirty="0">
                <a:solidFill>
                  <a:srgbClr val="C00000"/>
                </a:solidFill>
                <a:latin typeface="Georgia" panose="02040502050405020303" pitchFamily="18" charset="0"/>
                <a:cs typeface="Tahoma" panose="020B0604030504040204" pitchFamily="34" charset="0"/>
              </a:rPr>
              <a:t>-9%</a:t>
            </a:r>
            <a:endParaRPr lang="en-US" altLang="en-US" sz="1200" dirty="0">
              <a:solidFill>
                <a:srgbClr val="00B050"/>
              </a:solidFill>
              <a:latin typeface="Georgia" panose="02040502050405020303" pitchFamily="18" charset="0"/>
              <a:cs typeface="Tahoma" panose="020B0604030504040204" pitchFamily="34" charset="0"/>
            </a:endParaRPr>
          </a:p>
        </p:txBody>
      </p:sp>
      <p:sp>
        <p:nvSpPr>
          <p:cNvPr id="57" name="Up Arrow 17">
            <a:extLst>
              <a:ext uri="{FF2B5EF4-FFF2-40B4-BE49-F238E27FC236}">
                <a16:creationId xmlns:a16="http://schemas.microsoft.com/office/drawing/2014/main" xmlns="" id="{91B5E0D7-4D7F-4418-AD3D-5B26FADC5BA8}"/>
              </a:ext>
            </a:extLst>
          </p:cNvPr>
          <p:cNvSpPr>
            <a:spLocks/>
          </p:cNvSpPr>
          <p:nvPr/>
        </p:nvSpPr>
        <p:spPr>
          <a:xfrm rot="8100000">
            <a:off x="4687683" y="3205111"/>
            <a:ext cx="209551" cy="20955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 name="TextBox 27">
            <a:extLst>
              <a:ext uri="{FF2B5EF4-FFF2-40B4-BE49-F238E27FC236}">
                <a16:creationId xmlns:a16="http://schemas.microsoft.com/office/drawing/2014/main" xmlns="" id="{4665A77E-7E29-471C-AC22-4118D060B05C}"/>
              </a:ext>
            </a:extLst>
          </p:cNvPr>
          <p:cNvSpPr txBox="1">
            <a:spLocks noChangeArrowheads="1"/>
          </p:cNvSpPr>
          <p:nvPr/>
        </p:nvSpPr>
        <p:spPr bwMode="auto">
          <a:xfrm>
            <a:off x="3944823" y="3504323"/>
            <a:ext cx="6286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eaLnBrk="1" hangingPunct="1">
              <a:defRPr sz="1200">
                <a:solidFill>
                  <a:srgbClr val="00B050"/>
                </a:solidFill>
                <a:latin typeface="Georgia" panose="02040502050405020303" pitchFamily="18" charset="0"/>
                <a:cs typeface="Tahoma" panose="020B060403050404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   </a:t>
            </a:r>
            <a:r>
              <a:rPr lang="en-US" altLang="en-US" dirty="0">
                <a:solidFill>
                  <a:srgbClr val="C00000"/>
                </a:solidFill>
              </a:rPr>
              <a:t>-31%</a:t>
            </a:r>
          </a:p>
        </p:txBody>
      </p:sp>
      <p:sp>
        <p:nvSpPr>
          <p:cNvPr id="59" name="Up Arrow 17">
            <a:extLst>
              <a:ext uri="{FF2B5EF4-FFF2-40B4-BE49-F238E27FC236}">
                <a16:creationId xmlns:a16="http://schemas.microsoft.com/office/drawing/2014/main" xmlns="" id="{82533C5D-B5D3-4CDA-B628-3B7AF2DFEB5F}"/>
              </a:ext>
            </a:extLst>
          </p:cNvPr>
          <p:cNvSpPr>
            <a:spLocks/>
          </p:cNvSpPr>
          <p:nvPr/>
        </p:nvSpPr>
        <p:spPr>
          <a:xfrm rot="8100000">
            <a:off x="4694202" y="3545127"/>
            <a:ext cx="209551" cy="20955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TextBox 27">
            <a:extLst>
              <a:ext uri="{FF2B5EF4-FFF2-40B4-BE49-F238E27FC236}">
                <a16:creationId xmlns:a16="http://schemas.microsoft.com/office/drawing/2014/main" xmlns="" id="{4E303BD9-9886-444B-A04E-C6D0EE76650A}"/>
              </a:ext>
            </a:extLst>
          </p:cNvPr>
          <p:cNvSpPr txBox="1">
            <a:spLocks noChangeArrowheads="1"/>
          </p:cNvSpPr>
          <p:nvPr/>
        </p:nvSpPr>
        <p:spPr bwMode="auto">
          <a:xfrm>
            <a:off x="7158852" y="2567663"/>
            <a:ext cx="497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eaLnBrk="1" hangingPunct="1">
              <a:defRPr sz="1200">
                <a:solidFill>
                  <a:srgbClr val="00B050"/>
                </a:solidFill>
                <a:latin typeface="Georgia" panose="02040502050405020303" pitchFamily="18" charset="0"/>
                <a:cs typeface="Tahoma" panose="020B060403050404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eaLnBrk="1" hangingPunct="1"/>
            <a:r>
              <a:rPr lang="en-US" altLang="en-US" sz="1200" dirty="0">
                <a:solidFill>
                  <a:srgbClr val="C00000"/>
                </a:solidFill>
                <a:latin typeface="Georgia" panose="02040502050405020303" pitchFamily="18" charset="0"/>
                <a:cs typeface="Tahoma" panose="020B0604030504040204" pitchFamily="34" charset="0"/>
              </a:rPr>
              <a:t> </a:t>
            </a:r>
            <a:r>
              <a:rPr lang="en-US" altLang="en-US" sz="1200" dirty="0">
                <a:solidFill>
                  <a:srgbClr val="00B050"/>
                </a:solidFill>
                <a:latin typeface="Georgia" panose="02040502050405020303" pitchFamily="18" charset="0"/>
                <a:cs typeface="Tahoma" panose="020B0604030504040204" pitchFamily="34" charset="0"/>
              </a:rPr>
              <a:t>13%</a:t>
            </a:r>
          </a:p>
        </p:txBody>
      </p:sp>
      <p:sp>
        <p:nvSpPr>
          <p:cNvPr id="62" name="TextBox 27">
            <a:extLst>
              <a:ext uri="{FF2B5EF4-FFF2-40B4-BE49-F238E27FC236}">
                <a16:creationId xmlns:a16="http://schemas.microsoft.com/office/drawing/2014/main" xmlns="" id="{C1157FA8-8146-43B6-B2C1-8D1A13E63523}"/>
              </a:ext>
            </a:extLst>
          </p:cNvPr>
          <p:cNvSpPr txBox="1">
            <a:spLocks noChangeArrowheads="1"/>
          </p:cNvSpPr>
          <p:nvPr/>
        </p:nvSpPr>
        <p:spPr bwMode="auto">
          <a:xfrm>
            <a:off x="7038577" y="2987575"/>
            <a:ext cx="630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eaLnBrk="1" hangingPunct="1">
              <a:defRPr sz="1200">
                <a:solidFill>
                  <a:srgbClr val="00B050"/>
                </a:solidFill>
                <a:latin typeface="Georgia" panose="02040502050405020303" pitchFamily="18" charset="0"/>
                <a:cs typeface="Tahoma" panose="020B060403050404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   </a:t>
            </a:r>
            <a:r>
              <a:rPr lang="en-US" altLang="en-US" dirty="0">
                <a:solidFill>
                  <a:srgbClr val="C00000"/>
                </a:solidFill>
              </a:rPr>
              <a:t>-12%</a:t>
            </a:r>
          </a:p>
        </p:txBody>
      </p:sp>
      <p:sp>
        <p:nvSpPr>
          <p:cNvPr id="63" name="Up Arrow 17">
            <a:extLst>
              <a:ext uri="{FF2B5EF4-FFF2-40B4-BE49-F238E27FC236}">
                <a16:creationId xmlns:a16="http://schemas.microsoft.com/office/drawing/2014/main" xmlns="" id="{E77540F9-B62D-442C-A083-9C5AC8DCFDB6}"/>
              </a:ext>
            </a:extLst>
          </p:cNvPr>
          <p:cNvSpPr>
            <a:spLocks/>
          </p:cNvSpPr>
          <p:nvPr/>
        </p:nvSpPr>
        <p:spPr>
          <a:xfrm rot="8100000">
            <a:off x="7654783" y="3039311"/>
            <a:ext cx="209551" cy="20955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 name="TextBox 27">
            <a:extLst>
              <a:ext uri="{FF2B5EF4-FFF2-40B4-BE49-F238E27FC236}">
                <a16:creationId xmlns:a16="http://schemas.microsoft.com/office/drawing/2014/main" xmlns="" id="{B6B079EE-D607-4DD6-9A5B-F8169FA52115}"/>
              </a:ext>
            </a:extLst>
          </p:cNvPr>
          <p:cNvSpPr txBox="1">
            <a:spLocks noChangeArrowheads="1"/>
          </p:cNvSpPr>
          <p:nvPr/>
        </p:nvSpPr>
        <p:spPr bwMode="auto">
          <a:xfrm>
            <a:off x="7046451" y="3438772"/>
            <a:ext cx="6559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eaLnBrk="1" hangingPunct="1">
              <a:defRPr sz="1200">
                <a:solidFill>
                  <a:srgbClr val="00B050"/>
                </a:solidFill>
                <a:latin typeface="Georgia" panose="02040502050405020303" pitchFamily="18" charset="0"/>
                <a:cs typeface="Tahoma" panose="020B060403050404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   </a:t>
            </a:r>
            <a:r>
              <a:rPr lang="en-US" altLang="en-US" dirty="0">
                <a:solidFill>
                  <a:srgbClr val="C00000"/>
                </a:solidFill>
              </a:rPr>
              <a:t>-48%</a:t>
            </a:r>
          </a:p>
        </p:txBody>
      </p:sp>
      <p:sp>
        <p:nvSpPr>
          <p:cNvPr id="65" name="Up Arrow 17">
            <a:extLst>
              <a:ext uri="{FF2B5EF4-FFF2-40B4-BE49-F238E27FC236}">
                <a16:creationId xmlns:a16="http://schemas.microsoft.com/office/drawing/2014/main" xmlns="" id="{9E5F879A-9834-48AE-87D9-9B418FA7D224}"/>
              </a:ext>
            </a:extLst>
          </p:cNvPr>
          <p:cNvSpPr>
            <a:spLocks/>
          </p:cNvSpPr>
          <p:nvPr/>
        </p:nvSpPr>
        <p:spPr>
          <a:xfrm rot="8100000">
            <a:off x="7662656" y="3490508"/>
            <a:ext cx="209551" cy="20955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 name="TextBox 27">
            <a:extLst>
              <a:ext uri="{FF2B5EF4-FFF2-40B4-BE49-F238E27FC236}">
                <a16:creationId xmlns:a16="http://schemas.microsoft.com/office/drawing/2014/main" xmlns="" id="{14750F36-6005-454D-9518-0614861B6E67}"/>
              </a:ext>
            </a:extLst>
          </p:cNvPr>
          <p:cNvSpPr txBox="1">
            <a:spLocks noChangeArrowheads="1"/>
          </p:cNvSpPr>
          <p:nvPr/>
        </p:nvSpPr>
        <p:spPr bwMode="auto">
          <a:xfrm>
            <a:off x="7183283" y="3928566"/>
            <a:ext cx="5389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eaLnBrk="1" hangingPunct="1">
              <a:defRPr sz="1200">
                <a:solidFill>
                  <a:srgbClr val="00B050"/>
                </a:solidFill>
                <a:latin typeface="Georgia" panose="02040502050405020303" pitchFamily="18" charset="0"/>
                <a:cs typeface="Tahoma" panose="020B060403050404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eaLnBrk="1" hangingPunct="1"/>
            <a:r>
              <a:rPr lang="en-US" altLang="en-US" dirty="0">
                <a:solidFill>
                  <a:srgbClr val="C00000"/>
                </a:solidFill>
              </a:rPr>
              <a:t>-32%</a:t>
            </a:r>
            <a:endParaRPr lang="en-US" altLang="en-US" sz="1200" dirty="0">
              <a:solidFill>
                <a:srgbClr val="00B050"/>
              </a:solidFill>
              <a:latin typeface="Georgia" panose="02040502050405020303" pitchFamily="18" charset="0"/>
              <a:cs typeface="Tahoma" panose="020B0604030504040204" pitchFamily="34" charset="0"/>
            </a:endParaRPr>
          </a:p>
        </p:txBody>
      </p:sp>
      <p:sp>
        <p:nvSpPr>
          <p:cNvPr id="34" name="Up Arrow 19">
            <a:extLst>
              <a:ext uri="{FF2B5EF4-FFF2-40B4-BE49-F238E27FC236}">
                <a16:creationId xmlns:a16="http://schemas.microsoft.com/office/drawing/2014/main" xmlns="" id="{B4220681-E4E8-4081-83A5-AEC033D5E084}"/>
              </a:ext>
            </a:extLst>
          </p:cNvPr>
          <p:cNvSpPr>
            <a:spLocks/>
          </p:cNvSpPr>
          <p:nvPr/>
        </p:nvSpPr>
        <p:spPr>
          <a:xfrm rot="2700000">
            <a:off x="1631297" y="2867454"/>
            <a:ext cx="209551" cy="21113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Up Arrow 19">
            <a:extLst>
              <a:ext uri="{FF2B5EF4-FFF2-40B4-BE49-F238E27FC236}">
                <a16:creationId xmlns:a16="http://schemas.microsoft.com/office/drawing/2014/main" xmlns="" id="{FF9B4047-9322-4AF5-8759-347B18275B95}"/>
              </a:ext>
            </a:extLst>
          </p:cNvPr>
          <p:cNvSpPr>
            <a:spLocks/>
          </p:cNvSpPr>
          <p:nvPr/>
        </p:nvSpPr>
        <p:spPr>
          <a:xfrm rot="2700000">
            <a:off x="1631296" y="3555204"/>
            <a:ext cx="209551" cy="21113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Up Arrow 19">
            <a:extLst>
              <a:ext uri="{FF2B5EF4-FFF2-40B4-BE49-F238E27FC236}">
                <a16:creationId xmlns:a16="http://schemas.microsoft.com/office/drawing/2014/main" xmlns="" id="{35EE887B-EAC7-4DF3-A446-7D19343479BD}"/>
              </a:ext>
            </a:extLst>
          </p:cNvPr>
          <p:cNvSpPr>
            <a:spLocks/>
          </p:cNvSpPr>
          <p:nvPr/>
        </p:nvSpPr>
        <p:spPr>
          <a:xfrm rot="2700000">
            <a:off x="7691999" y="2605237"/>
            <a:ext cx="209551" cy="21113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Up Arrow 17">
            <a:extLst>
              <a:ext uri="{FF2B5EF4-FFF2-40B4-BE49-F238E27FC236}">
                <a16:creationId xmlns:a16="http://schemas.microsoft.com/office/drawing/2014/main" xmlns="" id="{F996952D-291E-46C8-8B31-C6BFC7DE7C03}"/>
              </a:ext>
            </a:extLst>
          </p:cNvPr>
          <p:cNvSpPr>
            <a:spLocks/>
          </p:cNvSpPr>
          <p:nvPr/>
        </p:nvSpPr>
        <p:spPr>
          <a:xfrm rot="8100000">
            <a:off x="7691439" y="3997325"/>
            <a:ext cx="209551" cy="20955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228078197"/>
      </p:ext>
    </p:extLst>
  </p:cSld>
  <p:clrMapOvr>
    <a:masterClrMapping/>
  </p:clrMapOvr>
  <p:extLst>
    <p:ext uri="{6950BFC3-D8DA-4A85-94F7-54DA5524770B}">
      <p188:commentRel xmlns:p188="http://schemas.microsoft.com/office/powerpoint/2018/8/main" xmlns=""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02447F7B-83A6-4ACE-90F0-D34FDD692688}"/>
              </a:ext>
            </a:extLst>
          </p:cNvPr>
          <p:cNvSpPr>
            <a:spLocks noGrp="1"/>
          </p:cNvSpPr>
          <p:nvPr/>
        </p:nvSpPr>
        <p:spPr bwMode="auto">
          <a:xfrm>
            <a:off x="0" y="1"/>
            <a:ext cx="7543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en-US" sz="1600" b="1" dirty="0">
                <a:solidFill>
                  <a:schemeClr val="bg1"/>
                </a:solidFill>
                <a:highlight>
                  <a:srgbClr val="FFFF00"/>
                </a:highlight>
                <a:latin typeface="Georgia" panose="02040502050405020303" pitchFamily="18" charset="0"/>
              </a:rPr>
              <a:t>Sector evolution for 2020 has registered a decrease both in the value of debts referred (-23%) and of debts recovered (-8%)</a:t>
            </a:r>
          </a:p>
        </p:txBody>
      </p:sp>
      <p:sp>
        <p:nvSpPr>
          <p:cNvPr id="24579" name="TextBox 21">
            <a:extLst>
              <a:ext uri="{FF2B5EF4-FFF2-40B4-BE49-F238E27FC236}">
                <a16:creationId xmlns:a16="http://schemas.microsoft.com/office/drawing/2014/main" xmlns="" id="{884068B2-64CD-403C-8EA3-E06B91E24919}"/>
              </a:ext>
            </a:extLst>
          </p:cNvPr>
          <p:cNvSpPr txBox="1">
            <a:spLocks noChangeArrowheads="1"/>
          </p:cNvSpPr>
          <p:nvPr/>
        </p:nvSpPr>
        <p:spPr bwMode="auto">
          <a:xfrm>
            <a:off x="169866" y="758829"/>
            <a:ext cx="3244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en-US" sz="1400" b="1" dirty="0">
                <a:latin typeface="Georgia" panose="02040502050405020303" pitchFamily="18" charset="0"/>
                <a:cs typeface="Arial" panose="020B0604020202020204" pitchFamily="34" charset="0"/>
              </a:rPr>
              <a:t>Sector evolution in </a:t>
            </a:r>
            <a:r>
              <a:rPr kumimoji="1" lang="en-US" altLang="en-US" sz="1400" b="1" dirty="0">
                <a:highlight>
                  <a:srgbClr val="FFFF00"/>
                </a:highlight>
                <a:latin typeface="Georgia" panose="02040502050405020303" pitchFamily="18" charset="0"/>
                <a:cs typeface="Arial" panose="020B0604020202020204" pitchFamily="34" charset="0"/>
              </a:rPr>
              <a:t>2020 vs. 2019</a:t>
            </a:r>
          </a:p>
        </p:txBody>
      </p:sp>
      <p:sp>
        <p:nvSpPr>
          <p:cNvPr id="21" name="TextBox 22">
            <a:extLst>
              <a:ext uri="{FF2B5EF4-FFF2-40B4-BE49-F238E27FC236}">
                <a16:creationId xmlns:a16="http://schemas.microsoft.com/office/drawing/2014/main" xmlns="" id="{E7A459B0-06A2-4006-B956-92A9BDEF5EE1}"/>
              </a:ext>
            </a:extLst>
          </p:cNvPr>
          <p:cNvSpPr txBox="1"/>
          <p:nvPr/>
        </p:nvSpPr>
        <p:spPr>
          <a:xfrm>
            <a:off x="5090925" y="1524001"/>
            <a:ext cx="3854451" cy="4536477"/>
          </a:xfrm>
          <a:prstGeom prst="rect">
            <a:avLst/>
          </a:prstGeom>
          <a:noFill/>
          <a:ln>
            <a:noFill/>
          </a:ln>
        </p:spPr>
        <p:txBody>
          <a:bodyPr tIns="91440"/>
          <a:lstStyle>
            <a:defPPr>
              <a:defRPr lang="en-US"/>
            </a:defPPr>
            <a:lvl1pPr algn="l" rtl="0" fontAlgn="base">
              <a:spcBef>
                <a:spcPct val="0"/>
              </a:spcBef>
              <a:spcAft>
                <a:spcPct val="0"/>
              </a:spcAft>
              <a:defRPr kumimoji="1" sz="2400"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umimoji="1" sz="2400"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umimoji="1" sz="2400"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umimoji="1" sz="2400"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umimoji="1" sz="2400" kern="1200">
                <a:solidFill>
                  <a:schemeClr val="tx1"/>
                </a:solidFill>
                <a:latin typeface="Tahoma" pitchFamily="34" charset="0"/>
                <a:ea typeface="+mn-ea"/>
                <a:cs typeface="Arial" pitchFamily="34" charset="0"/>
              </a:defRPr>
            </a:lvl5pPr>
            <a:lvl6pPr marL="2286000" algn="l" defTabSz="914400" rtl="0" eaLnBrk="1" latinLnBrk="0" hangingPunct="1">
              <a:defRPr kumimoji="1" sz="2400" kern="1200">
                <a:solidFill>
                  <a:schemeClr val="tx1"/>
                </a:solidFill>
                <a:latin typeface="Tahoma" pitchFamily="34" charset="0"/>
                <a:ea typeface="+mn-ea"/>
                <a:cs typeface="Arial" pitchFamily="34" charset="0"/>
              </a:defRPr>
            </a:lvl6pPr>
            <a:lvl7pPr marL="2743200" algn="l" defTabSz="914400" rtl="0" eaLnBrk="1" latinLnBrk="0" hangingPunct="1">
              <a:defRPr kumimoji="1" sz="2400" kern="1200">
                <a:solidFill>
                  <a:schemeClr val="tx1"/>
                </a:solidFill>
                <a:latin typeface="Tahoma" pitchFamily="34" charset="0"/>
                <a:ea typeface="+mn-ea"/>
                <a:cs typeface="Arial" pitchFamily="34" charset="0"/>
              </a:defRPr>
            </a:lvl7pPr>
            <a:lvl8pPr marL="3200400" algn="l" defTabSz="914400" rtl="0" eaLnBrk="1" latinLnBrk="0" hangingPunct="1">
              <a:defRPr kumimoji="1" sz="2400" kern="1200">
                <a:solidFill>
                  <a:schemeClr val="tx1"/>
                </a:solidFill>
                <a:latin typeface="Tahoma" pitchFamily="34" charset="0"/>
                <a:ea typeface="+mn-ea"/>
                <a:cs typeface="Arial" pitchFamily="34" charset="0"/>
              </a:defRPr>
            </a:lvl8pPr>
            <a:lvl9pPr marL="3657600" algn="l" defTabSz="914400" rtl="0" eaLnBrk="1" latinLnBrk="0" hangingPunct="1">
              <a:defRPr kumimoji="1" sz="2400" kern="1200">
                <a:solidFill>
                  <a:schemeClr val="tx1"/>
                </a:solidFill>
                <a:latin typeface="Tahoma" pitchFamily="34" charset="0"/>
                <a:ea typeface="+mn-ea"/>
                <a:cs typeface="Arial" pitchFamily="34" charset="0"/>
              </a:defRPr>
            </a:lvl9pPr>
          </a:lstStyle>
          <a:p>
            <a:pPr eaLnBrk="1" hangingPunct="1">
              <a:buClr>
                <a:schemeClr val="tx2">
                  <a:lumMod val="75000"/>
                </a:schemeClr>
              </a:buClr>
              <a:defRPr/>
            </a:pPr>
            <a:r>
              <a:rPr lang="en-US" sz="1200" b="1" dirty="0">
                <a:latin typeface="Georgia" panose="02040502050405020303" pitchFamily="18" charset="0"/>
              </a:rPr>
              <a:t>Sector evolution. </a:t>
            </a:r>
            <a:r>
              <a:rPr lang="en-US" sz="1200" dirty="0">
                <a:latin typeface="Georgia" panose="02040502050405020303" pitchFamily="18" charset="0"/>
              </a:rPr>
              <a:t>Most sectors have registered a significant decrease in terms of value of debt referred and recovered in 2020, compared to 2019. We can notice a slight increase in the referred B2B sector. </a:t>
            </a:r>
            <a:br>
              <a:rPr lang="en-US" sz="1200" dirty="0">
                <a:latin typeface="Georgia" panose="02040502050405020303" pitchFamily="18" charset="0"/>
              </a:rPr>
            </a:br>
            <a:endParaRPr lang="en-US" sz="1200" dirty="0">
              <a:latin typeface="Georgia" panose="02040502050405020303" pitchFamily="18" charset="0"/>
            </a:endParaRPr>
          </a:p>
        </p:txBody>
      </p:sp>
      <p:graphicFrame>
        <p:nvGraphicFramePr>
          <p:cNvPr id="2" name="Chart 24">
            <a:extLst>
              <a:ext uri="{FF2B5EF4-FFF2-40B4-BE49-F238E27FC236}">
                <a16:creationId xmlns:a16="http://schemas.microsoft.com/office/drawing/2014/main" xmlns="" id="{BD6C1ABE-F2E0-4FC8-B218-EBA0B4CC7DDA}"/>
              </a:ext>
            </a:extLst>
          </p:cNvPr>
          <p:cNvGraphicFramePr>
            <a:graphicFrameLocks/>
          </p:cNvGraphicFramePr>
          <p:nvPr>
            <p:extLst>
              <p:ext uri="{D42A27DB-BD31-4B8C-83A1-F6EECF244321}">
                <p14:modId xmlns:p14="http://schemas.microsoft.com/office/powerpoint/2010/main" val="3197468954"/>
              </p:ext>
            </p:extLst>
          </p:nvPr>
        </p:nvGraphicFramePr>
        <p:xfrm>
          <a:off x="169866" y="1066803"/>
          <a:ext cx="4478337" cy="2930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8">
            <a:extLst>
              <a:ext uri="{FF2B5EF4-FFF2-40B4-BE49-F238E27FC236}">
                <a16:creationId xmlns:a16="http://schemas.microsoft.com/office/drawing/2014/main" xmlns="" id="{AF7C0390-B1B2-48AA-8113-0117FE4FB693}"/>
              </a:ext>
            </a:extLst>
          </p:cNvPr>
          <p:cNvGraphicFramePr>
            <a:graphicFrameLocks/>
          </p:cNvGraphicFramePr>
          <p:nvPr>
            <p:extLst>
              <p:ext uri="{D42A27DB-BD31-4B8C-83A1-F6EECF244321}">
                <p14:modId xmlns:p14="http://schemas.microsoft.com/office/powerpoint/2010/main" val="4198842789"/>
              </p:ext>
            </p:extLst>
          </p:nvPr>
        </p:nvGraphicFramePr>
        <p:xfrm>
          <a:off x="145091" y="3908757"/>
          <a:ext cx="4503111" cy="2870200"/>
        </p:xfrm>
        <a:graphic>
          <a:graphicData uri="http://schemas.openxmlformats.org/drawingml/2006/chart">
            <c:chart xmlns:c="http://schemas.openxmlformats.org/drawingml/2006/chart" xmlns:r="http://schemas.openxmlformats.org/officeDocument/2006/relationships" r:id="rId3"/>
          </a:graphicData>
        </a:graphic>
      </p:graphicFrame>
      <p:cxnSp>
        <p:nvCxnSpPr>
          <p:cNvPr id="40" name="Straight Connector 39">
            <a:extLst>
              <a:ext uri="{FF2B5EF4-FFF2-40B4-BE49-F238E27FC236}">
                <a16:creationId xmlns:a16="http://schemas.microsoft.com/office/drawing/2014/main" xmlns="" id="{75A3356F-932D-4C6E-B394-19359D755024}"/>
              </a:ext>
            </a:extLst>
          </p:cNvPr>
          <p:cNvCxnSpPr/>
          <p:nvPr/>
        </p:nvCxnSpPr>
        <p:spPr>
          <a:xfrm>
            <a:off x="4852121" y="1488476"/>
            <a:ext cx="0" cy="4572000"/>
          </a:xfrm>
          <a:prstGeom prst="line">
            <a:avLst/>
          </a:prstGeom>
          <a:ln>
            <a:solidFill>
              <a:schemeClr val="tx2">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1" name="AutoShape 5">
            <a:extLst>
              <a:ext uri="{FF2B5EF4-FFF2-40B4-BE49-F238E27FC236}">
                <a16:creationId xmlns:a16="http://schemas.microsoft.com/office/drawing/2014/main" xmlns="" id="{2B577339-471A-46AD-AB9B-6478EA48E801}"/>
              </a:ext>
            </a:extLst>
          </p:cNvPr>
          <p:cNvSpPr>
            <a:spLocks noChangeArrowheads="1"/>
          </p:cNvSpPr>
          <p:nvPr/>
        </p:nvSpPr>
        <p:spPr bwMode="auto">
          <a:xfrm rot="5400000">
            <a:off x="4206240" y="2997236"/>
            <a:ext cx="1371600" cy="182880"/>
          </a:xfrm>
          <a:prstGeom prst="triangle">
            <a:avLst>
              <a:gd name="adj" fmla="val 49995"/>
            </a:avLst>
          </a:prstGeom>
          <a:solidFill>
            <a:srgbClr val="4D5E7A"/>
          </a:solidFill>
          <a:ln w="12700">
            <a:solidFill>
              <a:srgbClr val="4D5E7A"/>
            </a:solidFill>
            <a:miter lim="800000"/>
            <a:headEnd/>
            <a:tailEnd/>
          </a:ln>
          <a:effectLst>
            <a:outerShdw blurRad="50800" dist="38100" dir="2700000" algn="tl" rotWithShape="0">
              <a:srgbClr val="808080">
                <a:alpha val="39998"/>
              </a:srgbClr>
            </a:outerShdw>
          </a:effectLst>
        </p:spPr>
        <p:txBody>
          <a:bodyPr rot="10800000" vert="eaVert" wrap="none" anchor="ctr"/>
          <a:lstStyle>
            <a:defPPr>
              <a:defRPr lang="en-US"/>
            </a:defPPr>
            <a:lvl1pPr algn="l" rtl="0" fontAlgn="base">
              <a:spcBef>
                <a:spcPct val="0"/>
              </a:spcBef>
              <a:spcAft>
                <a:spcPct val="0"/>
              </a:spcAft>
              <a:defRPr kumimoji="1" sz="2400"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umimoji="1" sz="2400"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umimoji="1" sz="2400"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umimoji="1" sz="2400"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umimoji="1" sz="2400" kern="1200">
                <a:solidFill>
                  <a:schemeClr val="tx1"/>
                </a:solidFill>
                <a:latin typeface="Tahoma" pitchFamily="34" charset="0"/>
                <a:ea typeface="+mn-ea"/>
                <a:cs typeface="Arial" pitchFamily="34" charset="0"/>
              </a:defRPr>
            </a:lvl5pPr>
            <a:lvl6pPr marL="2286000" algn="l" defTabSz="914400" rtl="0" eaLnBrk="1" latinLnBrk="0" hangingPunct="1">
              <a:defRPr kumimoji="1" sz="2400" kern="1200">
                <a:solidFill>
                  <a:schemeClr val="tx1"/>
                </a:solidFill>
                <a:latin typeface="Tahoma" pitchFamily="34" charset="0"/>
                <a:ea typeface="+mn-ea"/>
                <a:cs typeface="Arial" pitchFamily="34" charset="0"/>
              </a:defRPr>
            </a:lvl6pPr>
            <a:lvl7pPr marL="2743200" algn="l" defTabSz="914400" rtl="0" eaLnBrk="1" latinLnBrk="0" hangingPunct="1">
              <a:defRPr kumimoji="1" sz="2400" kern="1200">
                <a:solidFill>
                  <a:schemeClr val="tx1"/>
                </a:solidFill>
                <a:latin typeface="Tahoma" pitchFamily="34" charset="0"/>
                <a:ea typeface="+mn-ea"/>
                <a:cs typeface="Arial" pitchFamily="34" charset="0"/>
              </a:defRPr>
            </a:lvl7pPr>
            <a:lvl8pPr marL="3200400" algn="l" defTabSz="914400" rtl="0" eaLnBrk="1" latinLnBrk="0" hangingPunct="1">
              <a:defRPr kumimoji="1" sz="2400" kern="1200">
                <a:solidFill>
                  <a:schemeClr val="tx1"/>
                </a:solidFill>
                <a:latin typeface="Tahoma" pitchFamily="34" charset="0"/>
                <a:ea typeface="+mn-ea"/>
                <a:cs typeface="Arial" pitchFamily="34" charset="0"/>
              </a:defRPr>
            </a:lvl8pPr>
            <a:lvl9pPr marL="3657600" algn="l" defTabSz="914400" rtl="0" eaLnBrk="1" latinLnBrk="0" hangingPunct="1">
              <a:defRPr kumimoji="1" sz="2400" kern="1200">
                <a:solidFill>
                  <a:schemeClr val="tx1"/>
                </a:solidFill>
                <a:latin typeface="Tahoma" pitchFamily="34" charset="0"/>
                <a:ea typeface="+mn-ea"/>
                <a:cs typeface="Arial" pitchFamily="34" charset="0"/>
              </a:defRPr>
            </a:lvl9pPr>
          </a:lstStyle>
          <a:p>
            <a:pPr eaLnBrk="1" hangingPunct="1">
              <a:defRPr/>
            </a:pPr>
            <a:endParaRPr lang="ro-RO" dirty="0"/>
          </a:p>
        </p:txBody>
      </p:sp>
      <p:sp>
        <p:nvSpPr>
          <p:cNvPr id="42" name="AutoShape 5">
            <a:extLst>
              <a:ext uri="{FF2B5EF4-FFF2-40B4-BE49-F238E27FC236}">
                <a16:creationId xmlns:a16="http://schemas.microsoft.com/office/drawing/2014/main" xmlns="" id="{05F90163-929A-4BF0-A29B-268ACBA74D65}"/>
              </a:ext>
            </a:extLst>
          </p:cNvPr>
          <p:cNvSpPr>
            <a:spLocks noChangeArrowheads="1"/>
          </p:cNvSpPr>
          <p:nvPr/>
        </p:nvSpPr>
        <p:spPr bwMode="auto">
          <a:xfrm rot="5400000">
            <a:off x="4206240" y="4597436"/>
            <a:ext cx="1371600" cy="182880"/>
          </a:xfrm>
          <a:prstGeom prst="triangle">
            <a:avLst>
              <a:gd name="adj" fmla="val 49995"/>
            </a:avLst>
          </a:prstGeom>
          <a:solidFill>
            <a:srgbClr val="4D5E7A"/>
          </a:solidFill>
          <a:ln w="12700">
            <a:solidFill>
              <a:srgbClr val="4D5E7A"/>
            </a:solidFill>
            <a:miter lim="800000"/>
            <a:headEnd/>
            <a:tailEnd/>
          </a:ln>
          <a:effectLst>
            <a:outerShdw blurRad="50800" dist="38100" dir="2700000" algn="tl" rotWithShape="0">
              <a:srgbClr val="808080">
                <a:alpha val="39998"/>
              </a:srgbClr>
            </a:outerShdw>
          </a:effectLst>
        </p:spPr>
        <p:txBody>
          <a:bodyPr rot="10800000" vert="eaVert" wrap="none" anchor="ctr"/>
          <a:lstStyle>
            <a:defPPr>
              <a:defRPr lang="en-US"/>
            </a:defPPr>
            <a:lvl1pPr algn="l" rtl="0" fontAlgn="base">
              <a:spcBef>
                <a:spcPct val="0"/>
              </a:spcBef>
              <a:spcAft>
                <a:spcPct val="0"/>
              </a:spcAft>
              <a:defRPr kumimoji="1" sz="2400"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umimoji="1" sz="2400"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umimoji="1" sz="2400"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umimoji="1" sz="2400"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umimoji="1" sz="2400" kern="1200">
                <a:solidFill>
                  <a:schemeClr val="tx1"/>
                </a:solidFill>
                <a:latin typeface="Tahoma" pitchFamily="34" charset="0"/>
                <a:ea typeface="+mn-ea"/>
                <a:cs typeface="Arial" pitchFamily="34" charset="0"/>
              </a:defRPr>
            </a:lvl5pPr>
            <a:lvl6pPr marL="2286000" algn="l" defTabSz="914400" rtl="0" eaLnBrk="1" latinLnBrk="0" hangingPunct="1">
              <a:defRPr kumimoji="1" sz="2400" kern="1200">
                <a:solidFill>
                  <a:schemeClr val="tx1"/>
                </a:solidFill>
                <a:latin typeface="Tahoma" pitchFamily="34" charset="0"/>
                <a:ea typeface="+mn-ea"/>
                <a:cs typeface="Arial" pitchFamily="34" charset="0"/>
              </a:defRPr>
            </a:lvl6pPr>
            <a:lvl7pPr marL="2743200" algn="l" defTabSz="914400" rtl="0" eaLnBrk="1" latinLnBrk="0" hangingPunct="1">
              <a:defRPr kumimoji="1" sz="2400" kern="1200">
                <a:solidFill>
                  <a:schemeClr val="tx1"/>
                </a:solidFill>
                <a:latin typeface="Tahoma" pitchFamily="34" charset="0"/>
                <a:ea typeface="+mn-ea"/>
                <a:cs typeface="Arial" pitchFamily="34" charset="0"/>
              </a:defRPr>
            </a:lvl7pPr>
            <a:lvl8pPr marL="3200400" algn="l" defTabSz="914400" rtl="0" eaLnBrk="1" latinLnBrk="0" hangingPunct="1">
              <a:defRPr kumimoji="1" sz="2400" kern="1200">
                <a:solidFill>
                  <a:schemeClr val="tx1"/>
                </a:solidFill>
                <a:latin typeface="Tahoma" pitchFamily="34" charset="0"/>
                <a:ea typeface="+mn-ea"/>
                <a:cs typeface="Arial" pitchFamily="34" charset="0"/>
              </a:defRPr>
            </a:lvl8pPr>
            <a:lvl9pPr marL="3657600" algn="l" defTabSz="914400" rtl="0" eaLnBrk="1" latinLnBrk="0" hangingPunct="1">
              <a:defRPr kumimoji="1" sz="2400" kern="1200">
                <a:solidFill>
                  <a:schemeClr val="tx1"/>
                </a:solidFill>
                <a:latin typeface="Tahoma" pitchFamily="34" charset="0"/>
                <a:ea typeface="+mn-ea"/>
                <a:cs typeface="Arial" pitchFamily="34" charset="0"/>
              </a:defRPr>
            </a:lvl9pPr>
          </a:lstStyle>
          <a:p>
            <a:pPr eaLnBrk="1" hangingPunct="1">
              <a:defRPr/>
            </a:pPr>
            <a:endParaRPr lang="ro-RO" dirty="0"/>
          </a:p>
        </p:txBody>
      </p:sp>
      <p:sp>
        <p:nvSpPr>
          <p:cNvPr id="3" name="Rectangle 2">
            <a:extLst>
              <a:ext uri="{FF2B5EF4-FFF2-40B4-BE49-F238E27FC236}">
                <a16:creationId xmlns:a16="http://schemas.microsoft.com/office/drawing/2014/main" xmlns="" id="{2BDC4409-365D-43C9-930F-F72D282D9BB9}"/>
              </a:ext>
            </a:extLst>
          </p:cNvPr>
          <p:cNvSpPr/>
          <p:nvPr/>
        </p:nvSpPr>
        <p:spPr>
          <a:xfrm>
            <a:off x="3124200" y="1086530"/>
            <a:ext cx="1066800" cy="320083"/>
          </a:xfrm>
          <a:prstGeom prst="rect">
            <a:avLst/>
          </a:prstGeom>
          <a:solidFill>
            <a:schemeClr val="bg1"/>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latin typeface="Georgia" panose="02040502050405020303" pitchFamily="18" charset="0"/>
              </a:rPr>
              <a:t>Referred</a:t>
            </a:r>
          </a:p>
        </p:txBody>
      </p:sp>
      <p:sp>
        <p:nvSpPr>
          <p:cNvPr id="23" name="Rectangle 22">
            <a:extLst>
              <a:ext uri="{FF2B5EF4-FFF2-40B4-BE49-F238E27FC236}">
                <a16:creationId xmlns:a16="http://schemas.microsoft.com/office/drawing/2014/main" xmlns="" id="{8C2A85C9-E290-400F-8561-0BB4AF068E5D}"/>
              </a:ext>
            </a:extLst>
          </p:cNvPr>
          <p:cNvSpPr/>
          <p:nvPr/>
        </p:nvSpPr>
        <p:spPr>
          <a:xfrm>
            <a:off x="3211914" y="3911058"/>
            <a:ext cx="1185019" cy="320083"/>
          </a:xfrm>
          <a:prstGeom prst="rect">
            <a:avLst/>
          </a:prstGeom>
          <a:solidFill>
            <a:schemeClr val="bg1"/>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latin typeface="Georgia" panose="02040502050405020303" pitchFamily="18" charset="0"/>
              </a:rPr>
              <a:t>Recovered</a:t>
            </a:r>
          </a:p>
        </p:txBody>
      </p:sp>
      <p:grpSp>
        <p:nvGrpSpPr>
          <p:cNvPr id="6" name="Group 5">
            <a:extLst>
              <a:ext uri="{FF2B5EF4-FFF2-40B4-BE49-F238E27FC236}">
                <a16:creationId xmlns:a16="http://schemas.microsoft.com/office/drawing/2014/main" xmlns="" id="{A376B87D-76CE-45AA-A273-0E0B182971AE}"/>
              </a:ext>
            </a:extLst>
          </p:cNvPr>
          <p:cNvGrpSpPr/>
          <p:nvPr/>
        </p:nvGrpSpPr>
        <p:grpSpPr>
          <a:xfrm>
            <a:off x="4063508" y="1932775"/>
            <a:ext cx="533400" cy="530225"/>
            <a:chOff x="3997262" y="2257258"/>
            <a:chExt cx="533400" cy="530225"/>
          </a:xfrm>
        </p:grpSpPr>
        <p:sp>
          <p:nvSpPr>
            <p:cNvPr id="30" name="Oval 29">
              <a:extLst>
                <a:ext uri="{FF2B5EF4-FFF2-40B4-BE49-F238E27FC236}">
                  <a16:creationId xmlns:a16="http://schemas.microsoft.com/office/drawing/2014/main" xmlns="" id="{2E509678-BD39-4B5D-BF3E-8BD8584DE8D2}"/>
                </a:ext>
              </a:extLst>
            </p:cNvPr>
            <p:cNvSpPr/>
            <p:nvPr/>
          </p:nvSpPr>
          <p:spPr bwMode="auto">
            <a:xfrm>
              <a:off x="3997262" y="2257258"/>
              <a:ext cx="533400" cy="53022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r" eaLnBrk="1" hangingPunct="1">
                <a:defRPr/>
              </a:pPr>
              <a:r>
                <a:rPr lang="en-US" sz="900" dirty="0">
                  <a:solidFill>
                    <a:schemeClr val="tx1"/>
                  </a:solidFill>
                  <a:latin typeface="Georgia" panose="02040502050405020303" pitchFamily="18" charset="0"/>
                </a:rPr>
                <a:t>57%</a:t>
              </a:r>
            </a:p>
          </p:txBody>
        </p:sp>
        <p:cxnSp>
          <p:nvCxnSpPr>
            <p:cNvPr id="31" name="Straight Arrow Connector 30">
              <a:extLst>
                <a:ext uri="{FF2B5EF4-FFF2-40B4-BE49-F238E27FC236}">
                  <a16:creationId xmlns:a16="http://schemas.microsoft.com/office/drawing/2014/main" xmlns="" id="{FDE1AE2A-6191-4E75-BB15-27D6C014E9AD}"/>
                </a:ext>
              </a:extLst>
            </p:cNvPr>
            <p:cNvCxnSpPr/>
            <p:nvPr/>
          </p:nvCxnSpPr>
          <p:spPr>
            <a:xfrm>
              <a:off x="4046032" y="2418023"/>
              <a:ext cx="112713" cy="3016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4">
            <a:extLst>
              <a:ext uri="{FF2B5EF4-FFF2-40B4-BE49-F238E27FC236}">
                <a16:creationId xmlns:a16="http://schemas.microsoft.com/office/drawing/2014/main" xmlns="" id="{A5163725-E941-406B-8A9B-38F771B43E7D}"/>
              </a:ext>
            </a:extLst>
          </p:cNvPr>
          <p:cNvGrpSpPr>
            <a:grpSpLocks/>
          </p:cNvGrpSpPr>
          <p:nvPr/>
        </p:nvGrpSpPr>
        <p:grpSpPr bwMode="auto">
          <a:xfrm>
            <a:off x="4191643" y="2817990"/>
            <a:ext cx="533400" cy="530225"/>
            <a:chOff x="4245758" y="4192132"/>
            <a:chExt cx="533400" cy="530225"/>
          </a:xfrm>
        </p:grpSpPr>
        <p:sp>
          <p:nvSpPr>
            <p:cNvPr id="24" name="Oval 23">
              <a:extLst>
                <a:ext uri="{FF2B5EF4-FFF2-40B4-BE49-F238E27FC236}">
                  <a16:creationId xmlns:a16="http://schemas.microsoft.com/office/drawing/2014/main" xmlns="" id="{F90705B9-F58B-4024-AEB0-1C714A6658B3}"/>
                </a:ext>
              </a:extLst>
            </p:cNvPr>
            <p:cNvSpPr/>
            <p:nvPr/>
          </p:nvSpPr>
          <p:spPr>
            <a:xfrm>
              <a:off x="4245758" y="4192132"/>
              <a:ext cx="533400" cy="530225"/>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r" eaLnBrk="1" hangingPunct="1">
                <a:defRPr/>
              </a:pPr>
              <a:r>
                <a:rPr lang="en-US" sz="900" dirty="0">
                  <a:solidFill>
                    <a:schemeClr val="tx1"/>
                  </a:solidFill>
                  <a:latin typeface="Georgia" panose="02040502050405020303" pitchFamily="18" charset="0"/>
                </a:rPr>
                <a:t>36%</a:t>
              </a:r>
            </a:p>
          </p:txBody>
        </p:sp>
        <p:cxnSp>
          <p:nvCxnSpPr>
            <p:cNvPr id="25" name="Straight Arrow Connector 24">
              <a:extLst>
                <a:ext uri="{FF2B5EF4-FFF2-40B4-BE49-F238E27FC236}">
                  <a16:creationId xmlns:a16="http://schemas.microsoft.com/office/drawing/2014/main" xmlns="" id="{800077F2-F908-4F03-976A-BA27FAEBE2D5}"/>
                </a:ext>
              </a:extLst>
            </p:cNvPr>
            <p:cNvCxnSpPr/>
            <p:nvPr/>
          </p:nvCxnSpPr>
          <p:spPr>
            <a:xfrm flipV="1">
              <a:off x="4287109" y="4348827"/>
              <a:ext cx="138113" cy="300037"/>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xmlns="" id="{518386DC-7124-4AC9-A9AB-BFF59C27EAC9}"/>
              </a:ext>
            </a:extLst>
          </p:cNvPr>
          <p:cNvGrpSpPr/>
          <p:nvPr/>
        </p:nvGrpSpPr>
        <p:grpSpPr>
          <a:xfrm>
            <a:off x="4159756" y="4617431"/>
            <a:ext cx="533400" cy="530225"/>
            <a:chOff x="3997262" y="2257258"/>
            <a:chExt cx="533400" cy="530225"/>
          </a:xfrm>
        </p:grpSpPr>
        <p:sp>
          <p:nvSpPr>
            <p:cNvPr id="27" name="Oval 26">
              <a:extLst>
                <a:ext uri="{FF2B5EF4-FFF2-40B4-BE49-F238E27FC236}">
                  <a16:creationId xmlns:a16="http://schemas.microsoft.com/office/drawing/2014/main" xmlns="" id="{05FF2723-84BD-48D6-BFF0-9541DAA0418E}"/>
                </a:ext>
              </a:extLst>
            </p:cNvPr>
            <p:cNvSpPr/>
            <p:nvPr/>
          </p:nvSpPr>
          <p:spPr bwMode="auto">
            <a:xfrm>
              <a:off x="3997262" y="2257258"/>
              <a:ext cx="533400" cy="53022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r" eaLnBrk="1" hangingPunct="1">
                <a:defRPr/>
              </a:pPr>
              <a:r>
                <a:rPr lang="en-US" sz="900" dirty="0">
                  <a:solidFill>
                    <a:schemeClr val="tx1"/>
                  </a:solidFill>
                  <a:latin typeface="Georgia" panose="02040502050405020303" pitchFamily="18" charset="0"/>
                </a:rPr>
                <a:t>35%</a:t>
              </a:r>
            </a:p>
          </p:txBody>
        </p:sp>
        <p:cxnSp>
          <p:nvCxnSpPr>
            <p:cNvPr id="28" name="Straight Arrow Connector 27">
              <a:extLst>
                <a:ext uri="{FF2B5EF4-FFF2-40B4-BE49-F238E27FC236}">
                  <a16:creationId xmlns:a16="http://schemas.microsoft.com/office/drawing/2014/main" xmlns="" id="{2DD66011-9D35-4796-9930-22630BD0DB84}"/>
                </a:ext>
              </a:extLst>
            </p:cNvPr>
            <p:cNvCxnSpPr/>
            <p:nvPr/>
          </p:nvCxnSpPr>
          <p:spPr>
            <a:xfrm>
              <a:off x="4046032" y="2418023"/>
              <a:ext cx="112713" cy="3016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xmlns="" id="{2A5005BE-CEB7-4F29-BB0E-FC8B298D7ADF}"/>
              </a:ext>
            </a:extLst>
          </p:cNvPr>
          <p:cNvGrpSpPr/>
          <p:nvPr/>
        </p:nvGrpSpPr>
        <p:grpSpPr>
          <a:xfrm>
            <a:off x="4195107" y="5502646"/>
            <a:ext cx="533400" cy="530225"/>
            <a:chOff x="3997262" y="2257258"/>
            <a:chExt cx="533400" cy="530225"/>
          </a:xfrm>
        </p:grpSpPr>
        <p:sp>
          <p:nvSpPr>
            <p:cNvPr id="32" name="Oval 31">
              <a:extLst>
                <a:ext uri="{FF2B5EF4-FFF2-40B4-BE49-F238E27FC236}">
                  <a16:creationId xmlns:a16="http://schemas.microsoft.com/office/drawing/2014/main" xmlns="" id="{8592DFC4-50E2-4D9A-82CE-D87E24D75B13}"/>
                </a:ext>
              </a:extLst>
            </p:cNvPr>
            <p:cNvSpPr/>
            <p:nvPr/>
          </p:nvSpPr>
          <p:spPr bwMode="auto">
            <a:xfrm>
              <a:off x="3997262" y="2257258"/>
              <a:ext cx="533400" cy="53022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r" eaLnBrk="1" hangingPunct="1">
                <a:defRPr/>
              </a:pPr>
              <a:r>
                <a:rPr lang="en-US" sz="900" dirty="0">
                  <a:solidFill>
                    <a:schemeClr val="tx1"/>
                  </a:solidFill>
                  <a:latin typeface="Georgia" panose="02040502050405020303" pitchFamily="18" charset="0"/>
                </a:rPr>
                <a:t>9%</a:t>
              </a:r>
            </a:p>
          </p:txBody>
        </p:sp>
        <p:cxnSp>
          <p:nvCxnSpPr>
            <p:cNvPr id="33" name="Straight Arrow Connector 32">
              <a:extLst>
                <a:ext uri="{FF2B5EF4-FFF2-40B4-BE49-F238E27FC236}">
                  <a16:creationId xmlns:a16="http://schemas.microsoft.com/office/drawing/2014/main" xmlns="" id="{9AF6D3A1-2A91-4378-815E-8CE64B5D6CF1}"/>
                </a:ext>
              </a:extLst>
            </p:cNvPr>
            <p:cNvCxnSpPr/>
            <p:nvPr/>
          </p:nvCxnSpPr>
          <p:spPr>
            <a:xfrm>
              <a:off x="4046032" y="2418023"/>
              <a:ext cx="112713" cy="3016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8504735"/>
      </p:ext>
    </p:extLst>
  </p:cSld>
  <p:clrMapOvr>
    <a:masterClrMapping/>
  </p:clrMapOvr>
  <p:extLst>
    <p:ext uri="{6950BFC3-D8DA-4A85-94F7-54DA5524770B}">
      <p188:commentRel xmlns:p188="http://schemas.microsoft.com/office/powerpoint/2018/8/main" xmlns=""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CC8E2AA5-5EAF-4936-A3D5-7C303D92C4F0}"/>
              </a:ext>
            </a:extLst>
          </p:cNvPr>
          <p:cNvSpPr>
            <a:spLocks noGrp="1"/>
          </p:cNvSpPr>
          <p:nvPr>
            <p:ph type="title"/>
          </p:nvPr>
        </p:nvSpPr>
        <p:spPr bwMode="auto">
          <a:xfrm>
            <a:off x="12701" y="12701"/>
            <a:ext cx="730250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We can notice a decrease of 32% in revenues in 2021, </a:t>
            </a:r>
            <a:br>
              <a:rPr lang="en-US" altLang="en-US" sz="1600" b="1" dirty="0"/>
            </a:br>
            <a:r>
              <a:rPr lang="en-US" altLang="en-US" sz="1600" b="1" dirty="0"/>
              <a:t>mainly due to the debt </a:t>
            </a:r>
            <a:r>
              <a:rPr lang="en-US" altLang="en-US" sz="1600" b="1" dirty="0" err="1"/>
              <a:t>pucehased</a:t>
            </a:r>
            <a:endParaRPr lang="en-US" altLang="en-US" sz="1600" b="1" dirty="0"/>
          </a:p>
        </p:txBody>
      </p:sp>
      <p:sp>
        <p:nvSpPr>
          <p:cNvPr id="25603" name="TextBox 5">
            <a:extLst>
              <a:ext uri="{FF2B5EF4-FFF2-40B4-BE49-F238E27FC236}">
                <a16:creationId xmlns:a16="http://schemas.microsoft.com/office/drawing/2014/main" xmlns="" id="{42D34DE7-2F03-488A-B768-EBD1E3468596}"/>
              </a:ext>
            </a:extLst>
          </p:cNvPr>
          <p:cNvSpPr txBox="1">
            <a:spLocks noChangeArrowheads="1"/>
          </p:cNvSpPr>
          <p:nvPr/>
        </p:nvSpPr>
        <p:spPr bwMode="auto">
          <a:xfrm>
            <a:off x="553539" y="689225"/>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solidFill>
                  <a:srgbClr val="000000"/>
                </a:solidFill>
                <a:latin typeface="Georgia" panose="02040502050405020303" pitchFamily="18" charset="0"/>
              </a:rPr>
              <a:t>Revenues</a:t>
            </a:r>
          </a:p>
        </p:txBody>
      </p:sp>
      <p:sp>
        <p:nvSpPr>
          <p:cNvPr id="25605" name="TextBox 6">
            <a:extLst>
              <a:ext uri="{FF2B5EF4-FFF2-40B4-BE49-F238E27FC236}">
                <a16:creationId xmlns:a16="http://schemas.microsoft.com/office/drawing/2014/main" xmlns="" id="{839A5EEB-74E6-4FFD-A621-52813639EA57}"/>
              </a:ext>
            </a:extLst>
          </p:cNvPr>
          <p:cNvSpPr txBox="1">
            <a:spLocks noChangeArrowheads="1"/>
          </p:cNvSpPr>
          <p:nvPr/>
        </p:nvSpPr>
        <p:spPr bwMode="auto">
          <a:xfrm>
            <a:off x="5878002" y="2895600"/>
            <a:ext cx="2884415" cy="2968025"/>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tIns="91440"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spcBef>
                <a:spcPts val="600"/>
              </a:spcBef>
              <a:buClr>
                <a:srgbClr val="17375E"/>
              </a:buClr>
              <a:buFont typeface="Wingdings" panose="05000000000000000000" pitchFamily="2" charset="2"/>
              <a:buChar char="§"/>
            </a:pPr>
            <a:r>
              <a:rPr lang="en-US" altLang="en-US" sz="1200" b="1" dirty="0">
                <a:solidFill>
                  <a:srgbClr val="000000"/>
                </a:solidFill>
                <a:latin typeface="Georgia" panose="02040502050405020303" pitchFamily="18" charset="0"/>
              </a:rPr>
              <a:t>Revenue split:  </a:t>
            </a:r>
            <a:r>
              <a:rPr lang="en-US" altLang="en-US" sz="1200" dirty="0">
                <a:solidFill>
                  <a:srgbClr val="000000"/>
                </a:solidFill>
                <a:latin typeface="Georgia" panose="02040502050405020303" pitchFamily="18" charset="0"/>
              </a:rPr>
              <a:t>54%</a:t>
            </a:r>
            <a:r>
              <a:rPr lang="en-US" altLang="en-US" sz="1200" b="1" dirty="0">
                <a:solidFill>
                  <a:srgbClr val="000000"/>
                </a:solidFill>
                <a:latin typeface="Georgia" panose="02040502050405020303" pitchFamily="18" charset="0"/>
              </a:rPr>
              <a:t> </a:t>
            </a:r>
            <a:r>
              <a:rPr lang="en-US" altLang="en-US" sz="1200" dirty="0">
                <a:solidFill>
                  <a:srgbClr val="000000"/>
                </a:solidFill>
                <a:latin typeface="Georgia" panose="02040502050405020303" pitchFamily="18" charset="0"/>
              </a:rPr>
              <a:t>of the revenues from 2021 originated from debt purchase, a considerable decrease since 2020.</a:t>
            </a:r>
          </a:p>
          <a:p>
            <a:pPr eaLnBrk="1" hangingPunct="1">
              <a:spcBef>
                <a:spcPts val="600"/>
              </a:spcBef>
              <a:buClr>
                <a:srgbClr val="17375E"/>
              </a:buClr>
              <a:buFont typeface="Wingdings" panose="05000000000000000000" pitchFamily="2" charset="2"/>
              <a:buChar char="§"/>
            </a:pPr>
            <a:r>
              <a:rPr lang="en-US" altLang="en-US" sz="1200" dirty="0">
                <a:solidFill>
                  <a:srgbClr val="000000"/>
                </a:solidFill>
                <a:latin typeface="Georgia" panose="02040502050405020303" pitchFamily="18" charset="0"/>
              </a:rPr>
              <a:t>Revenues from purchased debts have experienced a significant decrease both in relative value (15%) and </a:t>
            </a:r>
            <a:r>
              <a:rPr lang="en-US" altLang="en-US" sz="1200" dirty="0" err="1">
                <a:solidFill>
                  <a:srgbClr val="000000"/>
                </a:solidFill>
                <a:latin typeface="Georgia" panose="02040502050405020303" pitchFamily="18" charset="0"/>
              </a:rPr>
              <a:t>absolut</a:t>
            </a:r>
            <a:r>
              <a:rPr lang="en-US" altLang="en-US" sz="1200" dirty="0">
                <a:solidFill>
                  <a:srgbClr val="000000"/>
                </a:solidFill>
                <a:latin typeface="Georgia" panose="02040502050405020303" pitchFamily="18" charset="0"/>
              </a:rPr>
              <a:t> value (22 mil EUR, almost a half of the value in 2020).</a:t>
            </a:r>
          </a:p>
          <a:p>
            <a:pPr eaLnBrk="1" hangingPunct="1">
              <a:spcBef>
                <a:spcPts val="600"/>
              </a:spcBef>
              <a:buClr>
                <a:srgbClr val="17375E"/>
              </a:buClr>
              <a:buFont typeface="Wingdings" panose="05000000000000000000" pitchFamily="2" charset="2"/>
              <a:buChar char="§"/>
            </a:pPr>
            <a:r>
              <a:rPr lang="en-US" altLang="en-US" sz="1200" dirty="0">
                <a:solidFill>
                  <a:srgbClr val="000000"/>
                </a:solidFill>
                <a:latin typeface="Georgia" panose="02040502050405020303" pitchFamily="18" charset="0"/>
              </a:rPr>
              <a:t>There has been however a noticeable increase in the relative value (13%) and absolute value (~1,5 mil EUR) of revenues from B2C debt collection.</a:t>
            </a:r>
          </a:p>
        </p:txBody>
      </p:sp>
      <p:graphicFrame>
        <p:nvGraphicFramePr>
          <p:cNvPr id="3" name="Chart 16">
            <a:extLst>
              <a:ext uri="{FF2B5EF4-FFF2-40B4-BE49-F238E27FC236}">
                <a16:creationId xmlns:a16="http://schemas.microsoft.com/office/drawing/2014/main" xmlns="" id="{9C0E280A-C2CD-4A9B-BFE9-638858E7D51C}"/>
              </a:ext>
            </a:extLst>
          </p:cNvPr>
          <p:cNvGraphicFramePr>
            <a:graphicFrameLocks/>
          </p:cNvGraphicFramePr>
          <p:nvPr>
            <p:extLst>
              <p:ext uri="{D42A27DB-BD31-4B8C-83A1-F6EECF244321}">
                <p14:modId xmlns:p14="http://schemas.microsoft.com/office/powerpoint/2010/main" val="2341981457"/>
              </p:ext>
            </p:extLst>
          </p:nvPr>
        </p:nvGraphicFramePr>
        <p:xfrm>
          <a:off x="11720" y="2590800"/>
          <a:ext cx="5672799" cy="4113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a:extLst>
              <a:ext uri="{FF2B5EF4-FFF2-40B4-BE49-F238E27FC236}">
                <a16:creationId xmlns:a16="http://schemas.microsoft.com/office/drawing/2014/main" xmlns="" id="{5864E3D3-FAD4-4507-82FC-9E5D102ACA4B}"/>
              </a:ext>
            </a:extLst>
          </p:cNvPr>
          <p:cNvGraphicFramePr>
            <a:graphicFrameLocks noGrp="1"/>
          </p:cNvGraphicFramePr>
          <p:nvPr>
            <p:extLst>
              <p:ext uri="{D42A27DB-BD31-4B8C-83A1-F6EECF244321}">
                <p14:modId xmlns:p14="http://schemas.microsoft.com/office/powerpoint/2010/main" val="3723881557"/>
              </p:ext>
            </p:extLst>
          </p:nvPr>
        </p:nvGraphicFramePr>
        <p:xfrm>
          <a:off x="623897" y="982502"/>
          <a:ext cx="4910138" cy="1578620"/>
        </p:xfrm>
        <a:graphic>
          <a:graphicData uri="http://schemas.openxmlformats.org/drawingml/2006/table">
            <a:tbl>
              <a:tblPr/>
              <a:tblGrid>
                <a:gridCol w="1219371">
                  <a:extLst>
                    <a:ext uri="{9D8B030D-6E8A-4147-A177-3AD203B41FA5}">
                      <a16:colId xmlns:a16="http://schemas.microsoft.com/office/drawing/2014/main" xmlns="" val="20000"/>
                    </a:ext>
                  </a:extLst>
                </a:gridCol>
                <a:gridCol w="1448003">
                  <a:extLst>
                    <a:ext uri="{9D8B030D-6E8A-4147-A177-3AD203B41FA5}">
                      <a16:colId xmlns:a16="http://schemas.microsoft.com/office/drawing/2014/main" xmlns="" val="20001"/>
                    </a:ext>
                  </a:extLst>
                </a:gridCol>
                <a:gridCol w="1422227">
                  <a:extLst>
                    <a:ext uri="{9D8B030D-6E8A-4147-A177-3AD203B41FA5}">
                      <a16:colId xmlns:a16="http://schemas.microsoft.com/office/drawing/2014/main" xmlns="" val="20002"/>
                    </a:ext>
                  </a:extLst>
                </a:gridCol>
                <a:gridCol w="820537">
                  <a:extLst>
                    <a:ext uri="{9D8B030D-6E8A-4147-A177-3AD203B41FA5}">
                      <a16:colId xmlns:a16="http://schemas.microsoft.com/office/drawing/2014/main" xmlns="" val="20003"/>
                    </a:ext>
                  </a:extLst>
                </a:gridCol>
              </a:tblGrid>
              <a:tr h="402211">
                <a:tc row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2020/2021</a:t>
                      </a:r>
                    </a:p>
                  </a:txBody>
                  <a:tcPr marL="46800" marR="9203" marT="918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Revenues (EUR)</a:t>
                      </a:r>
                    </a:p>
                  </a:txBody>
                  <a:tcPr marL="46800" marR="9203" marT="918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row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Dynamics</a:t>
                      </a:r>
                    </a:p>
                  </a:txBody>
                  <a:tcPr marL="46800" marR="9203" marT="918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extLst>
                  <a:ext uri="{0D108BD9-81ED-4DB2-BD59-A6C34878D82A}">
                    <a16:rowId xmlns:a16="http://schemas.microsoft.com/office/drawing/2014/main" xmlns="" val="10000"/>
                  </a:ext>
                </a:extLst>
              </a:tr>
              <a:tr h="276643">
                <a:tc vMerge="1">
                  <a:txBody>
                    <a:bodyPr/>
                    <a:lstStyle/>
                    <a:p>
                      <a:endParaRPr lang="en-US"/>
                    </a:p>
                  </a:txBody>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2020</a:t>
                      </a:r>
                    </a:p>
                  </a:txBody>
                  <a:tcPr marL="46800" marR="9203" marT="9187"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2021</a:t>
                      </a:r>
                    </a:p>
                  </a:txBody>
                  <a:tcPr marL="46800" marR="9203" marT="9187"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vMerge="1">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endParaRPr>
                    </a:p>
                  </a:txBody>
                  <a:tcPr marL="9202" marR="9202" marT="919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221011">
                <a:tc>
                  <a:txBody>
                    <a:bodyPr/>
                    <a:lstStyle/>
                    <a:p>
                      <a:pPr algn="l" rtl="0" fontAlgn="b"/>
                      <a:r>
                        <a:rPr lang="en-US" sz="1100" b="0" i="0" u="none" strike="noStrike" dirty="0">
                          <a:solidFill>
                            <a:srgbClr val="000000"/>
                          </a:solidFill>
                          <a:effectLst/>
                          <a:latin typeface="Georgia" panose="02040502050405020303" pitchFamily="18" charset="0"/>
                        </a:rPr>
                        <a:t>B2C Collection</a:t>
                      </a:r>
                    </a:p>
                  </a:txBody>
                  <a:tcPr marL="46800" marR="9527" marT="95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Georgia" panose="02040502050405020303" pitchFamily="18" charset="0"/>
                        </a:rPr>
                        <a:t>12,593,733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r" defTabSz="914298" rtl="0" eaLnBrk="1" fontAlgn="b" latinLnBrk="0" hangingPunct="1"/>
                      <a:r>
                        <a:rPr lang="ro-RO" sz="1200" b="0" i="0" u="none" strike="noStrike" kern="1200" dirty="0">
                          <a:solidFill>
                            <a:srgbClr val="000000"/>
                          </a:solidFill>
                          <a:effectLst/>
                          <a:latin typeface="Georgia" panose="02040502050405020303" pitchFamily="18" charset="0"/>
                          <a:ea typeface="+mn-ea"/>
                          <a:cs typeface="+mn-cs"/>
                        </a:rPr>
                        <a:t>        14,174,822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lang="ro-RO" sz="1200" b="0" i="0" u="none" strike="noStrike" kern="1200" dirty="0">
                          <a:solidFill>
                            <a:srgbClr val="000000"/>
                          </a:solidFill>
                          <a:effectLst/>
                          <a:latin typeface="Georgia" panose="02040502050405020303" pitchFamily="18" charset="0"/>
                          <a:ea typeface="+mn-ea"/>
                          <a:cs typeface="+mn-cs"/>
                        </a:rPr>
                        <a:t>13%</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36733">
                <a:tc>
                  <a:txBody>
                    <a:bodyPr/>
                    <a:lstStyle/>
                    <a:p>
                      <a:pPr algn="l" rtl="0" fontAlgn="b"/>
                      <a:r>
                        <a:rPr lang="en-US" sz="1100" b="0" i="0" u="none" strike="noStrike" dirty="0">
                          <a:solidFill>
                            <a:srgbClr val="000000"/>
                          </a:solidFill>
                          <a:effectLst/>
                          <a:latin typeface="Georgia" panose="02040502050405020303" pitchFamily="18" charset="0"/>
                        </a:rPr>
                        <a:t>B2B Collection</a:t>
                      </a:r>
                    </a:p>
                  </a:txBody>
                  <a:tcPr marL="46800" marR="9527" marT="95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Georgia" panose="02040502050405020303" pitchFamily="18" charset="0"/>
                        </a:rPr>
                        <a:t>      7,342,900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r" defTabSz="914298" rtl="0" eaLnBrk="1" fontAlgn="b" latinLnBrk="0" hangingPunct="1"/>
                      <a:r>
                        <a:rPr lang="ro-RO" sz="1200" b="0" i="0" u="none" strike="noStrike" kern="1200" dirty="0">
                          <a:solidFill>
                            <a:srgbClr val="000000"/>
                          </a:solidFill>
                          <a:effectLst/>
                          <a:latin typeface="Georgia" panose="02040502050405020303" pitchFamily="18" charset="0"/>
                          <a:ea typeface="+mn-ea"/>
                          <a:cs typeface="+mn-cs"/>
                        </a:rPr>
                        <a:t>          6,479,189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lang="ro-RO" sz="1200" b="0" i="0" u="none" strike="noStrike" kern="1200" dirty="0">
                          <a:solidFill>
                            <a:srgbClr val="000000"/>
                          </a:solidFill>
                          <a:effectLst/>
                          <a:latin typeface="Georgia" panose="02040502050405020303" pitchFamily="18" charset="0"/>
                          <a:ea typeface="+mn-ea"/>
                          <a:cs typeface="+mn-cs"/>
                        </a:rPr>
                        <a:t>-12%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21011">
                <a:tc>
                  <a:txBody>
                    <a:bodyPr/>
                    <a:lstStyle/>
                    <a:p>
                      <a:pPr algn="l" rtl="0" fontAlgn="b"/>
                      <a:r>
                        <a:rPr lang="en-US" sz="1100" b="0" i="0" u="none" strike="noStrike" dirty="0">
                          <a:solidFill>
                            <a:srgbClr val="000000"/>
                          </a:solidFill>
                          <a:effectLst/>
                          <a:latin typeface="Georgia" panose="02040502050405020303" pitchFamily="18" charset="0"/>
                        </a:rPr>
                        <a:t>Debt purchased</a:t>
                      </a:r>
                    </a:p>
                  </a:txBody>
                  <a:tcPr marL="46800" marR="9527" marT="95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Georgia" panose="02040502050405020303" pitchFamily="18" charset="0"/>
                        </a:rPr>
                        <a:t>    45,850,057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r" defTabSz="914298" rtl="0" eaLnBrk="1" fontAlgn="b" latinLnBrk="0" hangingPunct="1"/>
                      <a:r>
                        <a:rPr lang="ro-RO" sz="1200" b="0" i="0" u="none" strike="noStrike" kern="1200" dirty="0">
                          <a:solidFill>
                            <a:srgbClr val="000000"/>
                          </a:solidFill>
                          <a:effectLst/>
                          <a:latin typeface="Georgia" panose="02040502050405020303" pitchFamily="18" charset="0"/>
                          <a:ea typeface="+mn-ea"/>
                          <a:cs typeface="+mn-cs"/>
                        </a:rPr>
                        <a:t>        23,796,013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r" defTabSz="914298" rtl="0" eaLnBrk="1" fontAlgn="b" latinLnBrk="0" hangingPunct="1"/>
                      <a:r>
                        <a:rPr lang="ro-RO" sz="1200" b="0" i="0" u="none" strike="noStrike" kern="1200" dirty="0">
                          <a:solidFill>
                            <a:srgbClr val="000000"/>
                          </a:solidFill>
                          <a:effectLst/>
                          <a:latin typeface="Georgia" panose="02040502050405020303" pitchFamily="18" charset="0"/>
                          <a:ea typeface="+mn-ea"/>
                          <a:cs typeface="+mn-cs"/>
                        </a:rPr>
                        <a:t>-48%</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21011">
                <a:tc>
                  <a:txBody>
                    <a:bodyPr/>
                    <a:lstStyle/>
                    <a:p>
                      <a:pPr algn="l" rtl="0" fontAlgn="b"/>
                      <a:r>
                        <a:rPr lang="en-US" sz="1100" b="1" i="0" u="none" strike="noStrike" dirty="0">
                          <a:solidFill>
                            <a:srgbClr val="000000"/>
                          </a:solidFill>
                          <a:effectLst/>
                          <a:latin typeface="Georgia" panose="02040502050405020303" pitchFamily="18" charset="0"/>
                        </a:rPr>
                        <a:t>Total</a:t>
                      </a:r>
                    </a:p>
                  </a:txBody>
                  <a:tcPr marL="46800" marR="9527" marT="95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effectLst/>
                          <a:latin typeface="Georgia" panose="02040502050405020303" pitchFamily="18" charset="0"/>
                        </a:rPr>
                        <a:t>   65,786,690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r" defTabSz="914298" rtl="0" eaLnBrk="1" fontAlgn="b" latinLnBrk="0" hangingPunct="1"/>
                      <a:r>
                        <a:rPr lang="ro-RO" sz="1200" b="1" i="0" u="none" strike="noStrike" kern="1200" dirty="0">
                          <a:solidFill>
                            <a:srgbClr val="000000"/>
                          </a:solidFill>
                          <a:effectLst/>
                          <a:latin typeface="Georgia" panose="02040502050405020303" pitchFamily="18" charset="0"/>
                          <a:ea typeface="+mn-ea"/>
                          <a:cs typeface="+mn-cs"/>
                        </a:rPr>
                        <a:t> 44,450,024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r" defTabSz="914298" rtl="0" eaLnBrk="1" fontAlgn="b" latinLnBrk="0" hangingPunct="1"/>
                      <a:r>
                        <a:rPr lang="ro-RO" sz="1200" b="0" i="0" u="none" strike="noStrike" kern="1200" dirty="0">
                          <a:solidFill>
                            <a:srgbClr val="000000"/>
                          </a:solidFill>
                          <a:effectLst/>
                          <a:latin typeface="Georgia" panose="02040502050405020303" pitchFamily="18" charset="0"/>
                          <a:ea typeface="+mn-ea"/>
                          <a:cs typeface="+mn-cs"/>
                        </a:rPr>
                        <a:t>-32%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sp>
        <p:nvSpPr>
          <p:cNvPr id="20" name="TextBox 6">
            <a:extLst>
              <a:ext uri="{FF2B5EF4-FFF2-40B4-BE49-F238E27FC236}">
                <a16:creationId xmlns:a16="http://schemas.microsoft.com/office/drawing/2014/main" xmlns="" id="{C83D2017-C767-478F-B561-054DC7754840}"/>
              </a:ext>
            </a:extLst>
          </p:cNvPr>
          <p:cNvSpPr txBox="1">
            <a:spLocks noChangeArrowheads="1"/>
          </p:cNvSpPr>
          <p:nvPr/>
        </p:nvSpPr>
        <p:spPr bwMode="auto">
          <a:xfrm>
            <a:off x="5878002" y="1292226"/>
            <a:ext cx="2884415" cy="1436060"/>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tIns="91440"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spcBef>
                <a:spcPts val="600"/>
              </a:spcBef>
              <a:buClr>
                <a:srgbClr val="17375E"/>
              </a:buClr>
              <a:buFont typeface="Wingdings" panose="05000000000000000000" pitchFamily="2" charset="2"/>
              <a:buChar char="§"/>
            </a:pPr>
            <a:r>
              <a:rPr lang="en-US" altLang="en-US" sz="1200" b="1" dirty="0">
                <a:solidFill>
                  <a:srgbClr val="000000"/>
                </a:solidFill>
                <a:latin typeface="Georgia" panose="02040502050405020303" pitchFamily="18" charset="0"/>
              </a:rPr>
              <a:t>Volume. </a:t>
            </a:r>
            <a:r>
              <a:rPr lang="en-US" altLang="en-US" sz="1200" dirty="0">
                <a:solidFill>
                  <a:srgbClr val="000000"/>
                </a:solidFill>
                <a:latin typeface="Georgia" panose="02040502050405020303" pitchFamily="18" charset="0"/>
              </a:rPr>
              <a:t>The reported revenues for 2021 reached ~</a:t>
            </a:r>
            <a:r>
              <a:rPr lang="en-US" altLang="en-US" sz="1200" b="1" dirty="0">
                <a:solidFill>
                  <a:srgbClr val="000000"/>
                </a:solidFill>
                <a:latin typeface="Georgia" panose="02040502050405020303" pitchFamily="18" charset="0"/>
              </a:rPr>
              <a:t>44 mil EUR</a:t>
            </a:r>
            <a:r>
              <a:rPr lang="en-US" altLang="en-US" sz="1200" dirty="0">
                <a:solidFill>
                  <a:srgbClr val="000000"/>
                </a:solidFill>
                <a:latin typeface="Georgia" panose="02040502050405020303" pitchFamily="18" charset="0"/>
              </a:rPr>
              <a:t>, a decrease of 32% when compared to 2020.</a:t>
            </a:r>
            <a:r>
              <a:rPr lang="en-US" altLang="en-US" sz="1200" b="1" dirty="0">
                <a:solidFill>
                  <a:srgbClr val="000000"/>
                </a:solidFill>
                <a:latin typeface="Georgia" panose="02040502050405020303" pitchFamily="18" charset="0"/>
              </a:rPr>
              <a:t> </a:t>
            </a:r>
          </a:p>
        </p:txBody>
      </p:sp>
      <p:cxnSp>
        <p:nvCxnSpPr>
          <p:cNvPr id="21" name="Straight Connector 20">
            <a:extLst>
              <a:ext uri="{FF2B5EF4-FFF2-40B4-BE49-F238E27FC236}">
                <a16:creationId xmlns:a16="http://schemas.microsoft.com/office/drawing/2014/main" xmlns="" id="{80991F07-8E08-4FE7-B624-E81F3D681A2A}"/>
              </a:ext>
            </a:extLst>
          </p:cNvPr>
          <p:cNvCxnSpPr/>
          <p:nvPr/>
        </p:nvCxnSpPr>
        <p:spPr>
          <a:xfrm>
            <a:off x="5638800" y="1143000"/>
            <a:ext cx="0" cy="4572000"/>
          </a:xfrm>
          <a:prstGeom prst="line">
            <a:avLst/>
          </a:prstGeom>
          <a:ln>
            <a:solidFill>
              <a:schemeClr val="tx2">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2" name="AutoShape 5">
            <a:extLst>
              <a:ext uri="{FF2B5EF4-FFF2-40B4-BE49-F238E27FC236}">
                <a16:creationId xmlns:a16="http://schemas.microsoft.com/office/drawing/2014/main" xmlns="" id="{EC1A1B70-865C-4386-88C8-538427CD0A55}"/>
              </a:ext>
            </a:extLst>
          </p:cNvPr>
          <p:cNvSpPr>
            <a:spLocks noChangeArrowheads="1"/>
          </p:cNvSpPr>
          <p:nvPr/>
        </p:nvSpPr>
        <p:spPr bwMode="auto">
          <a:xfrm rot="5400000">
            <a:off x="5090160" y="1783882"/>
            <a:ext cx="1371600" cy="182880"/>
          </a:xfrm>
          <a:prstGeom prst="triangle">
            <a:avLst>
              <a:gd name="adj" fmla="val 49995"/>
            </a:avLst>
          </a:prstGeom>
          <a:solidFill>
            <a:srgbClr val="4D5E7A"/>
          </a:solidFill>
          <a:ln w="12700">
            <a:solidFill>
              <a:srgbClr val="4D5E7A"/>
            </a:solidFill>
            <a:miter lim="800000"/>
            <a:headEnd/>
            <a:tailEnd/>
          </a:ln>
          <a:effectLst>
            <a:outerShdw blurRad="50800" dist="38100" dir="2700000" algn="tl" rotWithShape="0">
              <a:srgbClr val="808080">
                <a:alpha val="39998"/>
              </a:srgbClr>
            </a:outerShdw>
          </a:effectLst>
        </p:spPr>
        <p:txBody>
          <a:bodyPr rot="10800000" vert="eaVert" wrap="none" anchor="ctr"/>
          <a:lstStyle>
            <a:defPPr>
              <a:defRPr lang="en-US"/>
            </a:defPPr>
            <a:lvl1pPr algn="l" rtl="0" fontAlgn="base">
              <a:spcBef>
                <a:spcPct val="0"/>
              </a:spcBef>
              <a:spcAft>
                <a:spcPct val="0"/>
              </a:spcAft>
              <a:defRPr kumimoji="1" sz="2400"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umimoji="1" sz="2400"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umimoji="1" sz="2400"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umimoji="1" sz="2400"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umimoji="1" sz="2400" kern="1200">
                <a:solidFill>
                  <a:schemeClr val="tx1"/>
                </a:solidFill>
                <a:latin typeface="Tahoma" pitchFamily="34" charset="0"/>
                <a:ea typeface="+mn-ea"/>
                <a:cs typeface="Arial" pitchFamily="34" charset="0"/>
              </a:defRPr>
            </a:lvl5pPr>
            <a:lvl6pPr marL="2286000" algn="l" defTabSz="914400" rtl="0" eaLnBrk="1" latinLnBrk="0" hangingPunct="1">
              <a:defRPr kumimoji="1" sz="2400" kern="1200">
                <a:solidFill>
                  <a:schemeClr val="tx1"/>
                </a:solidFill>
                <a:latin typeface="Tahoma" pitchFamily="34" charset="0"/>
                <a:ea typeface="+mn-ea"/>
                <a:cs typeface="Arial" pitchFamily="34" charset="0"/>
              </a:defRPr>
            </a:lvl6pPr>
            <a:lvl7pPr marL="2743200" algn="l" defTabSz="914400" rtl="0" eaLnBrk="1" latinLnBrk="0" hangingPunct="1">
              <a:defRPr kumimoji="1" sz="2400" kern="1200">
                <a:solidFill>
                  <a:schemeClr val="tx1"/>
                </a:solidFill>
                <a:latin typeface="Tahoma" pitchFamily="34" charset="0"/>
                <a:ea typeface="+mn-ea"/>
                <a:cs typeface="Arial" pitchFamily="34" charset="0"/>
              </a:defRPr>
            </a:lvl7pPr>
            <a:lvl8pPr marL="3200400" algn="l" defTabSz="914400" rtl="0" eaLnBrk="1" latinLnBrk="0" hangingPunct="1">
              <a:defRPr kumimoji="1" sz="2400" kern="1200">
                <a:solidFill>
                  <a:schemeClr val="tx1"/>
                </a:solidFill>
                <a:latin typeface="Tahoma" pitchFamily="34" charset="0"/>
                <a:ea typeface="+mn-ea"/>
                <a:cs typeface="Arial" pitchFamily="34" charset="0"/>
              </a:defRPr>
            </a:lvl8pPr>
            <a:lvl9pPr marL="3657600" algn="l" defTabSz="914400" rtl="0" eaLnBrk="1" latinLnBrk="0" hangingPunct="1">
              <a:defRPr kumimoji="1" sz="2400" kern="1200">
                <a:solidFill>
                  <a:schemeClr val="tx1"/>
                </a:solidFill>
                <a:latin typeface="Tahoma" pitchFamily="34" charset="0"/>
                <a:ea typeface="+mn-ea"/>
                <a:cs typeface="Arial" pitchFamily="34" charset="0"/>
              </a:defRPr>
            </a:lvl9pPr>
          </a:lstStyle>
          <a:p>
            <a:pPr eaLnBrk="1" hangingPunct="1">
              <a:defRPr/>
            </a:pPr>
            <a:endParaRPr lang="ro-RO" dirty="0"/>
          </a:p>
        </p:txBody>
      </p:sp>
      <p:sp>
        <p:nvSpPr>
          <p:cNvPr id="23" name="AutoShape 5">
            <a:extLst>
              <a:ext uri="{FF2B5EF4-FFF2-40B4-BE49-F238E27FC236}">
                <a16:creationId xmlns:a16="http://schemas.microsoft.com/office/drawing/2014/main" xmlns="" id="{41567B9A-B4D5-4589-BBA6-54BD19D37B60}"/>
              </a:ext>
            </a:extLst>
          </p:cNvPr>
          <p:cNvSpPr>
            <a:spLocks noChangeArrowheads="1"/>
          </p:cNvSpPr>
          <p:nvPr/>
        </p:nvSpPr>
        <p:spPr bwMode="auto">
          <a:xfrm rot="5400000">
            <a:off x="5084295" y="4251960"/>
            <a:ext cx="1371600" cy="182880"/>
          </a:xfrm>
          <a:prstGeom prst="triangle">
            <a:avLst>
              <a:gd name="adj" fmla="val 49995"/>
            </a:avLst>
          </a:prstGeom>
          <a:solidFill>
            <a:srgbClr val="4D5E7A"/>
          </a:solidFill>
          <a:ln w="12700">
            <a:solidFill>
              <a:srgbClr val="4D5E7A"/>
            </a:solidFill>
            <a:miter lim="800000"/>
            <a:headEnd/>
            <a:tailEnd/>
          </a:ln>
          <a:effectLst>
            <a:outerShdw blurRad="50800" dist="38100" dir="2700000" algn="tl" rotWithShape="0">
              <a:srgbClr val="808080">
                <a:alpha val="39998"/>
              </a:srgbClr>
            </a:outerShdw>
          </a:effectLst>
        </p:spPr>
        <p:txBody>
          <a:bodyPr rot="10800000" vert="eaVert" wrap="none" anchor="ctr"/>
          <a:lstStyle>
            <a:defPPr>
              <a:defRPr lang="en-US"/>
            </a:defPPr>
            <a:lvl1pPr algn="l" rtl="0" fontAlgn="base">
              <a:spcBef>
                <a:spcPct val="0"/>
              </a:spcBef>
              <a:spcAft>
                <a:spcPct val="0"/>
              </a:spcAft>
              <a:defRPr kumimoji="1" sz="2400"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umimoji="1" sz="2400"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umimoji="1" sz="2400"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umimoji="1" sz="2400"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umimoji="1" sz="2400" kern="1200">
                <a:solidFill>
                  <a:schemeClr val="tx1"/>
                </a:solidFill>
                <a:latin typeface="Tahoma" pitchFamily="34" charset="0"/>
                <a:ea typeface="+mn-ea"/>
                <a:cs typeface="Arial" pitchFamily="34" charset="0"/>
              </a:defRPr>
            </a:lvl5pPr>
            <a:lvl6pPr marL="2286000" algn="l" defTabSz="914400" rtl="0" eaLnBrk="1" latinLnBrk="0" hangingPunct="1">
              <a:defRPr kumimoji="1" sz="2400" kern="1200">
                <a:solidFill>
                  <a:schemeClr val="tx1"/>
                </a:solidFill>
                <a:latin typeface="Tahoma" pitchFamily="34" charset="0"/>
                <a:ea typeface="+mn-ea"/>
                <a:cs typeface="Arial" pitchFamily="34" charset="0"/>
              </a:defRPr>
            </a:lvl6pPr>
            <a:lvl7pPr marL="2743200" algn="l" defTabSz="914400" rtl="0" eaLnBrk="1" latinLnBrk="0" hangingPunct="1">
              <a:defRPr kumimoji="1" sz="2400" kern="1200">
                <a:solidFill>
                  <a:schemeClr val="tx1"/>
                </a:solidFill>
                <a:latin typeface="Tahoma" pitchFamily="34" charset="0"/>
                <a:ea typeface="+mn-ea"/>
                <a:cs typeface="Arial" pitchFamily="34" charset="0"/>
              </a:defRPr>
            </a:lvl7pPr>
            <a:lvl8pPr marL="3200400" algn="l" defTabSz="914400" rtl="0" eaLnBrk="1" latinLnBrk="0" hangingPunct="1">
              <a:defRPr kumimoji="1" sz="2400" kern="1200">
                <a:solidFill>
                  <a:schemeClr val="tx1"/>
                </a:solidFill>
                <a:latin typeface="Tahoma" pitchFamily="34" charset="0"/>
                <a:ea typeface="+mn-ea"/>
                <a:cs typeface="Arial" pitchFamily="34" charset="0"/>
              </a:defRPr>
            </a:lvl8pPr>
            <a:lvl9pPr marL="3657600" algn="l" defTabSz="914400" rtl="0" eaLnBrk="1" latinLnBrk="0" hangingPunct="1">
              <a:defRPr kumimoji="1" sz="2400" kern="1200">
                <a:solidFill>
                  <a:schemeClr val="tx1"/>
                </a:solidFill>
                <a:latin typeface="Tahoma" pitchFamily="34" charset="0"/>
                <a:ea typeface="+mn-ea"/>
                <a:cs typeface="Arial" pitchFamily="34" charset="0"/>
              </a:defRPr>
            </a:lvl9pPr>
          </a:lstStyle>
          <a:p>
            <a:pPr eaLnBrk="1" hangingPunct="1">
              <a:defRPr/>
            </a:pPr>
            <a:endParaRPr lang="ro-RO" dirty="0"/>
          </a:p>
        </p:txBody>
      </p:sp>
      <p:sp>
        <p:nvSpPr>
          <p:cNvPr id="7" name="Oval 6">
            <a:extLst>
              <a:ext uri="{FF2B5EF4-FFF2-40B4-BE49-F238E27FC236}">
                <a16:creationId xmlns:a16="http://schemas.microsoft.com/office/drawing/2014/main" xmlns="" id="{B7E207A5-E926-4ABB-8028-1400114A46FE}"/>
              </a:ext>
            </a:extLst>
          </p:cNvPr>
          <p:cNvSpPr/>
          <p:nvPr/>
        </p:nvSpPr>
        <p:spPr>
          <a:xfrm>
            <a:off x="5029201" y="2349527"/>
            <a:ext cx="609599" cy="2641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D3549333-32EC-46CD-9B5A-EF485D154D74}"/>
              </a:ext>
            </a:extLst>
          </p:cNvPr>
          <p:cNvSpPr/>
          <p:nvPr/>
        </p:nvSpPr>
        <p:spPr>
          <a:xfrm>
            <a:off x="4434783" y="3167389"/>
            <a:ext cx="274434" cy="523220"/>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75367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B7D308EE-5381-418E-A6D9-2AA105EF91E3}"/>
              </a:ext>
            </a:extLst>
          </p:cNvPr>
          <p:cNvSpPr>
            <a:spLocks noGrp="1"/>
          </p:cNvSpPr>
          <p:nvPr>
            <p:ph type="title"/>
          </p:nvPr>
        </p:nvSpPr>
        <p:spPr bwMode="auto">
          <a:xfrm>
            <a:off x="0" y="2286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a:t>Agenda</a:t>
            </a:r>
          </a:p>
        </p:txBody>
      </p:sp>
      <p:sp>
        <p:nvSpPr>
          <p:cNvPr id="10243" name="Rectangle 2">
            <a:extLst>
              <a:ext uri="{FF2B5EF4-FFF2-40B4-BE49-F238E27FC236}">
                <a16:creationId xmlns:a16="http://schemas.microsoft.com/office/drawing/2014/main" xmlns="" id="{7FEA761D-B3A1-48B4-A391-12C79CD1572B}"/>
              </a:ext>
            </a:extLst>
          </p:cNvPr>
          <p:cNvSpPr>
            <a:spLocks noChangeArrowheads="1"/>
          </p:cNvSpPr>
          <p:nvPr/>
        </p:nvSpPr>
        <p:spPr bwMode="auto">
          <a:xfrm>
            <a:off x="706584" y="2971800"/>
            <a:ext cx="5818909" cy="457200"/>
          </a:xfrm>
          <a:prstGeom prst="rect">
            <a:avLst/>
          </a:prstGeom>
          <a:solidFill>
            <a:srgbClr val="4D5E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r">
              <a:spcBef>
                <a:spcPct val="20000"/>
              </a:spcBef>
              <a:buClr>
                <a:schemeClr val="accent1"/>
              </a:buClr>
              <a:buFont typeface="Wingdings" panose="05000000000000000000" pitchFamily="2" charset="2"/>
              <a:buNone/>
            </a:pPr>
            <a:endParaRPr lang="en-US" altLang="en-US"/>
          </a:p>
        </p:txBody>
      </p:sp>
      <p:sp>
        <p:nvSpPr>
          <p:cNvPr id="6" name="Rectangle 5">
            <a:extLst>
              <a:ext uri="{FF2B5EF4-FFF2-40B4-BE49-F238E27FC236}">
                <a16:creationId xmlns:a16="http://schemas.microsoft.com/office/drawing/2014/main" xmlns="" id="{8F32C909-B664-4DFE-9638-C15F5EDC6098}"/>
              </a:ext>
            </a:extLst>
          </p:cNvPr>
          <p:cNvSpPr>
            <a:spLocks noChangeArrowheads="1"/>
          </p:cNvSpPr>
          <p:nvPr/>
        </p:nvSpPr>
        <p:spPr bwMode="auto">
          <a:xfrm>
            <a:off x="328613" y="1651003"/>
            <a:ext cx="9448800" cy="4062651"/>
          </a:xfrm>
          <a:prstGeom prst="rect">
            <a:avLst/>
          </a:prstGeom>
          <a:noFill/>
          <a:ln>
            <a:noFill/>
          </a:ln>
        </p:spPr>
        <p:txBody>
          <a:bodyPr lIns="180000" tIns="0" rIns="0" bIns="0">
            <a:spAutoFit/>
          </a:bodyPr>
          <a:lstStyle/>
          <a:p>
            <a:pPr marL="427028" lvl="1" indent="-244469">
              <a:spcAft>
                <a:spcPts val="1800"/>
              </a:spcAft>
              <a:buClr>
                <a:schemeClr val="tx2">
                  <a:lumMod val="75000"/>
                </a:schemeClr>
              </a:buClr>
              <a:buFont typeface="Wingdings" charset="0"/>
              <a:buChar char="n"/>
              <a:defRPr/>
            </a:pPr>
            <a:r>
              <a:rPr lang="en-US" sz="1600" dirty="0">
                <a:latin typeface="Georgia" panose="02040502050405020303" pitchFamily="18" charset="0"/>
                <a:ea typeface="+mn-ea"/>
              </a:rPr>
              <a:t>What is debt collection?</a:t>
            </a:r>
          </a:p>
          <a:p>
            <a:pPr marL="427028" lvl="1" indent="-244469">
              <a:spcAft>
                <a:spcPts val="1800"/>
              </a:spcAft>
              <a:buClr>
                <a:schemeClr val="tx2"/>
              </a:buClr>
              <a:buFont typeface="Wingdings" charset="0"/>
              <a:buChar char="n"/>
              <a:defRPr/>
            </a:pPr>
            <a:r>
              <a:rPr lang="en-US" sz="1600" dirty="0">
                <a:latin typeface="Georgia" panose="02040502050405020303" pitchFamily="18" charset="0"/>
                <a:ea typeface="+mn-ea"/>
              </a:rPr>
              <a:t>Debt collection market evolution and trends </a:t>
            </a:r>
            <a:r>
              <a:rPr lang="en-US" sz="1600" dirty="0">
                <a:highlight>
                  <a:srgbClr val="FFFF00"/>
                </a:highlight>
                <a:latin typeface="Georgia" panose="02040502050405020303" pitchFamily="18" charset="0"/>
                <a:ea typeface="+mn-ea"/>
              </a:rPr>
              <a:t>in 2019</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B2C debt collection market: </a:t>
            </a:r>
          </a:p>
          <a:p>
            <a:pPr marL="1798594" lvl="4" indent="-244469">
              <a:spcAft>
                <a:spcPts val="1800"/>
              </a:spcAft>
              <a:buClr>
                <a:schemeClr val="bg1"/>
              </a:buClr>
              <a:buFont typeface="Wingdings" charset="0"/>
              <a:buChar char="n"/>
              <a:defRPr/>
            </a:pPr>
            <a:r>
              <a:rPr lang="en-US" sz="1600" b="1" dirty="0">
                <a:solidFill>
                  <a:schemeClr val="bg1"/>
                </a:solidFill>
                <a:latin typeface="Georgia" panose="02040502050405020303" pitchFamily="18" charset="0"/>
                <a:ea typeface="+mn-ea"/>
              </a:rPr>
              <a:t>B2C – Serviced debt</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Purchased debt</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B2B debt collection market</a:t>
            </a:r>
          </a:p>
          <a:p>
            <a:pPr marL="884217" lvl="2" indent="-244469">
              <a:spcAft>
                <a:spcPts val="1800"/>
              </a:spcAft>
              <a:buClr>
                <a:schemeClr val="tx2"/>
              </a:buClr>
              <a:buFont typeface="Wingdings" charset="0"/>
              <a:buChar char="n"/>
              <a:defRPr/>
            </a:pPr>
            <a:r>
              <a:rPr lang="en-US" altLang="en-US" sz="1600" dirty="0">
                <a:latin typeface="Georgia" panose="02040502050405020303" pitchFamily="18" charset="0"/>
              </a:rPr>
              <a:t>Debt collection market for international clients</a:t>
            </a:r>
            <a:r>
              <a:rPr lang="en-US" sz="1600" dirty="0">
                <a:latin typeface="Georgia" panose="02040502050405020303" pitchFamily="18" charset="0"/>
              </a:rPr>
              <a:t> </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Macroeconomic environment</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Continuous improvement measures</a:t>
            </a:r>
          </a:p>
        </p:txBody>
      </p:sp>
    </p:spTree>
    <p:extLst>
      <p:ext uri="{BB962C8B-B14F-4D97-AF65-F5344CB8AC3E}">
        <p14:creationId xmlns:p14="http://schemas.microsoft.com/office/powerpoint/2010/main" val="4129124635"/>
      </p:ext>
    </p:extLst>
  </p:cSld>
  <p:clrMapOvr>
    <a:masterClrMapping/>
  </p:clrMapOvr>
  <p:extLst>
    <p:ext uri="{6950BFC3-D8DA-4A85-94F7-54DA5524770B}">
      <p188:commentRel xmlns:p188="http://schemas.microsoft.com/office/powerpoint/2018/8/main" xmlns=""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B3FD4058-B817-4F66-846D-A67E640BBC8E}"/>
              </a:ext>
            </a:extLst>
          </p:cNvPr>
          <p:cNvSpPr>
            <a:spLocks noGrp="1"/>
          </p:cNvSpPr>
          <p:nvPr>
            <p:ph type="title"/>
          </p:nvPr>
        </p:nvSpPr>
        <p:spPr bwMode="auto">
          <a:xfrm>
            <a:off x="76200" y="1"/>
            <a:ext cx="7086600" cy="649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400" b="1" dirty="0"/>
              <a:t>Romanian B2C serviced market has registered a decrease (-40%) in terms of number of cases</a:t>
            </a:r>
          </a:p>
        </p:txBody>
      </p:sp>
      <p:graphicFrame>
        <p:nvGraphicFramePr>
          <p:cNvPr id="6" name="Table 5">
            <a:extLst>
              <a:ext uri="{FF2B5EF4-FFF2-40B4-BE49-F238E27FC236}">
                <a16:creationId xmlns:a16="http://schemas.microsoft.com/office/drawing/2014/main" xmlns="" id="{AF75BB65-8089-4D3F-8EBE-78BBA8343560}"/>
              </a:ext>
            </a:extLst>
          </p:cNvPr>
          <p:cNvGraphicFramePr>
            <a:graphicFrameLocks noGrp="1"/>
          </p:cNvGraphicFramePr>
          <p:nvPr>
            <p:extLst>
              <p:ext uri="{D42A27DB-BD31-4B8C-83A1-F6EECF244321}">
                <p14:modId xmlns:p14="http://schemas.microsoft.com/office/powerpoint/2010/main" val="1199758480"/>
              </p:ext>
            </p:extLst>
          </p:nvPr>
        </p:nvGraphicFramePr>
        <p:xfrm>
          <a:off x="304803" y="1219202"/>
          <a:ext cx="8534402" cy="1543618"/>
        </p:xfrm>
        <a:graphic>
          <a:graphicData uri="http://schemas.openxmlformats.org/drawingml/2006/table">
            <a:tbl>
              <a:tblPr/>
              <a:tblGrid>
                <a:gridCol w="1810073">
                  <a:extLst>
                    <a:ext uri="{9D8B030D-6E8A-4147-A177-3AD203B41FA5}">
                      <a16:colId xmlns:a16="http://schemas.microsoft.com/office/drawing/2014/main" xmlns="" val="20000"/>
                    </a:ext>
                  </a:extLst>
                </a:gridCol>
                <a:gridCol w="1102459">
                  <a:extLst>
                    <a:ext uri="{9D8B030D-6E8A-4147-A177-3AD203B41FA5}">
                      <a16:colId xmlns:a16="http://schemas.microsoft.com/office/drawing/2014/main" xmlns="" val="20001"/>
                    </a:ext>
                  </a:extLst>
                </a:gridCol>
                <a:gridCol w="1149928">
                  <a:extLst>
                    <a:ext uri="{9D8B030D-6E8A-4147-A177-3AD203B41FA5}">
                      <a16:colId xmlns:a16="http://schemas.microsoft.com/office/drawing/2014/main" xmlns="" val="20002"/>
                    </a:ext>
                  </a:extLst>
                </a:gridCol>
                <a:gridCol w="1405467">
                  <a:extLst>
                    <a:ext uri="{9D8B030D-6E8A-4147-A177-3AD203B41FA5}">
                      <a16:colId xmlns:a16="http://schemas.microsoft.com/office/drawing/2014/main" xmlns="" val="20003"/>
                    </a:ext>
                  </a:extLst>
                </a:gridCol>
                <a:gridCol w="1405467">
                  <a:extLst>
                    <a:ext uri="{9D8B030D-6E8A-4147-A177-3AD203B41FA5}">
                      <a16:colId xmlns:a16="http://schemas.microsoft.com/office/drawing/2014/main" xmlns="" val="20004"/>
                    </a:ext>
                  </a:extLst>
                </a:gridCol>
                <a:gridCol w="830504">
                  <a:extLst>
                    <a:ext uri="{9D8B030D-6E8A-4147-A177-3AD203B41FA5}">
                      <a16:colId xmlns:a16="http://schemas.microsoft.com/office/drawing/2014/main" xmlns="" val="20005"/>
                    </a:ext>
                  </a:extLst>
                </a:gridCol>
                <a:gridCol w="830504">
                  <a:extLst>
                    <a:ext uri="{9D8B030D-6E8A-4147-A177-3AD203B41FA5}">
                      <a16:colId xmlns:a16="http://schemas.microsoft.com/office/drawing/2014/main" xmlns="" val="20006"/>
                    </a:ext>
                  </a:extLst>
                </a:gridCol>
              </a:tblGrid>
              <a:tr h="457203">
                <a:tc row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Serviced debt</a:t>
                      </a:r>
                    </a:p>
                  </a:txBody>
                  <a:tcPr marL="36000" marR="0"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5E7A"/>
                    </a:solidFill>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Number of cases</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Value in EUR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Avg. Value in EUR/Case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extLst>
                  <a:ext uri="{0D108BD9-81ED-4DB2-BD59-A6C34878D82A}">
                    <a16:rowId xmlns:a16="http://schemas.microsoft.com/office/drawing/2014/main" xmlns="" val="10000"/>
                  </a:ext>
                </a:extLst>
              </a:tr>
              <a:tr h="314285">
                <a:tc vMerge="1">
                  <a:txBody>
                    <a:bodyPr/>
                    <a:lstStyle/>
                    <a:p>
                      <a:endParaRPr lang="en-US"/>
                    </a:p>
                  </a:txBody>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2020</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2021</a:t>
                      </a:r>
                    </a:p>
                  </a:txBody>
                  <a:tcPr marL="9203" marR="9203" marT="9204"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2020</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2021</a:t>
                      </a:r>
                    </a:p>
                  </a:txBody>
                  <a:tcPr marL="9203" marR="9203" marT="9204"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2020</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2021</a:t>
                      </a:r>
                    </a:p>
                  </a:txBody>
                  <a:tcPr marL="9203" marR="9203" marT="9204"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386065">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Debt Outsourced</a:t>
                      </a:r>
                    </a:p>
                  </a:txBody>
                  <a:tcPr marL="36000" marR="0"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  4,195,579  </a:t>
                      </a:r>
                    </a:p>
                  </a:txBody>
                  <a:tcPr marL="0" marR="180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a:solidFill>
                            <a:srgbClr val="000000"/>
                          </a:solidFill>
                          <a:effectLst/>
                          <a:latin typeface="Georgia" panose="02040502050405020303" pitchFamily="18" charset="0"/>
                        </a:rPr>
                        <a:t>   2,536,205  </a:t>
                      </a:r>
                      <a:endParaRPr lang="en-US" sz="1100" b="1" i="0" u="none" strike="noStrike" dirty="0">
                        <a:solidFill>
                          <a:srgbClr val="000000"/>
                        </a:solidFill>
                        <a:effectLst/>
                        <a:latin typeface="Georgia" panose="02040502050405020303" pitchFamily="18" charset="0"/>
                      </a:endParaRPr>
                    </a:p>
                  </a:txBody>
                  <a:tcPr marL="0" marR="18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 579,982,359 </a:t>
                      </a:r>
                    </a:p>
                  </a:txBody>
                  <a:tcPr marL="0" marR="180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 538,106,443</a:t>
                      </a:r>
                    </a:p>
                    <a:p>
                      <a:pPr algn="r" fontAlgn="ctr"/>
                      <a:endParaRPr lang="en-US" sz="1100" b="1" i="0" u="none" strike="noStrike" dirty="0">
                        <a:solidFill>
                          <a:srgbClr val="000000"/>
                        </a:solidFill>
                        <a:effectLst/>
                        <a:latin typeface="Georgia" panose="02040502050405020303" pitchFamily="18" charset="0"/>
                      </a:endParaRPr>
                    </a:p>
                  </a:txBody>
                  <a:tcPr marL="0" marR="18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  138 </a:t>
                      </a:r>
                    </a:p>
                  </a:txBody>
                  <a:tcPr marL="0" marR="180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  212 </a:t>
                      </a:r>
                    </a:p>
                  </a:txBody>
                  <a:tcPr marL="0" marR="18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86065">
                <a:tc>
                  <a:txBody>
                    <a:body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Debt Recovered</a:t>
                      </a:r>
                    </a:p>
                  </a:txBody>
                  <a:tcPr marL="36000" marR="0"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  2,135,657  </a:t>
                      </a:r>
                    </a:p>
                  </a:txBody>
                  <a:tcPr marL="0" marR="180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1,164,008</a:t>
                      </a:r>
                    </a:p>
                  </a:txBody>
                  <a:tcPr marL="0" marR="18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  158,789,569 </a:t>
                      </a:r>
                    </a:p>
                  </a:txBody>
                  <a:tcPr marL="0" marR="180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 90,701,558 </a:t>
                      </a:r>
                    </a:p>
                  </a:txBody>
                  <a:tcPr marL="0" marR="18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74 </a:t>
                      </a:r>
                    </a:p>
                  </a:txBody>
                  <a:tcPr marL="0" marR="180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ctr"/>
                      <a:r>
                        <a:rPr lang="en-US" sz="1100" b="1" i="0" u="none" strike="noStrike" dirty="0">
                          <a:solidFill>
                            <a:srgbClr val="000000"/>
                          </a:solidFill>
                          <a:effectLst/>
                          <a:latin typeface="Georgia" panose="02040502050405020303" pitchFamily="18" charset="0"/>
                        </a:rPr>
                        <a:t>78 </a:t>
                      </a:r>
                    </a:p>
                  </a:txBody>
                  <a:tcPr marL="0" marR="180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697958789"/>
                  </a:ext>
                </a:extLst>
              </a:tr>
            </a:tbl>
          </a:graphicData>
        </a:graphic>
      </p:graphicFrame>
      <p:sp>
        <p:nvSpPr>
          <p:cNvPr id="28752" name="TextBox 7">
            <a:extLst>
              <a:ext uri="{FF2B5EF4-FFF2-40B4-BE49-F238E27FC236}">
                <a16:creationId xmlns:a16="http://schemas.microsoft.com/office/drawing/2014/main" xmlns="" id="{FDC4A02E-FDC6-4DB9-9C72-2B62545706A1}"/>
              </a:ext>
            </a:extLst>
          </p:cNvPr>
          <p:cNvSpPr txBox="1">
            <a:spLocks noChangeArrowheads="1"/>
          </p:cNvSpPr>
          <p:nvPr/>
        </p:nvSpPr>
        <p:spPr bwMode="auto">
          <a:xfrm>
            <a:off x="343089" y="3657601"/>
            <a:ext cx="4953000" cy="1598219"/>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buClr>
                <a:srgbClr val="17375E"/>
              </a:buClr>
              <a:buFont typeface="Wingdings" panose="05000000000000000000" pitchFamily="2" charset="2"/>
              <a:buChar char="§"/>
            </a:pPr>
            <a:r>
              <a:rPr lang="en-US" altLang="en-US" sz="1100" b="1" i="1" dirty="0">
                <a:latin typeface="Georgia" panose="02040502050405020303" pitchFamily="18" charset="0"/>
              </a:rPr>
              <a:t>B2C market dynamics. </a:t>
            </a:r>
            <a:r>
              <a:rPr lang="en-US" altLang="en-US" sz="1100" dirty="0">
                <a:latin typeface="Georgia" panose="02040502050405020303" pitchFamily="18" charset="0"/>
              </a:rPr>
              <a:t>The B2C serviced debt outsourced in 2021 decreased by 7% in terms of value managed and also by 40% in terms of number of cases. </a:t>
            </a:r>
            <a:endParaRPr lang="en-US" altLang="en-US" sz="1100" dirty="0">
              <a:highlight>
                <a:srgbClr val="FFFF00"/>
              </a:highlight>
              <a:latin typeface="Georgia" panose="02040502050405020303" pitchFamily="18" charset="0"/>
            </a:endParaRPr>
          </a:p>
          <a:p>
            <a:pPr algn="just" eaLnBrk="1" hangingPunct="1">
              <a:spcBef>
                <a:spcPts val="600"/>
              </a:spcBef>
              <a:buClr>
                <a:srgbClr val="17375E"/>
              </a:buClr>
              <a:buFont typeface="Wingdings" panose="05000000000000000000" pitchFamily="2" charset="2"/>
              <a:buChar char="§"/>
            </a:pPr>
            <a:r>
              <a:rPr lang="en-US" altLang="en-US" sz="1100" b="1" i="1" dirty="0">
                <a:latin typeface="Georgia" panose="02040502050405020303" pitchFamily="18" charset="0"/>
              </a:rPr>
              <a:t>B2C market volume</a:t>
            </a:r>
            <a:r>
              <a:rPr lang="en-US" altLang="en-US" sz="1100" i="1" dirty="0">
                <a:latin typeface="Georgia" panose="02040502050405020303" pitchFamily="18" charset="0"/>
              </a:rPr>
              <a:t>. </a:t>
            </a:r>
            <a:r>
              <a:rPr lang="en-US" altLang="en-US" sz="1100" dirty="0">
                <a:latin typeface="Georgia" panose="02040502050405020303" pitchFamily="18" charset="0"/>
              </a:rPr>
              <a:t>The total value of serviced debt recovered decreased by ~43% from its 2020 value, while the average value per case increased by 105% to 78 EUR/case.</a:t>
            </a:r>
            <a:endParaRPr lang="en-US" altLang="en-US" sz="1100" b="1" dirty="0">
              <a:latin typeface="Georgia" panose="02040502050405020303" pitchFamily="18" charset="0"/>
            </a:endParaRPr>
          </a:p>
        </p:txBody>
      </p:sp>
      <p:sp>
        <p:nvSpPr>
          <p:cNvPr id="12" name="TextBox 10">
            <a:extLst>
              <a:ext uri="{FF2B5EF4-FFF2-40B4-BE49-F238E27FC236}">
                <a16:creationId xmlns:a16="http://schemas.microsoft.com/office/drawing/2014/main" xmlns="" id="{FB6F531C-615F-40B9-84EC-8880F1FB8471}"/>
              </a:ext>
            </a:extLst>
          </p:cNvPr>
          <p:cNvSpPr txBox="1">
            <a:spLocks noChangeArrowheads="1"/>
          </p:cNvSpPr>
          <p:nvPr/>
        </p:nvSpPr>
        <p:spPr bwMode="auto">
          <a:xfrm>
            <a:off x="234954" y="780621"/>
            <a:ext cx="51587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Romanian B2C debt collection market – Serviced debt</a:t>
            </a:r>
          </a:p>
        </p:txBody>
      </p:sp>
      <p:graphicFrame>
        <p:nvGraphicFramePr>
          <p:cNvPr id="9" name="Chart 8">
            <a:extLst>
              <a:ext uri="{FF2B5EF4-FFF2-40B4-BE49-F238E27FC236}">
                <a16:creationId xmlns:a16="http://schemas.microsoft.com/office/drawing/2014/main" xmlns="" id="{F2989800-9837-4174-AA74-B8B4DCFD71E5}"/>
              </a:ext>
            </a:extLst>
          </p:cNvPr>
          <p:cNvGraphicFramePr/>
          <p:nvPr>
            <p:extLst>
              <p:ext uri="{D42A27DB-BD31-4B8C-83A1-F6EECF244321}">
                <p14:modId xmlns:p14="http://schemas.microsoft.com/office/powerpoint/2010/main" val="3565422707"/>
              </p:ext>
            </p:extLst>
          </p:nvPr>
        </p:nvGraphicFramePr>
        <p:xfrm>
          <a:off x="5410202" y="2971803"/>
          <a:ext cx="3489943" cy="2897581"/>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xmlns="" id="{2851FBBE-31E7-46B1-B6EB-E083F8A2991F}"/>
              </a:ext>
            </a:extLst>
          </p:cNvPr>
          <p:cNvSpPr/>
          <p:nvPr/>
        </p:nvSpPr>
        <p:spPr>
          <a:xfrm>
            <a:off x="8610604" y="5436483"/>
            <a:ext cx="387175" cy="162748"/>
          </a:xfrm>
          <a:prstGeom prst="rect">
            <a:avLst/>
          </a:prstGeom>
          <a:solidFill>
            <a:schemeClr val="bg1"/>
          </a:solidFill>
          <a:ln w="12700">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66</a:t>
            </a:r>
          </a:p>
        </p:txBody>
      </p:sp>
      <p:sp>
        <p:nvSpPr>
          <p:cNvPr id="14" name="Rectangle 13">
            <a:extLst>
              <a:ext uri="{FF2B5EF4-FFF2-40B4-BE49-F238E27FC236}">
                <a16:creationId xmlns:a16="http://schemas.microsoft.com/office/drawing/2014/main" xmlns="" id="{B1E24A0C-BA03-469E-A568-D210FC9FB75D}"/>
              </a:ext>
            </a:extLst>
          </p:cNvPr>
          <p:cNvSpPr/>
          <p:nvPr/>
        </p:nvSpPr>
        <p:spPr>
          <a:xfrm>
            <a:off x="8610603" y="5627807"/>
            <a:ext cx="387175" cy="162748"/>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222</a:t>
            </a:r>
          </a:p>
        </p:txBody>
      </p:sp>
    </p:spTree>
    <p:extLst>
      <p:ext uri="{BB962C8B-B14F-4D97-AF65-F5344CB8AC3E}">
        <p14:creationId xmlns:p14="http://schemas.microsoft.com/office/powerpoint/2010/main" val="279397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C38797CE-637E-4BE5-9A60-80C77634F691}"/>
              </a:ext>
            </a:extLst>
          </p:cNvPr>
          <p:cNvGraphicFramePr>
            <a:graphicFrameLocks noGrp="1"/>
          </p:cNvGraphicFramePr>
          <p:nvPr>
            <p:extLst>
              <p:ext uri="{D42A27DB-BD31-4B8C-83A1-F6EECF244321}">
                <p14:modId xmlns:p14="http://schemas.microsoft.com/office/powerpoint/2010/main" val="3493079608"/>
              </p:ext>
            </p:extLst>
          </p:nvPr>
        </p:nvGraphicFramePr>
        <p:xfrm>
          <a:off x="76201" y="1616074"/>
          <a:ext cx="4114796" cy="3025541"/>
        </p:xfrm>
        <a:graphic>
          <a:graphicData uri="http://schemas.openxmlformats.org/drawingml/2006/table">
            <a:tbl>
              <a:tblPr firstRow="1" lastRow="1" bandRow="1">
                <a:tableStyleId>{6E25E649-3F16-4E02-A733-19D2CDBF48F0}</a:tableStyleId>
              </a:tblPr>
              <a:tblGrid>
                <a:gridCol w="840820">
                  <a:extLst>
                    <a:ext uri="{9D8B030D-6E8A-4147-A177-3AD203B41FA5}">
                      <a16:colId xmlns:a16="http://schemas.microsoft.com/office/drawing/2014/main" xmlns="" val="20000"/>
                    </a:ext>
                  </a:extLst>
                </a:gridCol>
                <a:gridCol w="889181">
                  <a:extLst>
                    <a:ext uri="{9D8B030D-6E8A-4147-A177-3AD203B41FA5}">
                      <a16:colId xmlns:a16="http://schemas.microsoft.com/office/drawing/2014/main" xmlns="" val="20001"/>
                    </a:ext>
                  </a:extLst>
                </a:gridCol>
                <a:gridCol w="794579">
                  <a:extLst>
                    <a:ext uri="{9D8B030D-6E8A-4147-A177-3AD203B41FA5}">
                      <a16:colId xmlns:a16="http://schemas.microsoft.com/office/drawing/2014/main" xmlns="" val="1342859704"/>
                    </a:ext>
                  </a:extLst>
                </a:gridCol>
                <a:gridCol w="767258">
                  <a:extLst>
                    <a:ext uri="{9D8B030D-6E8A-4147-A177-3AD203B41FA5}">
                      <a16:colId xmlns:a16="http://schemas.microsoft.com/office/drawing/2014/main" xmlns="" val="20002"/>
                    </a:ext>
                  </a:extLst>
                </a:gridCol>
                <a:gridCol w="822958">
                  <a:extLst>
                    <a:ext uri="{9D8B030D-6E8A-4147-A177-3AD203B41FA5}">
                      <a16:colId xmlns:a16="http://schemas.microsoft.com/office/drawing/2014/main" xmlns="" val="557018302"/>
                    </a:ext>
                  </a:extLst>
                </a:gridCol>
              </a:tblGrid>
              <a:tr h="435334">
                <a:tc>
                  <a:txBody>
                    <a:bodyPr/>
                    <a:lstStyle/>
                    <a:p>
                      <a:pPr algn="ctr" fontAlgn="b"/>
                      <a:r>
                        <a:rPr lang="en-US" sz="1100" u="none" strike="noStrike" dirty="0">
                          <a:effectLst/>
                          <a:latin typeface="Georgia" panose="02040502050405020303" pitchFamily="18" charset="0"/>
                        </a:rPr>
                        <a:t>Serviced debt</a:t>
                      </a:r>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Outsourced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821449696"/>
                  </a:ext>
                </a:extLst>
              </a:tr>
              <a:tr h="297487">
                <a:tc>
                  <a:txBody>
                    <a:bodyPr/>
                    <a:lstStyle/>
                    <a:p>
                      <a:pPr algn="ctr" fontAlgn="b"/>
                      <a:r>
                        <a:rPr lang="en-US" sz="1100" b="1" u="none" strike="noStrike" dirty="0">
                          <a:solidFill>
                            <a:schemeClr val="bg1"/>
                          </a:solidFill>
                          <a:effectLst/>
                          <a:latin typeface="Georgia" panose="02040502050405020303" pitchFamily="18" charset="0"/>
                        </a:rPr>
                        <a:t>Sectors</a:t>
                      </a:r>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F81BD"/>
                    </a:solidFill>
                  </a:tcPr>
                </a:tc>
                <a:tc>
                  <a:txBody>
                    <a:bodyPr/>
                    <a:lstStyle/>
                    <a:p>
                      <a:pPr algn="ctr"/>
                      <a:r>
                        <a:rPr lang="en-US" sz="1100" b="1" i="0" u="none" strike="noStrike" dirty="0">
                          <a:solidFill>
                            <a:schemeClr val="bg1"/>
                          </a:solidFill>
                          <a:effectLst/>
                          <a:latin typeface="Georgia" panose="02040502050405020303" pitchFamily="18" charset="0"/>
                        </a:rPr>
                        <a:t>2020</a:t>
                      </a:r>
                      <a:endParaRPr lang="en-US" dirty="0"/>
                    </a:p>
                  </a:txBody>
                  <a:tcPr marL="9524" marR="9524" marT="9525" marB="0" anchor="ctr">
                    <a:solidFill>
                      <a:srgbClr val="4D5E7A"/>
                    </a:solidFill>
                  </a:tcPr>
                </a:tc>
                <a:tc>
                  <a:txBody>
                    <a:bodyPr/>
                    <a:lstStyle/>
                    <a:p>
                      <a:pPr algn="ctr"/>
                      <a:r>
                        <a:rPr lang="en-US" sz="1100" b="1" i="0" u="none" strike="noStrike" dirty="0">
                          <a:solidFill>
                            <a:schemeClr val="bg1"/>
                          </a:solidFill>
                          <a:effectLst/>
                          <a:latin typeface="Georgia" panose="02040502050405020303" pitchFamily="18" charset="0"/>
                        </a:rPr>
                        <a:t>2021</a:t>
                      </a:r>
                      <a:endParaRPr lang="en-US" dirty="0"/>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a:txBody>
                    <a:bodyPr/>
                    <a:lstStyle/>
                    <a:p>
                      <a:pPr algn="ctr"/>
                      <a:r>
                        <a:rPr lang="en-US" sz="1100" b="1" i="0" u="none" strike="noStrike">
                          <a:solidFill>
                            <a:schemeClr val="bg1"/>
                          </a:solidFill>
                          <a:effectLst/>
                          <a:latin typeface="Georgia" panose="02040502050405020303" pitchFamily="18" charset="0"/>
                        </a:rPr>
                        <a:t>2020</a:t>
                      </a:r>
                      <a:endParaRPr lang="en-US" dirty="0"/>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a:txBody>
                    <a:bodyPr/>
                    <a:lstStyle/>
                    <a:p>
                      <a:pPr algn="ctr"/>
                      <a:r>
                        <a:rPr lang="en-US" sz="1100" b="1" i="0" u="none" strike="noStrike" dirty="0">
                          <a:solidFill>
                            <a:schemeClr val="bg1"/>
                          </a:solidFill>
                          <a:effectLst/>
                          <a:latin typeface="Georgia" panose="02040502050405020303" pitchFamily="18" charset="0"/>
                        </a:rPr>
                        <a:t>2021</a:t>
                      </a:r>
                      <a:endParaRPr lang="en-US" dirty="0"/>
                    </a:p>
                  </a:txBody>
                  <a:tcPr marL="9524" marR="9524" marT="9525" marB="0" anchor="ctr">
                    <a:solidFill>
                      <a:srgbClr val="4D5E7A"/>
                    </a:solidFill>
                  </a:tcPr>
                </a:tc>
                <a:extLst>
                  <a:ext uri="{0D108BD9-81ED-4DB2-BD59-A6C34878D82A}">
                    <a16:rowId xmlns:a16="http://schemas.microsoft.com/office/drawing/2014/main" xmlns="" val="10001"/>
                  </a:ext>
                </a:extLst>
              </a:tr>
              <a:tr h="286590">
                <a:tc>
                  <a:txBody>
                    <a:bodyPr/>
                    <a:lstStyle/>
                    <a:p>
                      <a:pPr algn="l" fontAlgn="b"/>
                      <a:r>
                        <a:rPr lang="en-US" sz="1100" b="1" u="none" strike="noStrike">
                          <a:effectLst/>
                          <a:latin typeface="Georgia" panose="02040502050405020303" pitchFamily="18" charset="0"/>
                        </a:rPr>
                        <a:t>Banking</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356,216</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211,545</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294,055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050" b="0" i="0" u="none" strike="noStrike" kern="1200" dirty="0">
                          <a:solidFill>
                            <a:srgbClr val="000000"/>
                          </a:solidFill>
                          <a:effectLst/>
                          <a:latin typeface="Georgia" panose="02040502050405020303" pitchFamily="18" charset="0"/>
                          <a:ea typeface="+mn-ea"/>
                          <a:cs typeface="+mn-cs"/>
                        </a:rPr>
                        <a:t>180,780</a:t>
                      </a:r>
                    </a:p>
                  </a:txBody>
                  <a:tcPr marL="7620" marR="7620" marT="7620" marB="0" anchor="ctr"/>
                </a:tc>
                <a:extLst>
                  <a:ext uri="{0D108BD9-81ED-4DB2-BD59-A6C34878D82A}">
                    <a16:rowId xmlns:a16="http://schemas.microsoft.com/office/drawing/2014/main" xmlns="" val="10002"/>
                  </a:ext>
                </a:extLst>
              </a:tr>
              <a:tr h="286590">
                <a:tc>
                  <a:txBody>
                    <a:bodyPr/>
                    <a:lstStyle/>
                    <a:p>
                      <a:pPr algn="l" fontAlgn="b"/>
                      <a:r>
                        <a:rPr lang="en-US" sz="1100" b="1" u="none" strike="noStrike" dirty="0">
                          <a:effectLst/>
                          <a:latin typeface="Georgia" panose="02040502050405020303" pitchFamily="18" charset="0"/>
                        </a:rPr>
                        <a:t>Telecom</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2,472,953</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1,961,228</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934,032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050" b="0" i="0" u="none" strike="noStrike" kern="1200">
                          <a:solidFill>
                            <a:srgbClr val="000000"/>
                          </a:solidFill>
                          <a:effectLst/>
                          <a:latin typeface="Georgia" panose="02040502050405020303" pitchFamily="18" charset="0"/>
                          <a:ea typeface="+mn-ea"/>
                          <a:cs typeface="+mn-cs"/>
                        </a:rPr>
                        <a:t>732,696</a:t>
                      </a:r>
                    </a:p>
                  </a:txBody>
                  <a:tcPr marL="7620" marR="7620" marT="7620" marB="0" anchor="ctr"/>
                </a:tc>
                <a:extLst>
                  <a:ext uri="{0D108BD9-81ED-4DB2-BD59-A6C34878D82A}">
                    <a16:rowId xmlns:a16="http://schemas.microsoft.com/office/drawing/2014/main" xmlns="" val="10003"/>
                  </a:ext>
                </a:extLst>
              </a:tr>
              <a:tr h="286590">
                <a:tc>
                  <a:txBody>
                    <a:bodyPr/>
                    <a:lstStyle/>
                    <a:p>
                      <a:pPr algn="l" fontAlgn="b"/>
                      <a:r>
                        <a:rPr lang="en-US" sz="1100" b="1" u="none" strike="noStrike" dirty="0">
                          <a:effectLst/>
                          <a:latin typeface="Georgia" panose="02040502050405020303" pitchFamily="18" charset="0"/>
                        </a:rPr>
                        <a:t>Leasing</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973</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100" b="0" i="0" u="none" strike="noStrike" kern="1200">
                          <a:solidFill>
                            <a:srgbClr val="000000"/>
                          </a:solidFill>
                          <a:effectLst/>
                          <a:latin typeface="Georgia" panose="02040502050405020303" pitchFamily="18" charset="0"/>
                          <a:ea typeface="+mn-ea"/>
                          <a:cs typeface="+mn-cs"/>
                        </a:rPr>
                        <a:t>250</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445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050" b="0" i="0" u="none" strike="noStrike" kern="1200" dirty="0">
                          <a:solidFill>
                            <a:srgbClr val="000000"/>
                          </a:solidFill>
                          <a:effectLst/>
                          <a:latin typeface="Georgia" panose="02040502050405020303" pitchFamily="18" charset="0"/>
                          <a:ea typeface="+mn-ea"/>
                          <a:cs typeface="+mn-cs"/>
                        </a:rPr>
                        <a:t>156</a:t>
                      </a:r>
                    </a:p>
                  </a:txBody>
                  <a:tcPr marL="7620" marR="7620" marT="7620" marB="0" anchor="ctr"/>
                </a:tc>
                <a:extLst>
                  <a:ext uri="{0D108BD9-81ED-4DB2-BD59-A6C34878D82A}">
                    <a16:rowId xmlns:a16="http://schemas.microsoft.com/office/drawing/2014/main" xmlns="" val="10004"/>
                  </a:ext>
                </a:extLst>
              </a:tr>
              <a:tr h="286590">
                <a:tc>
                  <a:txBody>
                    <a:bodyPr/>
                    <a:lstStyle/>
                    <a:p>
                      <a:pPr algn="l" fontAlgn="b"/>
                      <a:r>
                        <a:rPr lang="en-US" sz="1100" b="1" i="0" u="none" strike="noStrike" dirty="0">
                          <a:solidFill>
                            <a:srgbClr val="000000"/>
                          </a:solidFill>
                          <a:effectLst/>
                          <a:latin typeface="Georgia" panose="02040502050405020303" pitchFamily="18" charset="0"/>
                        </a:rPr>
                        <a:t>NBFI</a:t>
                      </a: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197,785</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84,853</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119,103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050" b="0" i="0" u="none" strike="noStrike" kern="1200">
                          <a:solidFill>
                            <a:srgbClr val="000000"/>
                          </a:solidFill>
                          <a:effectLst/>
                          <a:latin typeface="Georgia" panose="02040502050405020303" pitchFamily="18" charset="0"/>
                          <a:ea typeface="+mn-ea"/>
                          <a:cs typeface="+mn-cs"/>
                        </a:rPr>
                        <a:t>48,219</a:t>
                      </a:r>
                    </a:p>
                  </a:txBody>
                  <a:tcPr marL="7620" marR="7620" marT="7620" marB="0" anchor="ctr"/>
                </a:tc>
                <a:extLst>
                  <a:ext uri="{0D108BD9-81ED-4DB2-BD59-A6C34878D82A}">
                    <a16:rowId xmlns:a16="http://schemas.microsoft.com/office/drawing/2014/main" xmlns="" val="10005"/>
                  </a:ext>
                </a:extLst>
              </a:tr>
              <a:tr h="286590">
                <a:tc>
                  <a:txBody>
                    <a:bodyPr/>
                    <a:lstStyle/>
                    <a:p>
                      <a:pPr algn="l" fontAlgn="b"/>
                      <a:r>
                        <a:rPr lang="en-US" sz="1100" b="1" u="none" strike="noStrike" dirty="0">
                          <a:effectLst/>
                          <a:latin typeface="Georgia" panose="02040502050405020303" pitchFamily="18" charset="0"/>
                        </a:rPr>
                        <a:t>Insurance</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224</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100" b="0" i="0" u="none" strike="noStrike" kern="1200">
                          <a:solidFill>
                            <a:srgbClr val="000000"/>
                          </a:solidFill>
                          <a:effectLst/>
                          <a:latin typeface="Georgia" panose="02040502050405020303" pitchFamily="18" charset="0"/>
                          <a:ea typeface="+mn-ea"/>
                          <a:cs typeface="+mn-cs"/>
                        </a:rPr>
                        <a:t>152</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146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050" b="0" i="0" u="none" strike="noStrike" kern="1200" dirty="0">
                          <a:solidFill>
                            <a:srgbClr val="000000"/>
                          </a:solidFill>
                          <a:effectLst/>
                          <a:latin typeface="Georgia" panose="02040502050405020303" pitchFamily="18" charset="0"/>
                          <a:ea typeface="+mn-ea"/>
                          <a:cs typeface="+mn-cs"/>
                        </a:rPr>
                        <a:t>120</a:t>
                      </a:r>
                    </a:p>
                  </a:txBody>
                  <a:tcPr marL="7620" marR="7620" marT="7620" marB="0" anchor="ctr"/>
                </a:tc>
                <a:extLst>
                  <a:ext uri="{0D108BD9-81ED-4DB2-BD59-A6C34878D82A}">
                    <a16:rowId xmlns:a16="http://schemas.microsoft.com/office/drawing/2014/main" xmlns="" val="10006"/>
                  </a:ext>
                </a:extLst>
              </a:tr>
              <a:tr h="286590">
                <a:tc>
                  <a:txBody>
                    <a:bodyPr/>
                    <a:lstStyle/>
                    <a:p>
                      <a:pPr algn="l" fontAlgn="b"/>
                      <a:r>
                        <a:rPr lang="en-US" sz="1100" b="1" u="none" strike="noStrike" dirty="0">
                          <a:effectLst/>
                          <a:latin typeface="Georgia" panose="02040502050405020303" pitchFamily="18" charset="0"/>
                        </a:rPr>
                        <a:t>Utilities</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1,111,272</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250,415</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765,436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050" b="0" i="0" u="none" strike="noStrike" kern="1200">
                          <a:solidFill>
                            <a:srgbClr val="000000"/>
                          </a:solidFill>
                          <a:effectLst/>
                          <a:latin typeface="Georgia" panose="02040502050405020303" pitchFamily="18" charset="0"/>
                          <a:ea typeface="+mn-ea"/>
                          <a:cs typeface="+mn-cs"/>
                        </a:rPr>
                        <a:t>133,024</a:t>
                      </a:r>
                    </a:p>
                  </a:txBody>
                  <a:tcPr marL="7620" marR="7620" marT="7620" marB="0" anchor="ctr"/>
                </a:tc>
                <a:extLst>
                  <a:ext uri="{0D108BD9-81ED-4DB2-BD59-A6C34878D82A}">
                    <a16:rowId xmlns:a16="http://schemas.microsoft.com/office/drawing/2014/main" xmlns="" val="10007"/>
                  </a:ext>
                </a:extLst>
              </a:tr>
              <a:tr h="286590">
                <a:tc>
                  <a:txBody>
                    <a:bodyPr/>
                    <a:lstStyle/>
                    <a:p>
                      <a:pPr algn="l" fontAlgn="b"/>
                      <a:r>
                        <a:rPr lang="en-US" sz="1100" b="1" u="none" strike="noStrike" dirty="0">
                          <a:effectLst/>
                          <a:latin typeface="Georgia" panose="02040502050405020303" pitchFamily="18" charset="0"/>
                        </a:rPr>
                        <a:t>Other*</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56,156</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27,762</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Georgia" panose="02040502050405020303" pitchFamily="18" charset="0"/>
                        </a:rPr>
                        <a:t>22,440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050" b="0" i="0" u="none" strike="noStrike" kern="1200" dirty="0">
                          <a:solidFill>
                            <a:srgbClr val="000000"/>
                          </a:solidFill>
                          <a:effectLst/>
                          <a:latin typeface="Georgia" panose="02040502050405020303" pitchFamily="18" charset="0"/>
                          <a:ea typeface="+mn-ea"/>
                          <a:cs typeface="+mn-cs"/>
                        </a:rPr>
                        <a:t>69,013</a:t>
                      </a:r>
                    </a:p>
                  </a:txBody>
                  <a:tcPr marL="7620" marR="7620" marT="7620" marB="0" anchor="ctr"/>
                </a:tc>
                <a:extLst>
                  <a:ext uri="{0D108BD9-81ED-4DB2-BD59-A6C34878D82A}">
                    <a16:rowId xmlns:a16="http://schemas.microsoft.com/office/drawing/2014/main" xmlns="" val="10008"/>
                  </a:ext>
                </a:extLst>
              </a:tr>
              <a:tr h="286590">
                <a:tc>
                  <a:txBody>
                    <a:bodyPr/>
                    <a:lstStyle/>
                    <a:p>
                      <a:pPr algn="l" fontAlgn="b"/>
                      <a:r>
                        <a:rPr lang="en-US" sz="1100" b="1" u="none" strike="noStrike" dirty="0">
                          <a:effectLst/>
                          <a:latin typeface="Georgia" panose="02040502050405020303" pitchFamily="18" charset="0"/>
                        </a:rPr>
                        <a:t>Total</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1" i="0" u="none" strike="noStrike" dirty="0">
                          <a:solidFill>
                            <a:srgbClr val="000000"/>
                          </a:solidFill>
                          <a:effectLst/>
                          <a:latin typeface="Georgia" panose="02040502050405020303" pitchFamily="18" charset="0"/>
                        </a:rPr>
                        <a:t>4,195,579</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100" b="1" i="0" u="none" strike="noStrike" kern="1200" dirty="0">
                          <a:solidFill>
                            <a:srgbClr val="000000"/>
                          </a:solidFill>
                          <a:effectLst/>
                          <a:latin typeface="Georgia" panose="02040502050405020303" pitchFamily="18" charset="0"/>
                          <a:ea typeface="+mn-ea"/>
                          <a:cs typeface="+mn-cs"/>
                        </a:rPr>
                        <a:t>2,536,205</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050" b="1" i="0" u="none" strike="noStrike" dirty="0">
                          <a:solidFill>
                            <a:srgbClr val="000000"/>
                          </a:solidFill>
                          <a:effectLst/>
                          <a:latin typeface="Georgia" panose="02040502050405020303" pitchFamily="18" charset="0"/>
                        </a:rPr>
                        <a:t>2,135,657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050" b="1" i="0" u="none" strike="noStrike" kern="1200" dirty="0">
                          <a:solidFill>
                            <a:srgbClr val="000000"/>
                          </a:solidFill>
                          <a:effectLst/>
                          <a:latin typeface="Georgia" panose="02040502050405020303" pitchFamily="18" charset="0"/>
                          <a:ea typeface="+mn-ea"/>
                          <a:cs typeface="+mn-cs"/>
                        </a:rPr>
                        <a:t>1,164,008</a:t>
                      </a:r>
                    </a:p>
                  </a:txBody>
                  <a:tcPr marL="7620" marR="7620" marT="7620" marB="0" anchor="ctr"/>
                </a:tc>
                <a:extLst>
                  <a:ext uri="{0D108BD9-81ED-4DB2-BD59-A6C34878D82A}">
                    <a16:rowId xmlns:a16="http://schemas.microsoft.com/office/drawing/2014/main" xmlns="" val="10009"/>
                  </a:ext>
                </a:extLst>
              </a:tr>
            </a:tbl>
          </a:graphicData>
        </a:graphic>
      </p:graphicFrame>
      <p:sp>
        <p:nvSpPr>
          <p:cNvPr id="14383" name="TextBox 10">
            <a:extLst>
              <a:ext uri="{FF2B5EF4-FFF2-40B4-BE49-F238E27FC236}">
                <a16:creationId xmlns:a16="http://schemas.microsoft.com/office/drawing/2014/main" xmlns="" id="{6AE28ACB-A5AA-4A83-A969-4D4A55D8FC17}"/>
              </a:ext>
            </a:extLst>
          </p:cNvPr>
          <p:cNvSpPr txBox="1">
            <a:spLocks noChangeArrowheads="1"/>
          </p:cNvSpPr>
          <p:nvPr/>
        </p:nvSpPr>
        <p:spPr bwMode="auto">
          <a:xfrm>
            <a:off x="234954" y="758829"/>
            <a:ext cx="51587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Romanian B2C debt collection market – Serviced debt</a:t>
            </a:r>
          </a:p>
        </p:txBody>
      </p:sp>
      <p:graphicFrame>
        <p:nvGraphicFramePr>
          <p:cNvPr id="12" name="Table 11">
            <a:extLst>
              <a:ext uri="{FF2B5EF4-FFF2-40B4-BE49-F238E27FC236}">
                <a16:creationId xmlns:a16="http://schemas.microsoft.com/office/drawing/2014/main" xmlns="" id="{BCC472B5-C150-4D82-BBD7-C970F653D2E0}"/>
              </a:ext>
            </a:extLst>
          </p:cNvPr>
          <p:cNvGraphicFramePr>
            <a:graphicFrameLocks noGrp="1"/>
          </p:cNvGraphicFramePr>
          <p:nvPr>
            <p:extLst>
              <p:ext uri="{D42A27DB-BD31-4B8C-83A1-F6EECF244321}">
                <p14:modId xmlns:p14="http://schemas.microsoft.com/office/powerpoint/2010/main" val="3555681932"/>
              </p:ext>
            </p:extLst>
          </p:nvPr>
        </p:nvGraphicFramePr>
        <p:xfrm>
          <a:off x="4267198" y="1616073"/>
          <a:ext cx="2743200" cy="3029538"/>
        </p:xfrm>
        <a:graphic>
          <a:graphicData uri="http://schemas.openxmlformats.org/drawingml/2006/table">
            <a:tbl>
              <a:tblPr firstRow="1" lastRow="1">
                <a:tableStyleId>{6E25E649-3F16-4E02-A733-19D2CDBF48F0}</a:tableStyleId>
              </a:tblPr>
              <a:tblGrid>
                <a:gridCol w="714989">
                  <a:extLst>
                    <a:ext uri="{9D8B030D-6E8A-4147-A177-3AD203B41FA5}">
                      <a16:colId xmlns:a16="http://schemas.microsoft.com/office/drawing/2014/main" xmlns="" val="20000"/>
                    </a:ext>
                  </a:extLst>
                </a:gridCol>
                <a:gridCol w="656611">
                  <a:extLst>
                    <a:ext uri="{9D8B030D-6E8A-4147-A177-3AD203B41FA5}">
                      <a16:colId xmlns:a16="http://schemas.microsoft.com/office/drawing/2014/main" xmlns="" val="2392444358"/>
                    </a:ext>
                  </a:extLst>
                </a:gridCol>
                <a:gridCol w="714989">
                  <a:extLst>
                    <a:ext uri="{9D8B030D-6E8A-4147-A177-3AD203B41FA5}">
                      <a16:colId xmlns:a16="http://schemas.microsoft.com/office/drawing/2014/main" xmlns="" val="20001"/>
                    </a:ext>
                  </a:extLst>
                </a:gridCol>
                <a:gridCol w="656611">
                  <a:extLst>
                    <a:ext uri="{9D8B030D-6E8A-4147-A177-3AD203B41FA5}">
                      <a16:colId xmlns:a16="http://schemas.microsoft.com/office/drawing/2014/main" xmlns="" val="4063335905"/>
                    </a:ext>
                  </a:extLst>
                </a:gridCol>
              </a:tblGrid>
              <a:tr h="415718">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Outsourced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04743620"/>
                  </a:ext>
                </a:extLst>
              </a:tr>
              <a:tr h="396996">
                <a:tc>
                  <a:txBody>
                    <a:bodyPr/>
                    <a:lstStyle/>
                    <a:p>
                      <a:pPr algn="ctr" fontAlgn="b"/>
                      <a:r>
                        <a:rPr lang="en-US" sz="1100" b="1" i="0" u="none" strike="noStrike" dirty="0">
                          <a:solidFill>
                            <a:schemeClr val="bg1"/>
                          </a:solidFill>
                          <a:effectLst/>
                          <a:latin typeface="Georgia" panose="02040502050405020303" pitchFamily="18" charset="0"/>
                        </a:rPr>
                        <a:t>2020 (‘000)</a:t>
                      </a:r>
                    </a:p>
                  </a:txBody>
                  <a:tcPr marL="9524" marR="9524" marT="9525" marB="0" anchor="ct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2021 (‘000)</a:t>
                      </a: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2020 (‘000)</a:t>
                      </a: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2021 (‘000)</a:t>
                      </a:r>
                    </a:p>
                  </a:txBody>
                  <a:tcPr marL="9524" marR="9524" marT="9525" marB="0" anchor="ctr">
                    <a:solidFill>
                      <a:srgbClr val="4D5E7A"/>
                    </a:solidFill>
                  </a:tcPr>
                </a:tc>
                <a:extLst>
                  <a:ext uri="{0D108BD9-81ED-4DB2-BD59-A6C34878D82A}">
                    <a16:rowId xmlns:a16="http://schemas.microsoft.com/office/drawing/2014/main" xmlns="" val="10000"/>
                  </a:ext>
                </a:extLst>
              </a:tr>
              <a:tr h="277146">
                <a:tc>
                  <a:txBody>
                    <a:bodyPr/>
                    <a:lstStyle/>
                    <a:p>
                      <a:pPr algn="ctr" fontAlgn="ctr"/>
                      <a:r>
                        <a:rPr lang="en-US" sz="1100" b="0" i="0" u="none" strike="noStrike" dirty="0">
                          <a:solidFill>
                            <a:srgbClr val="000000"/>
                          </a:solidFill>
                          <a:effectLst/>
                          <a:latin typeface="Georgia" panose="02040502050405020303" pitchFamily="18" charset="0"/>
                        </a:rPr>
                        <a:t>138,342</a:t>
                      </a:r>
                    </a:p>
                  </a:txBody>
                  <a:tcPr marL="9525" marR="9525" marT="9525"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226,715</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fontAlgn="ctr"/>
                      <a:r>
                        <a:rPr lang="en-US" sz="1100" b="0" i="0" u="none" strike="noStrike" dirty="0">
                          <a:solidFill>
                            <a:srgbClr val="000000"/>
                          </a:solidFill>
                          <a:effectLst/>
                          <a:latin typeface="Georgia" panose="02040502050405020303" pitchFamily="18" charset="0"/>
                        </a:rPr>
                        <a:t>57,732</a:t>
                      </a:r>
                    </a:p>
                  </a:txBody>
                  <a:tcPr marL="9525" marR="9525" marT="9525"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32,022</a:t>
                      </a:r>
                    </a:p>
                  </a:txBody>
                  <a:tcPr marL="7620" marR="7620" marT="7620" marB="0" anchor="ctr">
                    <a:solidFill>
                      <a:srgbClr val="E7E7E7"/>
                    </a:solidFill>
                  </a:tcPr>
                </a:tc>
                <a:extLst>
                  <a:ext uri="{0D108BD9-81ED-4DB2-BD59-A6C34878D82A}">
                    <a16:rowId xmlns:a16="http://schemas.microsoft.com/office/drawing/2014/main" xmlns="" val="10002"/>
                  </a:ext>
                </a:extLst>
              </a:tr>
              <a:tr h="277146">
                <a:tc>
                  <a:txBody>
                    <a:bodyPr/>
                    <a:lstStyle/>
                    <a:p>
                      <a:pPr algn="ctr" fontAlgn="ctr"/>
                      <a:r>
                        <a:rPr lang="en-US" sz="1100" b="0" i="0" u="none" strike="noStrike" dirty="0">
                          <a:solidFill>
                            <a:srgbClr val="000000"/>
                          </a:solidFill>
                          <a:effectLst/>
                          <a:latin typeface="Georgia" panose="02040502050405020303" pitchFamily="18" charset="0"/>
                        </a:rPr>
                        <a:t>279,127</a:t>
                      </a:r>
                    </a:p>
                  </a:txBody>
                  <a:tcPr marL="9525" marR="9525" marT="9525" marB="0" anchor="ctr">
                    <a:lnL w="28575" cap="flat" cmpd="sng" algn="ctr">
                      <a:no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233,777</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100" b="0" i="0" u="none" strike="noStrike" dirty="0">
                          <a:solidFill>
                            <a:srgbClr val="000000"/>
                          </a:solidFill>
                          <a:effectLst/>
                          <a:latin typeface="Georgia" panose="02040502050405020303" pitchFamily="18" charset="0"/>
                        </a:rPr>
                        <a:t>29,932</a:t>
                      </a: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35,933</a:t>
                      </a:r>
                    </a:p>
                  </a:txBody>
                  <a:tcPr marL="7620" marR="7620" marT="7620" marB="0" anchor="ctr">
                    <a:solidFill>
                      <a:schemeClr val="bg1"/>
                    </a:solidFill>
                  </a:tcPr>
                </a:tc>
                <a:extLst>
                  <a:ext uri="{0D108BD9-81ED-4DB2-BD59-A6C34878D82A}">
                    <a16:rowId xmlns:a16="http://schemas.microsoft.com/office/drawing/2014/main" xmlns="" val="1112047066"/>
                  </a:ext>
                </a:extLst>
              </a:tr>
              <a:tr h="277146">
                <a:tc>
                  <a:txBody>
                    <a:bodyPr/>
                    <a:lstStyle/>
                    <a:p>
                      <a:pPr algn="ctr" fontAlgn="ctr"/>
                      <a:r>
                        <a:rPr lang="en-US" sz="1100" b="0" i="0" u="none" strike="noStrike" dirty="0">
                          <a:solidFill>
                            <a:srgbClr val="000000"/>
                          </a:solidFill>
                          <a:effectLst/>
                          <a:latin typeface="Georgia" panose="02040502050405020303" pitchFamily="18" charset="0"/>
                        </a:rPr>
                        <a:t>1,332</a:t>
                      </a:r>
                    </a:p>
                  </a:txBody>
                  <a:tcPr marL="9525" marR="9525" marT="9525"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286</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fontAlgn="ctr"/>
                      <a:r>
                        <a:rPr lang="en-US" sz="1100" b="0" i="0" u="none" strike="noStrike" dirty="0">
                          <a:solidFill>
                            <a:srgbClr val="000000"/>
                          </a:solidFill>
                          <a:effectLst/>
                          <a:latin typeface="Georgia" panose="02040502050405020303" pitchFamily="18" charset="0"/>
                        </a:rPr>
                        <a:t>1,129</a:t>
                      </a:r>
                    </a:p>
                  </a:txBody>
                  <a:tcPr marL="9525" marR="9525" marT="9525"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154</a:t>
                      </a:r>
                    </a:p>
                  </a:txBody>
                  <a:tcPr marL="7620" marR="7620" marT="7620" marB="0" anchor="ctr">
                    <a:solidFill>
                      <a:srgbClr val="E7E7E7"/>
                    </a:solidFill>
                  </a:tcPr>
                </a:tc>
                <a:extLst>
                  <a:ext uri="{0D108BD9-81ED-4DB2-BD59-A6C34878D82A}">
                    <a16:rowId xmlns:a16="http://schemas.microsoft.com/office/drawing/2014/main" xmlns="" val="10003"/>
                  </a:ext>
                </a:extLst>
              </a:tr>
              <a:tr h="277146">
                <a:tc>
                  <a:txBody>
                    <a:bodyPr/>
                    <a:lstStyle/>
                    <a:p>
                      <a:pPr algn="ctr" fontAlgn="ctr"/>
                      <a:r>
                        <a:rPr lang="en-US" sz="1100" b="0" i="0" u="none" strike="noStrike" dirty="0">
                          <a:solidFill>
                            <a:srgbClr val="000000"/>
                          </a:solidFill>
                          <a:effectLst/>
                          <a:latin typeface="Georgia" panose="02040502050405020303" pitchFamily="18" charset="0"/>
                        </a:rPr>
                        <a:t>53,122</a:t>
                      </a:r>
                    </a:p>
                  </a:txBody>
                  <a:tcPr marL="9525" marR="9525" marT="9525" marB="0" anchor="ctr">
                    <a:lnL w="28575" cap="flat" cmpd="sng" algn="ctr">
                      <a:no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48,949</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100" b="0" i="0" u="none" strike="noStrike" dirty="0">
                          <a:solidFill>
                            <a:srgbClr val="000000"/>
                          </a:solidFill>
                          <a:effectLst/>
                          <a:latin typeface="Georgia" panose="02040502050405020303" pitchFamily="18" charset="0"/>
                        </a:rPr>
                        <a:t>14,794</a:t>
                      </a: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a:solidFill>
                            <a:srgbClr val="000000"/>
                          </a:solidFill>
                          <a:effectLst/>
                          <a:latin typeface="Georgia" panose="02040502050405020303" pitchFamily="18" charset="0"/>
                          <a:ea typeface="+mn-ea"/>
                          <a:cs typeface="+mn-cs"/>
                        </a:rPr>
                        <a:t>6,850</a:t>
                      </a:r>
                    </a:p>
                  </a:txBody>
                  <a:tcPr marL="7620" marR="7620" marT="7620" marB="0" anchor="ctr">
                    <a:solidFill>
                      <a:schemeClr val="bg1"/>
                    </a:solidFill>
                  </a:tcPr>
                </a:tc>
                <a:extLst>
                  <a:ext uri="{0D108BD9-81ED-4DB2-BD59-A6C34878D82A}">
                    <a16:rowId xmlns:a16="http://schemas.microsoft.com/office/drawing/2014/main" xmlns="" val="10004"/>
                  </a:ext>
                </a:extLst>
              </a:tr>
              <a:tr h="276974">
                <a:tc>
                  <a:txBody>
                    <a:bodyPr/>
                    <a:lstStyle/>
                    <a:p>
                      <a:pPr algn="ctr" fontAlgn="ctr"/>
                      <a:r>
                        <a:rPr lang="en-US" sz="1100" b="0" i="0" u="none" strike="noStrike" dirty="0">
                          <a:solidFill>
                            <a:srgbClr val="000000"/>
                          </a:solidFill>
                          <a:effectLst/>
                          <a:latin typeface="Georgia" panose="02040502050405020303" pitchFamily="18" charset="0"/>
                        </a:rPr>
                        <a:t>79</a:t>
                      </a:r>
                    </a:p>
                  </a:txBody>
                  <a:tcPr marL="9525" marR="9525" marT="9525"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32</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fontAlgn="ctr"/>
                      <a:r>
                        <a:rPr lang="en-US" sz="1100" b="0" i="0" u="none" strike="noStrike" dirty="0">
                          <a:solidFill>
                            <a:srgbClr val="000000"/>
                          </a:solidFill>
                          <a:effectLst/>
                          <a:latin typeface="Georgia" panose="02040502050405020303" pitchFamily="18" charset="0"/>
                        </a:rPr>
                        <a:t>18</a:t>
                      </a:r>
                    </a:p>
                  </a:txBody>
                  <a:tcPr marL="9525" marR="9525" marT="9525"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15</a:t>
                      </a:r>
                    </a:p>
                  </a:txBody>
                  <a:tcPr marL="7620" marR="7620" marT="7620" marB="0" anchor="ctr">
                    <a:solidFill>
                      <a:srgbClr val="E7E7E7"/>
                    </a:solidFill>
                  </a:tcPr>
                </a:tc>
                <a:extLst>
                  <a:ext uri="{0D108BD9-81ED-4DB2-BD59-A6C34878D82A}">
                    <a16:rowId xmlns:a16="http://schemas.microsoft.com/office/drawing/2014/main" xmlns="" val="10005"/>
                  </a:ext>
                </a:extLst>
              </a:tr>
              <a:tr h="276974">
                <a:tc>
                  <a:txBody>
                    <a:bodyPr/>
                    <a:lstStyle/>
                    <a:p>
                      <a:pPr algn="ctr" fontAlgn="ctr"/>
                      <a:r>
                        <a:rPr lang="en-US" sz="1100" b="0" i="0" u="none" strike="noStrike" dirty="0">
                          <a:solidFill>
                            <a:srgbClr val="000000"/>
                          </a:solidFill>
                          <a:effectLst/>
                          <a:latin typeface="Georgia" panose="02040502050405020303" pitchFamily="18" charset="0"/>
                        </a:rPr>
                        <a:t>103,982</a:t>
                      </a:r>
                    </a:p>
                  </a:txBody>
                  <a:tcPr marL="9525" marR="9525" marT="9525" marB="0" anchor="ctr">
                    <a:lnL w="28575" cap="flat" cmpd="sng" algn="ctr">
                      <a:no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26,690</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100" b="0" i="0" u="none" strike="noStrike" dirty="0">
                          <a:solidFill>
                            <a:srgbClr val="000000"/>
                          </a:solidFill>
                          <a:effectLst/>
                          <a:latin typeface="Georgia" panose="02040502050405020303" pitchFamily="18" charset="0"/>
                        </a:rPr>
                        <a:t>53,544</a:t>
                      </a:r>
                    </a:p>
                  </a:txBody>
                  <a:tcPr marL="9525" marR="9525" marT="9525" marB="0"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8,808</a:t>
                      </a:r>
                    </a:p>
                  </a:txBody>
                  <a:tcPr marL="7620" marR="7620" marT="7620" marB="0" anchor="ctr">
                    <a:solidFill>
                      <a:schemeClr val="bg1"/>
                    </a:solidFill>
                  </a:tcPr>
                </a:tc>
                <a:extLst>
                  <a:ext uri="{0D108BD9-81ED-4DB2-BD59-A6C34878D82A}">
                    <a16:rowId xmlns:a16="http://schemas.microsoft.com/office/drawing/2014/main" xmlns="" val="10006"/>
                  </a:ext>
                </a:extLst>
              </a:tr>
              <a:tr h="277146">
                <a:tc>
                  <a:txBody>
                    <a:bodyPr/>
                    <a:lstStyle/>
                    <a:p>
                      <a:pPr algn="ctr" fontAlgn="ctr"/>
                      <a:r>
                        <a:rPr lang="en-US" sz="1100" b="0" i="0" u="none" strike="noStrike" dirty="0">
                          <a:solidFill>
                            <a:srgbClr val="000000"/>
                          </a:solidFill>
                          <a:effectLst/>
                          <a:latin typeface="Georgia" panose="02040502050405020303" pitchFamily="18" charset="0"/>
                        </a:rPr>
                        <a:t>3,995</a:t>
                      </a:r>
                    </a:p>
                  </a:txBody>
                  <a:tcPr marL="9525" marR="9525" marT="9525"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1,656</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fontAlgn="ctr"/>
                      <a:r>
                        <a:rPr lang="en-US" sz="1100" b="0" i="0" u="none" strike="noStrike" dirty="0">
                          <a:solidFill>
                            <a:srgbClr val="000000"/>
                          </a:solidFill>
                          <a:effectLst/>
                          <a:latin typeface="Georgia" panose="02040502050405020303" pitchFamily="18" charset="0"/>
                        </a:rPr>
                        <a:t>1,636</a:t>
                      </a:r>
                    </a:p>
                  </a:txBody>
                  <a:tcPr marL="9525" marR="9525" marT="9525"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6,920</a:t>
                      </a:r>
                    </a:p>
                  </a:txBody>
                  <a:tcPr marL="7620" marR="7620" marT="7620" marB="0" anchor="ctr">
                    <a:solidFill>
                      <a:srgbClr val="E7E7E7"/>
                    </a:solidFill>
                  </a:tcPr>
                </a:tc>
                <a:extLst>
                  <a:ext uri="{0D108BD9-81ED-4DB2-BD59-A6C34878D82A}">
                    <a16:rowId xmlns:a16="http://schemas.microsoft.com/office/drawing/2014/main" xmlns="" val="10007"/>
                  </a:ext>
                </a:extLst>
              </a:tr>
              <a:tr h="277146">
                <a:tc>
                  <a:txBody>
                    <a:bodyPr/>
                    <a:lstStyle/>
                    <a:p>
                      <a:pPr algn="ctr" fontAlgn="ctr"/>
                      <a:r>
                        <a:rPr lang="en-US" sz="1100" b="1" i="0" u="none" strike="noStrike" dirty="0">
                          <a:solidFill>
                            <a:srgbClr val="000000"/>
                          </a:solidFill>
                          <a:effectLst/>
                          <a:latin typeface="Georgia" panose="02040502050405020303" pitchFamily="18" charset="0"/>
                        </a:rPr>
                        <a:t>579,982</a:t>
                      </a:r>
                    </a:p>
                  </a:txBody>
                  <a:tcPr marL="9525" marR="9525" marT="9525" marB="0" anchor="ctr">
                    <a:lnL w="28575" cap="flat" cmpd="sng" algn="ctr">
                      <a:noFill/>
                      <a:prstDash val="solid"/>
                      <a:round/>
                      <a:headEnd type="none" w="med" len="med"/>
                      <a:tailEnd type="none" w="med" len="med"/>
                    </a:lnL>
                  </a:tcPr>
                </a:tc>
                <a:tc>
                  <a:txBody>
                    <a:bodyPr/>
                    <a:lstStyle/>
                    <a:p>
                      <a:pPr marL="0" algn="ctr" defTabSz="914298" rtl="0" eaLnBrk="1" fontAlgn="ctr" latinLnBrk="0" hangingPunct="1"/>
                      <a:r>
                        <a:rPr lang="en-US" sz="1100" b="1" i="0" u="none" strike="noStrike" kern="1200" dirty="0">
                          <a:solidFill>
                            <a:srgbClr val="000000"/>
                          </a:solidFill>
                          <a:effectLst/>
                          <a:latin typeface="Georgia" panose="02040502050405020303" pitchFamily="18" charset="0"/>
                          <a:ea typeface="+mn-ea"/>
                          <a:cs typeface="+mn-cs"/>
                        </a:rPr>
                        <a:t>538,106</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100" b="1" i="0" u="none" strike="noStrike" dirty="0">
                          <a:solidFill>
                            <a:srgbClr val="000000"/>
                          </a:solidFill>
                          <a:effectLst/>
                          <a:latin typeface="Georgia" panose="02040502050405020303" pitchFamily="18" charset="0"/>
                        </a:rPr>
                        <a:t>158,789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100" b="1" i="0" u="none" strike="noStrike" kern="1200" dirty="0">
                          <a:solidFill>
                            <a:srgbClr val="000000"/>
                          </a:solidFill>
                          <a:effectLst/>
                          <a:latin typeface="Georgia" panose="02040502050405020303" pitchFamily="18" charset="0"/>
                          <a:ea typeface="+mn-ea"/>
                          <a:cs typeface="+mn-cs"/>
                        </a:rPr>
                        <a:t>90,702</a:t>
                      </a:r>
                    </a:p>
                  </a:txBody>
                  <a:tcPr marL="7620" marR="7620" marT="7620" marB="0" anchor="ctr"/>
                </a:tc>
                <a:extLst>
                  <a:ext uri="{0D108BD9-81ED-4DB2-BD59-A6C34878D82A}">
                    <a16:rowId xmlns:a16="http://schemas.microsoft.com/office/drawing/2014/main" xmlns="" val="10008"/>
                  </a:ext>
                </a:extLst>
              </a:tr>
            </a:tbl>
          </a:graphicData>
        </a:graphic>
      </p:graphicFrame>
      <p:sp>
        <p:nvSpPr>
          <p:cNvPr id="2" name="TextBox 1">
            <a:extLst>
              <a:ext uri="{FF2B5EF4-FFF2-40B4-BE49-F238E27FC236}">
                <a16:creationId xmlns:a16="http://schemas.microsoft.com/office/drawing/2014/main" xmlns="" id="{59797902-99D1-418A-8221-3B9ABBF17942}"/>
              </a:ext>
            </a:extLst>
          </p:cNvPr>
          <p:cNvSpPr txBox="1"/>
          <p:nvPr/>
        </p:nvSpPr>
        <p:spPr>
          <a:xfrm>
            <a:off x="990600" y="1231902"/>
            <a:ext cx="32004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Number of cases</a:t>
            </a:r>
          </a:p>
        </p:txBody>
      </p:sp>
      <p:sp>
        <p:nvSpPr>
          <p:cNvPr id="7" name="TextBox 6">
            <a:extLst>
              <a:ext uri="{FF2B5EF4-FFF2-40B4-BE49-F238E27FC236}">
                <a16:creationId xmlns:a16="http://schemas.microsoft.com/office/drawing/2014/main" xmlns="" id="{1B4371FE-B3FC-4E61-A63E-DD755E1927E1}"/>
              </a:ext>
            </a:extLst>
          </p:cNvPr>
          <p:cNvSpPr txBox="1"/>
          <p:nvPr/>
        </p:nvSpPr>
        <p:spPr>
          <a:xfrm>
            <a:off x="4267200" y="1231574"/>
            <a:ext cx="27432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Values (EUR) </a:t>
            </a:r>
          </a:p>
        </p:txBody>
      </p:sp>
      <p:sp>
        <p:nvSpPr>
          <p:cNvPr id="14418" name="TextBox 7">
            <a:extLst>
              <a:ext uri="{FF2B5EF4-FFF2-40B4-BE49-F238E27FC236}">
                <a16:creationId xmlns:a16="http://schemas.microsoft.com/office/drawing/2014/main" xmlns="" id="{02D74DD6-BB52-42D1-8304-9E1ECD539B6A}"/>
              </a:ext>
            </a:extLst>
          </p:cNvPr>
          <p:cNvSpPr txBox="1">
            <a:spLocks noChangeArrowheads="1"/>
          </p:cNvSpPr>
          <p:nvPr/>
        </p:nvSpPr>
        <p:spPr bwMode="auto">
          <a:xfrm>
            <a:off x="457200" y="4876800"/>
            <a:ext cx="8153400" cy="1208587"/>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buClr>
                <a:srgbClr val="17375E"/>
              </a:buClr>
              <a:buFont typeface="Wingdings" panose="05000000000000000000" pitchFamily="2" charset="2"/>
              <a:buChar char="§"/>
            </a:pPr>
            <a:r>
              <a:rPr lang="en-US" altLang="en-US" sz="1100" b="1" i="1" dirty="0">
                <a:latin typeface="Georgia" panose="02040502050405020303" pitchFamily="18" charset="0"/>
              </a:rPr>
              <a:t>Guaranteed/Non-Guaranteed debt. </a:t>
            </a:r>
            <a:r>
              <a:rPr lang="en-US" altLang="en-US" sz="1100" dirty="0">
                <a:latin typeface="Georgia" panose="02040502050405020303" pitchFamily="18" charset="0"/>
              </a:rPr>
              <a:t>Guaranteed serviced debts outsourced in 2021 represent 42% out of the total Romanian Banking debt referred in terms of value, while guaranteed recovered debt accounts for ~35% of the total value of recovered Romanian Banking debt.</a:t>
            </a:r>
          </a:p>
          <a:p>
            <a:pPr marL="0" indent="0" eaLnBrk="1" hangingPunct="1">
              <a:buClr>
                <a:srgbClr val="17375E"/>
              </a:buClr>
            </a:pPr>
            <a:endParaRPr lang="en-US" altLang="en-US" sz="1100" dirty="0">
              <a:latin typeface="Georgia" panose="02040502050405020303" pitchFamily="18" charset="0"/>
            </a:endParaRPr>
          </a:p>
          <a:p>
            <a:pPr eaLnBrk="1" hangingPunct="1">
              <a:buClr>
                <a:srgbClr val="17375E"/>
              </a:buClr>
              <a:buFont typeface="Wingdings" panose="05000000000000000000" pitchFamily="2" charset="2"/>
              <a:buChar char="§"/>
            </a:pPr>
            <a:r>
              <a:rPr lang="en-US" altLang="en-US" sz="1100" b="1" i="1" dirty="0">
                <a:latin typeface="Georgia" panose="02040502050405020303" pitchFamily="18" charset="0"/>
              </a:rPr>
              <a:t>Sector split. </a:t>
            </a:r>
            <a:r>
              <a:rPr lang="en-US" altLang="en-US" sz="1100" dirty="0">
                <a:latin typeface="Georgia" panose="02040502050405020303" pitchFamily="18" charset="0"/>
              </a:rPr>
              <a:t>The most active sector in terms of number of cases referred remains the Telecom sector with ~58% of the total number of cases B2C debts outsourced. In terms of serviced debt recovered, the sectors with the highest number of debts successfully recovered in 2021 are Telecom, Banking and Utilities.</a:t>
            </a:r>
            <a:endParaRPr lang="en-US" altLang="en-US" sz="1100" b="1" i="1" dirty="0">
              <a:latin typeface="Georgia" panose="02040502050405020303" pitchFamily="18" charset="0"/>
            </a:endParaRPr>
          </a:p>
        </p:txBody>
      </p:sp>
      <p:sp>
        <p:nvSpPr>
          <p:cNvPr id="16" name="TextBox 15">
            <a:extLst>
              <a:ext uri="{FF2B5EF4-FFF2-40B4-BE49-F238E27FC236}">
                <a16:creationId xmlns:a16="http://schemas.microsoft.com/office/drawing/2014/main" xmlns="" id="{2E81015A-F593-4EC5-B0E1-47E009EAEB15}"/>
              </a:ext>
            </a:extLst>
          </p:cNvPr>
          <p:cNvSpPr txBox="1"/>
          <p:nvPr/>
        </p:nvSpPr>
        <p:spPr>
          <a:xfrm>
            <a:off x="7086600" y="1231574"/>
            <a:ext cx="19050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Avg. Value in EUR/Case</a:t>
            </a:r>
          </a:p>
        </p:txBody>
      </p:sp>
      <p:sp>
        <p:nvSpPr>
          <p:cNvPr id="14452" name="Title 1">
            <a:extLst>
              <a:ext uri="{FF2B5EF4-FFF2-40B4-BE49-F238E27FC236}">
                <a16:creationId xmlns:a16="http://schemas.microsoft.com/office/drawing/2014/main" xmlns="" id="{F550BABD-07E9-4093-82C7-052689F62A24}"/>
              </a:ext>
            </a:extLst>
          </p:cNvPr>
          <p:cNvSpPr>
            <a:spLocks noGrp="1"/>
          </p:cNvSpPr>
          <p:nvPr>
            <p:ph type="title"/>
          </p:nvPr>
        </p:nvSpPr>
        <p:spPr bwMode="auto">
          <a:xfrm>
            <a:off x="0" y="1"/>
            <a:ext cx="73152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Telecom and Banking serviced debt represent together 52% of the total B2C service debt </a:t>
            </a:r>
            <a:r>
              <a:rPr lang="en-US" altLang="en-US" sz="1600" b="1" dirty="0" err="1"/>
              <a:t>outsoruced</a:t>
            </a:r>
            <a:r>
              <a:rPr lang="en-US" altLang="en-US" sz="1600" b="1" dirty="0"/>
              <a:t> cases in 2021</a:t>
            </a:r>
          </a:p>
        </p:txBody>
      </p:sp>
      <p:graphicFrame>
        <p:nvGraphicFramePr>
          <p:cNvPr id="17" name="Table 16">
            <a:extLst>
              <a:ext uri="{FF2B5EF4-FFF2-40B4-BE49-F238E27FC236}">
                <a16:creationId xmlns:a16="http://schemas.microsoft.com/office/drawing/2014/main" xmlns="" id="{5F98C2F4-8E75-43F0-9B7C-6BBFD70F1BB2}"/>
              </a:ext>
            </a:extLst>
          </p:cNvPr>
          <p:cNvGraphicFramePr>
            <a:graphicFrameLocks noGrp="1"/>
          </p:cNvGraphicFramePr>
          <p:nvPr>
            <p:extLst>
              <p:ext uri="{D42A27DB-BD31-4B8C-83A1-F6EECF244321}">
                <p14:modId xmlns:p14="http://schemas.microsoft.com/office/powerpoint/2010/main" val="431161434"/>
              </p:ext>
            </p:extLst>
          </p:nvPr>
        </p:nvGraphicFramePr>
        <p:xfrm>
          <a:off x="7086600" y="1617187"/>
          <a:ext cx="2057400" cy="3024426"/>
        </p:xfrm>
        <a:graphic>
          <a:graphicData uri="http://schemas.openxmlformats.org/drawingml/2006/table">
            <a:tbl>
              <a:tblPr firstRow="1" lastRow="1">
                <a:tableStyleId>{6E25E649-3F16-4E02-A733-19D2CDBF48F0}</a:tableStyleId>
              </a:tblPr>
              <a:tblGrid>
                <a:gridCol w="536242">
                  <a:extLst>
                    <a:ext uri="{9D8B030D-6E8A-4147-A177-3AD203B41FA5}">
                      <a16:colId xmlns:a16="http://schemas.microsoft.com/office/drawing/2014/main" xmlns="" val="20000"/>
                    </a:ext>
                  </a:extLst>
                </a:gridCol>
                <a:gridCol w="536242">
                  <a:extLst>
                    <a:ext uri="{9D8B030D-6E8A-4147-A177-3AD203B41FA5}">
                      <a16:colId xmlns:a16="http://schemas.microsoft.com/office/drawing/2014/main" xmlns="" val="2392444358"/>
                    </a:ext>
                  </a:extLst>
                </a:gridCol>
                <a:gridCol w="492458">
                  <a:extLst>
                    <a:ext uri="{9D8B030D-6E8A-4147-A177-3AD203B41FA5}">
                      <a16:colId xmlns:a16="http://schemas.microsoft.com/office/drawing/2014/main" xmlns="" val="20001"/>
                    </a:ext>
                  </a:extLst>
                </a:gridCol>
                <a:gridCol w="492458">
                  <a:extLst>
                    <a:ext uri="{9D8B030D-6E8A-4147-A177-3AD203B41FA5}">
                      <a16:colId xmlns:a16="http://schemas.microsoft.com/office/drawing/2014/main" xmlns="" val="4063335905"/>
                    </a:ext>
                  </a:extLst>
                </a:gridCol>
              </a:tblGrid>
              <a:tr h="409639">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Outsourced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04743620"/>
                  </a:ext>
                </a:extLst>
              </a:tr>
              <a:tr h="398572">
                <a:tc>
                  <a:txBody>
                    <a:bodyPr/>
                    <a:lstStyle/>
                    <a:p>
                      <a:pPr algn="ctr" fontAlgn="b"/>
                      <a:r>
                        <a:rPr lang="en-US" sz="1100" b="1" i="0" u="none" strike="noStrike" dirty="0">
                          <a:solidFill>
                            <a:schemeClr val="bg1"/>
                          </a:solidFill>
                          <a:effectLst/>
                          <a:latin typeface="Georgia" panose="02040502050405020303" pitchFamily="18" charset="0"/>
                        </a:rPr>
                        <a:t>2020</a:t>
                      </a:r>
                    </a:p>
                  </a:txBody>
                  <a:tcPr marL="9524" marR="9524" marT="9525" marB="0" anchor="ct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2021</a:t>
                      </a: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2020</a:t>
                      </a: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2021</a:t>
                      </a:r>
                    </a:p>
                  </a:txBody>
                  <a:tcPr marL="9524" marR="9524" marT="9525" marB="0" anchor="ctr">
                    <a:solidFill>
                      <a:srgbClr val="4D5E7A"/>
                    </a:solidFill>
                  </a:tcPr>
                </a:tc>
                <a:extLst>
                  <a:ext uri="{0D108BD9-81ED-4DB2-BD59-A6C34878D82A}">
                    <a16:rowId xmlns:a16="http://schemas.microsoft.com/office/drawing/2014/main" xmlns="" val="10000"/>
                  </a:ext>
                </a:extLst>
              </a:tr>
              <a:tr h="278074">
                <a:tc>
                  <a:txBody>
                    <a:bodyPr/>
                    <a:lstStyle/>
                    <a:p>
                      <a:pPr algn="r" fontAlgn="ctr"/>
                      <a:r>
                        <a:rPr lang="en-US" sz="1100" b="0" i="0" u="none" strike="noStrike" dirty="0">
                          <a:solidFill>
                            <a:srgbClr val="000000"/>
                          </a:solidFill>
                          <a:effectLst/>
                          <a:latin typeface="Georgia" panose="02040502050405020303" pitchFamily="18" charset="0"/>
                        </a:rPr>
                        <a:t>388</a:t>
                      </a:r>
                    </a:p>
                  </a:txBody>
                  <a:tcPr marL="0" marR="144000" marT="0"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1,072</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r" fontAlgn="ctr"/>
                      <a:r>
                        <a:rPr lang="en-US" sz="1100" b="0" i="0" u="none" strike="noStrike" dirty="0">
                          <a:solidFill>
                            <a:srgbClr val="000000"/>
                          </a:solidFill>
                          <a:effectLst/>
                          <a:latin typeface="Georgia" panose="02040502050405020303" pitchFamily="18" charset="0"/>
                        </a:rPr>
                        <a:t>196</a:t>
                      </a:r>
                    </a:p>
                  </a:txBody>
                  <a:tcPr marL="0" marR="144000" marT="0"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177</a:t>
                      </a:r>
                    </a:p>
                  </a:txBody>
                  <a:tcPr marL="7620" marR="7620" marT="7620" marB="0" anchor="ctr">
                    <a:solidFill>
                      <a:srgbClr val="E7E7E7"/>
                    </a:solidFill>
                  </a:tcPr>
                </a:tc>
                <a:extLst>
                  <a:ext uri="{0D108BD9-81ED-4DB2-BD59-A6C34878D82A}">
                    <a16:rowId xmlns:a16="http://schemas.microsoft.com/office/drawing/2014/main" xmlns="" val="10002"/>
                  </a:ext>
                </a:extLst>
              </a:tr>
              <a:tr h="278074">
                <a:tc>
                  <a:txBody>
                    <a:bodyPr/>
                    <a:lstStyle/>
                    <a:p>
                      <a:pPr algn="r" fontAlgn="ctr"/>
                      <a:r>
                        <a:rPr lang="en-US" sz="1100" b="0" i="0" u="none" strike="noStrike" dirty="0">
                          <a:solidFill>
                            <a:srgbClr val="000000"/>
                          </a:solidFill>
                          <a:effectLst/>
                          <a:latin typeface="Georgia" panose="02040502050405020303" pitchFamily="18" charset="0"/>
                        </a:rPr>
                        <a:t>113</a:t>
                      </a:r>
                    </a:p>
                  </a:txBody>
                  <a:tcPr marL="0" marR="144000" marT="0" marB="0" anchor="ctr">
                    <a:lnL w="28575" cap="flat" cmpd="sng" algn="ctr">
                      <a:no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a:solidFill>
                            <a:srgbClr val="000000"/>
                          </a:solidFill>
                          <a:effectLst/>
                          <a:latin typeface="Georgia" panose="02040502050405020303" pitchFamily="18" charset="0"/>
                          <a:ea typeface="+mn-ea"/>
                          <a:cs typeface="+mn-cs"/>
                        </a:rPr>
                        <a:t>119</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r" fontAlgn="ctr"/>
                      <a:r>
                        <a:rPr lang="en-US" sz="1100" b="0" i="0" u="none" strike="noStrike" dirty="0">
                          <a:solidFill>
                            <a:srgbClr val="000000"/>
                          </a:solidFill>
                          <a:effectLst/>
                          <a:latin typeface="Georgia" panose="02040502050405020303" pitchFamily="18" charset="0"/>
                        </a:rPr>
                        <a:t>32</a:t>
                      </a:r>
                    </a:p>
                  </a:txBody>
                  <a:tcPr marL="0" marR="144000"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49</a:t>
                      </a:r>
                    </a:p>
                  </a:txBody>
                  <a:tcPr marL="7620" marR="7620" marT="7620" marB="0" anchor="ctr">
                    <a:solidFill>
                      <a:schemeClr val="bg1"/>
                    </a:solidFill>
                  </a:tcPr>
                </a:tc>
                <a:extLst>
                  <a:ext uri="{0D108BD9-81ED-4DB2-BD59-A6C34878D82A}">
                    <a16:rowId xmlns:a16="http://schemas.microsoft.com/office/drawing/2014/main" xmlns="" val="1112047066"/>
                  </a:ext>
                </a:extLst>
              </a:tr>
              <a:tr h="274320">
                <a:tc>
                  <a:txBody>
                    <a:bodyPr/>
                    <a:lstStyle/>
                    <a:p>
                      <a:pPr algn="r" fontAlgn="ctr"/>
                      <a:r>
                        <a:rPr lang="en-US" sz="1100" b="0" i="0" u="none" strike="noStrike" dirty="0">
                          <a:solidFill>
                            <a:srgbClr val="000000"/>
                          </a:solidFill>
                          <a:effectLst/>
                          <a:latin typeface="Georgia" panose="02040502050405020303" pitchFamily="18" charset="0"/>
                        </a:rPr>
                        <a:t>1,369</a:t>
                      </a:r>
                    </a:p>
                  </a:txBody>
                  <a:tcPr marL="0" marR="144000" marT="0"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1,145</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r" fontAlgn="ctr"/>
                      <a:r>
                        <a:rPr lang="en-US" sz="1100" b="0" i="0" u="none" strike="noStrike" dirty="0">
                          <a:solidFill>
                            <a:srgbClr val="000000"/>
                          </a:solidFill>
                          <a:effectLst/>
                          <a:latin typeface="Georgia" panose="02040502050405020303" pitchFamily="18" charset="0"/>
                        </a:rPr>
                        <a:t>2,539</a:t>
                      </a:r>
                    </a:p>
                  </a:txBody>
                  <a:tcPr marL="0" marR="144000" marT="0"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a:solidFill>
                            <a:srgbClr val="000000"/>
                          </a:solidFill>
                          <a:effectLst/>
                          <a:latin typeface="Georgia" panose="02040502050405020303" pitchFamily="18" charset="0"/>
                          <a:ea typeface="+mn-ea"/>
                          <a:cs typeface="+mn-cs"/>
                        </a:rPr>
                        <a:t>985</a:t>
                      </a:r>
                    </a:p>
                  </a:txBody>
                  <a:tcPr marL="7620" marR="7620" marT="7620" marB="0" anchor="ctr">
                    <a:solidFill>
                      <a:srgbClr val="E7E7E7"/>
                    </a:solidFill>
                  </a:tcPr>
                </a:tc>
                <a:extLst>
                  <a:ext uri="{0D108BD9-81ED-4DB2-BD59-A6C34878D82A}">
                    <a16:rowId xmlns:a16="http://schemas.microsoft.com/office/drawing/2014/main" xmlns="" val="10003"/>
                  </a:ext>
                </a:extLst>
              </a:tr>
              <a:tr h="278074">
                <a:tc>
                  <a:txBody>
                    <a:bodyPr/>
                    <a:lstStyle/>
                    <a:p>
                      <a:pPr algn="r" fontAlgn="ctr"/>
                      <a:r>
                        <a:rPr lang="en-US" sz="1100" b="0" i="0" u="none" strike="noStrike" dirty="0">
                          <a:solidFill>
                            <a:srgbClr val="000000"/>
                          </a:solidFill>
                          <a:effectLst/>
                          <a:latin typeface="Georgia" panose="02040502050405020303" pitchFamily="18" charset="0"/>
                        </a:rPr>
                        <a:t>269</a:t>
                      </a:r>
                    </a:p>
                  </a:txBody>
                  <a:tcPr marL="0" marR="144000" marT="0" marB="0" anchor="ctr">
                    <a:lnL w="28575" cap="flat" cmpd="sng" algn="ctr">
                      <a:no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a:solidFill>
                            <a:srgbClr val="000000"/>
                          </a:solidFill>
                          <a:effectLst/>
                          <a:latin typeface="Georgia" panose="02040502050405020303" pitchFamily="18" charset="0"/>
                          <a:ea typeface="+mn-ea"/>
                          <a:cs typeface="+mn-cs"/>
                        </a:rPr>
                        <a:t>577</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r" fontAlgn="ctr"/>
                      <a:r>
                        <a:rPr lang="en-US" sz="1100" b="0" i="0" u="none" strike="noStrike" dirty="0">
                          <a:solidFill>
                            <a:srgbClr val="000000"/>
                          </a:solidFill>
                          <a:effectLst/>
                          <a:latin typeface="Georgia" panose="02040502050405020303" pitchFamily="18" charset="0"/>
                        </a:rPr>
                        <a:t>124</a:t>
                      </a:r>
                    </a:p>
                  </a:txBody>
                  <a:tcPr marL="0" marR="144000"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142</a:t>
                      </a:r>
                    </a:p>
                  </a:txBody>
                  <a:tcPr marL="7620" marR="7620" marT="7620" marB="0" anchor="ctr">
                    <a:solidFill>
                      <a:schemeClr val="bg1"/>
                    </a:solidFill>
                  </a:tcPr>
                </a:tc>
                <a:extLst>
                  <a:ext uri="{0D108BD9-81ED-4DB2-BD59-A6C34878D82A}">
                    <a16:rowId xmlns:a16="http://schemas.microsoft.com/office/drawing/2014/main" xmlns="" val="10004"/>
                  </a:ext>
                </a:extLst>
              </a:tr>
              <a:tr h="278074">
                <a:tc>
                  <a:txBody>
                    <a:bodyPr/>
                    <a:lstStyle/>
                    <a:p>
                      <a:pPr algn="r" fontAlgn="ctr"/>
                      <a:r>
                        <a:rPr lang="en-US" sz="1100" b="0" i="0" u="none" strike="noStrike" dirty="0">
                          <a:solidFill>
                            <a:srgbClr val="000000"/>
                          </a:solidFill>
                          <a:effectLst/>
                          <a:latin typeface="Georgia" panose="02040502050405020303" pitchFamily="18" charset="0"/>
                        </a:rPr>
                        <a:t>355</a:t>
                      </a:r>
                    </a:p>
                  </a:txBody>
                  <a:tcPr marL="0" marR="144000" marT="0"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a:solidFill>
                            <a:srgbClr val="000000"/>
                          </a:solidFill>
                          <a:effectLst/>
                          <a:latin typeface="Georgia" panose="02040502050405020303" pitchFamily="18" charset="0"/>
                          <a:ea typeface="+mn-ea"/>
                          <a:cs typeface="+mn-cs"/>
                        </a:rPr>
                        <a:t>210</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r" fontAlgn="ctr"/>
                      <a:r>
                        <a:rPr lang="en-US" sz="1100" b="0" i="0" u="none" strike="noStrike" dirty="0">
                          <a:solidFill>
                            <a:srgbClr val="000000"/>
                          </a:solidFill>
                          <a:effectLst/>
                          <a:latin typeface="Georgia" panose="02040502050405020303" pitchFamily="18" charset="0"/>
                        </a:rPr>
                        <a:t>125</a:t>
                      </a:r>
                    </a:p>
                  </a:txBody>
                  <a:tcPr marL="0" marR="144000" marT="0"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a:solidFill>
                            <a:srgbClr val="000000"/>
                          </a:solidFill>
                          <a:effectLst/>
                          <a:latin typeface="Georgia" panose="02040502050405020303" pitchFamily="18" charset="0"/>
                          <a:ea typeface="+mn-ea"/>
                          <a:cs typeface="+mn-cs"/>
                        </a:rPr>
                        <a:t>129</a:t>
                      </a:r>
                    </a:p>
                  </a:txBody>
                  <a:tcPr marL="7620" marR="7620" marT="7620" marB="0" anchor="ctr">
                    <a:solidFill>
                      <a:srgbClr val="E7E7E7"/>
                    </a:solidFill>
                  </a:tcPr>
                </a:tc>
                <a:extLst>
                  <a:ext uri="{0D108BD9-81ED-4DB2-BD59-A6C34878D82A}">
                    <a16:rowId xmlns:a16="http://schemas.microsoft.com/office/drawing/2014/main" xmlns="" val="10005"/>
                  </a:ext>
                </a:extLst>
              </a:tr>
              <a:tr h="278074">
                <a:tc>
                  <a:txBody>
                    <a:bodyPr/>
                    <a:lstStyle/>
                    <a:p>
                      <a:pPr algn="r" fontAlgn="ctr"/>
                      <a:r>
                        <a:rPr lang="en-US" sz="1100" b="0" i="0" u="none" strike="noStrike" dirty="0">
                          <a:solidFill>
                            <a:srgbClr val="000000"/>
                          </a:solidFill>
                          <a:effectLst/>
                          <a:latin typeface="Georgia" panose="02040502050405020303" pitchFamily="18" charset="0"/>
                        </a:rPr>
                        <a:t>94</a:t>
                      </a:r>
                    </a:p>
                  </a:txBody>
                  <a:tcPr marL="0" marR="144000" marT="0" marB="0" anchor="ctr">
                    <a:lnL w="28575" cap="flat" cmpd="sng" algn="ctr">
                      <a:no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107</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r" fontAlgn="ctr"/>
                      <a:r>
                        <a:rPr lang="en-US" sz="1100" b="0" i="0" u="none" strike="noStrike" dirty="0">
                          <a:solidFill>
                            <a:srgbClr val="000000"/>
                          </a:solidFill>
                          <a:effectLst/>
                          <a:latin typeface="Georgia" panose="02040502050405020303" pitchFamily="18" charset="0"/>
                        </a:rPr>
                        <a:t>70</a:t>
                      </a:r>
                    </a:p>
                  </a:txBody>
                  <a:tcPr marL="0" marR="144000"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66</a:t>
                      </a:r>
                    </a:p>
                  </a:txBody>
                  <a:tcPr marL="7620" marR="7620" marT="7620" marB="0" anchor="ctr">
                    <a:solidFill>
                      <a:schemeClr val="bg1"/>
                    </a:solidFill>
                  </a:tcPr>
                </a:tc>
                <a:extLst>
                  <a:ext uri="{0D108BD9-81ED-4DB2-BD59-A6C34878D82A}">
                    <a16:rowId xmlns:a16="http://schemas.microsoft.com/office/drawing/2014/main" xmlns="" val="10006"/>
                  </a:ext>
                </a:extLst>
              </a:tr>
              <a:tr h="274320">
                <a:tc>
                  <a:txBody>
                    <a:bodyPr/>
                    <a:lstStyle/>
                    <a:p>
                      <a:pPr algn="r" fontAlgn="ctr"/>
                      <a:r>
                        <a:rPr lang="en-US" sz="1100" b="0" i="0" u="none" strike="noStrike" dirty="0">
                          <a:solidFill>
                            <a:srgbClr val="000000"/>
                          </a:solidFill>
                          <a:effectLst/>
                          <a:latin typeface="Georgia" panose="02040502050405020303" pitchFamily="18" charset="0"/>
                        </a:rPr>
                        <a:t>71</a:t>
                      </a:r>
                    </a:p>
                  </a:txBody>
                  <a:tcPr marL="0" marR="144000" marT="0"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60</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r" fontAlgn="ctr"/>
                      <a:r>
                        <a:rPr lang="en-US" sz="1100" b="0" i="0" u="none" strike="noStrike" dirty="0">
                          <a:solidFill>
                            <a:srgbClr val="000000"/>
                          </a:solidFill>
                          <a:effectLst/>
                          <a:latin typeface="Georgia" panose="02040502050405020303" pitchFamily="18" charset="0"/>
                        </a:rPr>
                        <a:t>73</a:t>
                      </a:r>
                    </a:p>
                  </a:txBody>
                  <a:tcPr marL="0" marR="144000" marT="0"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ctr" latinLnBrk="0" hangingPunct="1"/>
                      <a:r>
                        <a:rPr lang="en-US" sz="1100" b="0" i="0" u="none" strike="noStrike" kern="1200" dirty="0">
                          <a:solidFill>
                            <a:srgbClr val="000000"/>
                          </a:solidFill>
                          <a:effectLst/>
                          <a:latin typeface="Georgia" panose="02040502050405020303" pitchFamily="18" charset="0"/>
                          <a:ea typeface="+mn-ea"/>
                          <a:cs typeface="+mn-cs"/>
                        </a:rPr>
                        <a:t>100</a:t>
                      </a:r>
                    </a:p>
                  </a:txBody>
                  <a:tcPr marL="7620" marR="7620" marT="7620" marB="0" anchor="ctr">
                    <a:solidFill>
                      <a:srgbClr val="E7E7E7"/>
                    </a:solidFill>
                  </a:tcPr>
                </a:tc>
                <a:extLst>
                  <a:ext uri="{0D108BD9-81ED-4DB2-BD59-A6C34878D82A}">
                    <a16:rowId xmlns:a16="http://schemas.microsoft.com/office/drawing/2014/main" xmlns="" val="10007"/>
                  </a:ext>
                </a:extLst>
              </a:tr>
              <a:tr h="277205">
                <a:tc>
                  <a:txBody>
                    <a:bodyPr/>
                    <a:lstStyle/>
                    <a:p>
                      <a:pPr algn="r" fontAlgn="ctr"/>
                      <a:r>
                        <a:rPr lang="en-US" sz="1100" b="1" i="0" u="none" strike="noStrike" dirty="0">
                          <a:solidFill>
                            <a:srgbClr val="000000"/>
                          </a:solidFill>
                          <a:effectLst/>
                          <a:latin typeface="Georgia" panose="02040502050405020303" pitchFamily="18" charset="0"/>
                        </a:rPr>
                        <a:t>138</a:t>
                      </a:r>
                    </a:p>
                  </a:txBody>
                  <a:tcPr marL="0" marR="144000" marT="0" marB="0" anchor="ctr">
                    <a:lnL w="28575" cap="flat" cmpd="sng" algn="ctr">
                      <a:noFill/>
                      <a:prstDash val="solid"/>
                      <a:round/>
                      <a:headEnd type="none" w="med" len="med"/>
                      <a:tailEnd type="none" w="med" len="med"/>
                    </a:lnL>
                  </a:tcPr>
                </a:tc>
                <a:tc>
                  <a:txBody>
                    <a:bodyPr/>
                    <a:lstStyle/>
                    <a:p>
                      <a:pPr marL="0" algn="ctr" defTabSz="914298" rtl="0" eaLnBrk="1" fontAlgn="ctr" latinLnBrk="0" hangingPunct="1"/>
                      <a:r>
                        <a:rPr lang="en-US" sz="1100" b="1" i="0" u="none" strike="noStrike" kern="1200" dirty="0">
                          <a:solidFill>
                            <a:srgbClr val="000000"/>
                          </a:solidFill>
                          <a:effectLst/>
                          <a:latin typeface="Georgia" panose="02040502050405020303" pitchFamily="18" charset="0"/>
                          <a:ea typeface="+mn-ea"/>
                          <a:cs typeface="+mn-cs"/>
                        </a:rPr>
                        <a:t>212</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fontAlgn="ctr"/>
                      <a:r>
                        <a:rPr lang="en-US" sz="1100" b="1" i="0" u="none" strike="noStrike" dirty="0">
                          <a:solidFill>
                            <a:srgbClr val="000000"/>
                          </a:solidFill>
                          <a:effectLst/>
                          <a:latin typeface="Georgia" panose="02040502050405020303" pitchFamily="18" charset="0"/>
                        </a:rPr>
                        <a:t>74</a:t>
                      </a:r>
                    </a:p>
                  </a:txBody>
                  <a:tcPr marL="0" marR="144000" marT="0"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ctr" latinLnBrk="0" hangingPunct="1"/>
                      <a:r>
                        <a:rPr lang="en-US" sz="1100" b="1" i="0" u="none" strike="noStrike" kern="1200" dirty="0">
                          <a:solidFill>
                            <a:srgbClr val="000000"/>
                          </a:solidFill>
                          <a:effectLst/>
                          <a:latin typeface="Georgia" panose="02040502050405020303" pitchFamily="18" charset="0"/>
                          <a:ea typeface="+mn-ea"/>
                          <a:cs typeface="+mn-cs"/>
                        </a:rPr>
                        <a:t>78</a:t>
                      </a:r>
                    </a:p>
                  </a:txBody>
                  <a:tcPr marL="7620" marR="7620" marT="7620" marB="0" anchor="ctr"/>
                </a:tc>
                <a:extLst>
                  <a:ext uri="{0D108BD9-81ED-4DB2-BD59-A6C34878D82A}">
                    <a16:rowId xmlns:a16="http://schemas.microsoft.com/office/drawing/2014/main" xmlns="" val="10008"/>
                  </a:ext>
                </a:extLst>
              </a:tr>
            </a:tbl>
          </a:graphicData>
        </a:graphic>
      </p:graphicFrame>
      <p:sp>
        <p:nvSpPr>
          <p:cNvPr id="13" name="TextBox 12">
            <a:extLst>
              <a:ext uri="{FF2B5EF4-FFF2-40B4-BE49-F238E27FC236}">
                <a16:creationId xmlns:a16="http://schemas.microsoft.com/office/drawing/2014/main" xmlns="" id="{27F5725A-7776-40FB-8EFC-0C5698B23A7A}"/>
              </a:ext>
            </a:extLst>
          </p:cNvPr>
          <p:cNvSpPr txBox="1"/>
          <p:nvPr/>
        </p:nvSpPr>
        <p:spPr>
          <a:xfrm>
            <a:off x="1143003" y="6477003"/>
            <a:ext cx="2206053" cy="246221"/>
          </a:xfrm>
          <a:prstGeom prst="rect">
            <a:avLst/>
          </a:prstGeom>
          <a:noFill/>
        </p:spPr>
        <p:txBody>
          <a:bodyPr wrap="none" rtlCol="0">
            <a:spAutoFit/>
          </a:bodyPr>
          <a:lstStyle/>
          <a:p>
            <a:r>
              <a:rPr lang="en-US" sz="1000" i="1">
                <a:latin typeface="Georgia" panose="02040502050405020303" pitchFamily="18" charset="0"/>
              </a:rPr>
              <a:t>*Other </a:t>
            </a:r>
            <a:r>
              <a:rPr lang="en-US" sz="1000" i="1" dirty="0">
                <a:latin typeface="Georgia" panose="02040502050405020303" pitchFamily="18" charset="0"/>
              </a:rPr>
              <a:t>sector: FMCG, Services, etc.</a:t>
            </a:r>
          </a:p>
        </p:txBody>
      </p:sp>
    </p:spTree>
    <p:extLst>
      <p:ext uri="{BB962C8B-B14F-4D97-AF65-F5344CB8AC3E}">
        <p14:creationId xmlns:p14="http://schemas.microsoft.com/office/powerpoint/2010/main" val="903458469"/>
      </p:ext>
    </p:extLst>
  </p:cSld>
  <p:clrMapOvr>
    <a:masterClrMapping/>
  </p:clrMapOvr>
  <p:extLst>
    <p:ext uri="{6950BFC3-D8DA-4A85-94F7-54DA5524770B}">
      <p188:commentRel xmlns:p188="http://schemas.microsoft.com/office/powerpoint/2018/8/main" xmlns=""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B7D308EE-5381-418E-A6D9-2AA105EF91E3}"/>
              </a:ext>
            </a:extLst>
          </p:cNvPr>
          <p:cNvSpPr>
            <a:spLocks noGrp="1"/>
          </p:cNvSpPr>
          <p:nvPr>
            <p:ph type="title"/>
          </p:nvPr>
        </p:nvSpPr>
        <p:spPr bwMode="auto">
          <a:xfrm>
            <a:off x="0" y="2286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Agenda</a:t>
            </a:r>
          </a:p>
        </p:txBody>
      </p:sp>
      <p:sp>
        <p:nvSpPr>
          <p:cNvPr id="10243" name="Rectangle 2">
            <a:extLst>
              <a:ext uri="{FF2B5EF4-FFF2-40B4-BE49-F238E27FC236}">
                <a16:creationId xmlns:a16="http://schemas.microsoft.com/office/drawing/2014/main" xmlns="" id="{7FEA761D-B3A1-48B4-A391-12C79CD1572B}"/>
              </a:ext>
            </a:extLst>
          </p:cNvPr>
          <p:cNvSpPr>
            <a:spLocks noChangeArrowheads="1"/>
          </p:cNvSpPr>
          <p:nvPr/>
        </p:nvSpPr>
        <p:spPr bwMode="auto">
          <a:xfrm>
            <a:off x="706584" y="3449780"/>
            <a:ext cx="5818909" cy="457200"/>
          </a:xfrm>
          <a:prstGeom prst="rect">
            <a:avLst/>
          </a:prstGeom>
          <a:solidFill>
            <a:srgbClr val="4D5E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r">
              <a:spcBef>
                <a:spcPct val="20000"/>
              </a:spcBef>
              <a:buClr>
                <a:schemeClr val="accent1"/>
              </a:buClr>
              <a:buFont typeface="Wingdings" panose="05000000000000000000" pitchFamily="2" charset="2"/>
              <a:buNone/>
            </a:pPr>
            <a:endParaRPr lang="en-US" altLang="en-US"/>
          </a:p>
        </p:txBody>
      </p:sp>
      <p:sp>
        <p:nvSpPr>
          <p:cNvPr id="6" name="Rectangle 5">
            <a:extLst>
              <a:ext uri="{FF2B5EF4-FFF2-40B4-BE49-F238E27FC236}">
                <a16:creationId xmlns:a16="http://schemas.microsoft.com/office/drawing/2014/main" xmlns="" id="{8F32C909-B664-4DFE-9638-C15F5EDC6098}"/>
              </a:ext>
            </a:extLst>
          </p:cNvPr>
          <p:cNvSpPr>
            <a:spLocks noChangeArrowheads="1"/>
          </p:cNvSpPr>
          <p:nvPr/>
        </p:nvSpPr>
        <p:spPr bwMode="auto">
          <a:xfrm>
            <a:off x="328613" y="1651003"/>
            <a:ext cx="9448800" cy="4062651"/>
          </a:xfrm>
          <a:prstGeom prst="rect">
            <a:avLst/>
          </a:prstGeom>
          <a:noFill/>
          <a:ln>
            <a:noFill/>
          </a:ln>
        </p:spPr>
        <p:txBody>
          <a:bodyPr lIns="180000" tIns="0" rIns="0" bIns="0">
            <a:spAutoFit/>
          </a:bodyPr>
          <a:lstStyle/>
          <a:p>
            <a:pPr marL="427028" lvl="1" indent="-244469">
              <a:spcAft>
                <a:spcPts val="1800"/>
              </a:spcAft>
              <a:buClr>
                <a:schemeClr val="tx2">
                  <a:lumMod val="75000"/>
                </a:schemeClr>
              </a:buClr>
              <a:buFont typeface="Wingdings" charset="0"/>
              <a:buChar char="n"/>
              <a:defRPr/>
            </a:pPr>
            <a:r>
              <a:rPr lang="en-US" sz="1600" dirty="0">
                <a:latin typeface="Georgia" panose="02040502050405020303" pitchFamily="18" charset="0"/>
                <a:ea typeface="+mn-ea"/>
              </a:rPr>
              <a:t>What is debt collection?</a:t>
            </a:r>
          </a:p>
          <a:p>
            <a:pPr marL="427028" lvl="1" indent="-244469">
              <a:spcAft>
                <a:spcPts val="1800"/>
              </a:spcAft>
              <a:buClr>
                <a:schemeClr val="tx2"/>
              </a:buClr>
              <a:buFont typeface="Wingdings" charset="0"/>
              <a:buChar char="n"/>
              <a:defRPr/>
            </a:pPr>
            <a:r>
              <a:rPr lang="en-US" sz="1600" dirty="0">
                <a:latin typeface="Georgia" panose="02040502050405020303" pitchFamily="18" charset="0"/>
                <a:ea typeface="+mn-ea"/>
              </a:rPr>
              <a:t>Debt collection market evolution and trends </a:t>
            </a:r>
            <a:r>
              <a:rPr lang="en-US" sz="1600" dirty="0">
                <a:highlight>
                  <a:srgbClr val="FFFF00"/>
                </a:highlight>
                <a:latin typeface="Georgia" panose="02040502050405020303" pitchFamily="18" charset="0"/>
                <a:ea typeface="+mn-ea"/>
              </a:rPr>
              <a:t>in 2019</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B2C debt collection market: </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Serviced debt</a:t>
            </a:r>
          </a:p>
          <a:p>
            <a:pPr marL="1798594" lvl="4" indent="-244469">
              <a:spcAft>
                <a:spcPts val="1800"/>
              </a:spcAft>
              <a:buClr>
                <a:schemeClr val="bg1"/>
              </a:buClr>
              <a:buFont typeface="Wingdings" charset="0"/>
              <a:buChar char="n"/>
              <a:defRPr/>
            </a:pPr>
            <a:r>
              <a:rPr lang="en-US" sz="1600" b="1" dirty="0">
                <a:solidFill>
                  <a:schemeClr val="bg1"/>
                </a:solidFill>
                <a:latin typeface="Georgia" panose="02040502050405020303" pitchFamily="18" charset="0"/>
                <a:ea typeface="+mn-ea"/>
              </a:rPr>
              <a:t>B2C – Purchased debt</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B2B debt collection market</a:t>
            </a:r>
          </a:p>
          <a:p>
            <a:pPr marL="884217" lvl="2" indent="-244469">
              <a:spcAft>
                <a:spcPts val="1800"/>
              </a:spcAft>
              <a:buClr>
                <a:schemeClr val="tx2"/>
              </a:buClr>
              <a:buFont typeface="Wingdings" charset="0"/>
              <a:buChar char="n"/>
              <a:defRPr/>
            </a:pPr>
            <a:r>
              <a:rPr lang="en-US" altLang="en-US" sz="1600" dirty="0">
                <a:latin typeface="Georgia" panose="02040502050405020303" pitchFamily="18" charset="0"/>
              </a:rPr>
              <a:t>Debt collection market for international clients</a:t>
            </a:r>
            <a:r>
              <a:rPr lang="en-US" sz="1600" dirty="0">
                <a:latin typeface="Georgia" panose="02040502050405020303" pitchFamily="18" charset="0"/>
              </a:rPr>
              <a:t> </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Macroeconomic environment</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Continuous improvement measures</a:t>
            </a:r>
          </a:p>
        </p:txBody>
      </p:sp>
    </p:spTree>
    <p:extLst>
      <p:ext uri="{BB962C8B-B14F-4D97-AF65-F5344CB8AC3E}">
        <p14:creationId xmlns:p14="http://schemas.microsoft.com/office/powerpoint/2010/main" val="4030485190"/>
      </p:ext>
    </p:extLst>
  </p:cSld>
  <p:clrMapOvr>
    <a:masterClrMapping/>
  </p:clrMapOvr>
  <p:extLst>
    <p:ext uri="{6950BFC3-D8DA-4A85-94F7-54DA5524770B}">
      <p188:commentRel xmlns:p188="http://schemas.microsoft.com/office/powerpoint/2018/8/main" xmlns=""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B3FD4058-B817-4F66-846D-A67E640BBC8E}"/>
              </a:ext>
            </a:extLst>
          </p:cNvPr>
          <p:cNvSpPr>
            <a:spLocks noGrp="1"/>
          </p:cNvSpPr>
          <p:nvPr>
            <p:ph type="title"/>
          </p:nvPr>
        </p:nvSpPr>
        <p:spPr bwMode="auto">
          <a:xfrm>
            <a:off x="0" y="1"/>
            <a:ext cx="73152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The value of purchased debt has registered a major increase (282%) compared to 2020, reaching ~484 mil EUR</a:t>
            </a:r>
          </a:p>
        </p:txBody>
      </p:sp>
      <p:graphicFrame>
        <p:nvGraphicFramePr>
          <p:cNvPr id="6" name="Table 5">
            <a:extLst>
              <a:ext uri="{FF2B5EF4-FFF2-40B4-BE49-F238E27FC236}">
                <a16:creationId xmlns:a16="http://schemas.microsoft.com/office/drawing/2014/main" xmlns="" id="{AF75BB65-8089-4D3F-8EBE-78BBA8343560}"/>
              </a:ext>
            </a:extLst>
          </p:cNvPr>
          <p:cNvGraphicFramePr>
            <a:graphicFrameLocks noGrp="1"/>
          </p:cNvGraphicFramePr>
          <p:nvPr>
            <p:extLst>
              <p:ext uri="{D42A27DB-BD31-4B8C-83A1-F6EECF244321}">
                <p14:modId xmlns:p14="http://schemas.microsoft.com/office/powerpoint/2010/main" val="1733539841"/>
              </p:ext>
            </p:extLst>
          </p:nvPr>
        </p:nvGraphicFramePr>
        <p:xfrm>
          <a:off x="457200" y="1143000"/>
          <a:ext cx="8534402" cy="1757668"/>
        </p:xfrm>
        <a:graphic>
          <a:graphicData uri="http://schemas.openxmlformats.org/drawingml/2006/table">
            <a:tbl>
              <a:tblPr/>
              <a:tblGrid>
                <a:gridCol w="1810073">
                  <a:extLst>
                    <a:ext uri="{9D8B030D-6E8A-4147-A177-3AD203B41FA5}">
                      <a16:colId xmlns:a16="http://schemas.microsoft.com/office/drawing/2014/main" xmlns="" val="20000"/>
                    </a:ext>
                  </a:extLst>
                </a:gridCol>
                <a:gridCol w="1102459">
                  <a:extLst>
                    <a:ext uri="{9D8B030D-6E8A-4147-A177-3AD203B41FA5}">
                      <a16:colId xmlns:a16="http://schemas.microsoft.com/office/drawing/2014/main" xmlns="" val="20001"/>
                    </a:ext>
                  </a:extLst>
                </a:gridCol>
                <a:gridCol w="1149928">
                  <a:extLst>
                    <a:ext uri="{9D8B030D-6E8A-4147-A177-3AD203B41FA5}">
                      <a16:colId xmlns:a16="http://schemas.microsoft.com/office/drawing/2014/main" xmlns="" val="20002"/>
                    </a:ext>
                  </a:extLst>
                </a:gridCol>
                <a:gridCol w="1405467">
                  <a:extLst>
                    <a:ext uri="{9D8B030D-6E8A-4147-A177-3AD203B41FA5}">
                      <a16:colId xmlns:a16="http://schemas.microsoft.com/office/drawing/2014/main" xmlns="" val="20003"/>
                    </a:ext>
                  </a:extLst>
                </a:gridCol>
                <a:gridCol w="1405467">
                  <a:extLst>
                    <a:ext uri="{9D8B030D-6E8A-4147-A177-3AD203B41FA5}">
                      <a16:colId xmlns:a16="http://schemas.microsoft.com/office/drawing/2014/main" xmlns="" val="20004"/>
                    </a:ext>
                  </a:extLst>
                </a:gridCol>
                <a:gridCol w="830504">
                  <a:extLst>
                    <a:ext uri="{9D8B030D-6E8A-4147-A177-3AD203B41FA5}">
                      <a16:colId xmlns:a16="http://schemas.microsoft.com/office/drawing/2014/main" xmlns="" val="20005"/>
                    </a:ext>
                  </a:extLst>
                </a:gridCol>
                <a:gridCol w="830504">
                  <a:extLst>
                    <a:ext uri="{9D8B030D-6E8A-4147-A177-3AD203B41FA5}">
                      <a16:colId xmlns:a16="http://schemas.microsoft.com/office/drawing/2014/main" xmlns="" val="20006"/>
                    </a:ext>
                  </a:extLst>
                </a:gridCol>
              </a:tblGrid>
              <a:tr h="457203">
                <a:tc row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Purchased debt</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5E7A"/>
                    </a:solidFill>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Number of cases</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Value in EUR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Avg. Value in EUR/Case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extLst>
                  <a:ext uri="{0D108BD9-81ED-4DB2-BD59-A6C34878D82A}">
                    <a16:rowId xmlns:a16="http://schemas.microsoft.com/office/drawing/2014/main" xmlns="" val="10000"/>
                  </a:ext>
                </a:extLst>
              </a:tr>
              <a:tr h="314285">
                <a:tc vMerge="1">
                  <a:txBody>
                    <a:bodyPr/>
                    <a:lstStyle/>
                    <a:p>
                      <a:endParaRPr lang="en-US"/>
                    </a:p>
                  </a:txBody>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2020</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2021</a:t>
                      </a:r>
                    </a:p>
                  </a:txBody>
                  <a:tcPr marL="9203" marR="9203" marT="9204"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2020</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2021</a:t>
                      </a:r>
                    </a:p>
                  </a:txBody>
                  <a:tcPr marL="9203" marR="9203" marT="9204"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2020</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2021</a:t>
                      </a:r>
                    </a:p>
                  </a:txBody>
                  <a:tcPr marL="9203" marR="9203" marT="9204"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600115">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Debt Sold</a:t>
                      </a:r>
                    </a:p>
                  </a:txBody>
                  <a:tcPr marL="36000"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378,095</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280,634</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171,372,973</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484,013,744</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453</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1725</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86065">
                <a:tc>
                  <a:txBody>
                    <a:body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Debt Recovered</a:t>
                      </a:r>
                    </a:p>
                  </a:txBody>
                  <a:tcPr marL="36000"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1,278,864</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867,157</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201,673,494</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145,379,091</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158</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167</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697958789"/>
                  </a:ext>
                </a:extLst>
              </a:tr>
            </a:tbl>
          </a:graphicData>
        </a:graphic>
      </p:graphicFrame>
      <p:sp>
        <p:nvSpPr>
          <p:cNvPr id="28752" name="TextBox 7">
            <a:extLst>
              <a:ext uri="{FF2B5EF4-FFF2-40B4-BE49-F238E27FC236}">
                <a16:creationId xmlns:a16="http://schemas.microsoft.com/office/drawing/2014/main" xmlns="" id="{FDC4A02E-FDC6-4DB9-9C72-2B62545706A1}"/>
              </a:ext>
            </a:extLst>
          </p:cNvPr>
          <p:cNvSpPr txBox="1">
            <a:spLocks noChangeArrowheads="1"/>
          </p:cNvSpPr>
          <p:nvPr/>
        </p:nvSpPr>
        <p:spPr bwMode="auto">
          <a:xfrm>
            <a:off x="304800" y="3049981"/>
            <a:ext cx="4953000" cy="2819400"/>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spcBef>
                <a:spcPts val="600"/>
              </a:spcBef>
              <a:buClr>
                <a:srgbClr val="17375E"/>
              </a:buClr>
              <a:buFont typeface="Wingdings" panose="05000000000000000000" pitchFamily="2" charset="2"/>
              <a:buChar char="§"/>
            </a:pPr>
            <a:r>
              <a:rPr lang="en-US" altLang="en-US" sz="1100" b="1" i="1" dirty="0">
                <a:latin typeface="Georgia" panose="02040502050405020303" pitchFamily="18" charset="0"/>
              </a:rPr>
              <a:t>B2C by category split</a:t>
            </a:r>
            <a:r>
              <a:rPr lang="en-US" altLang="en-US" sz="1100" dirty="0">
                <a:latin typeface="Georgia" panose="02040502050405020303" pitchFamily="18" charset="0"/>
              </a:rPr>
              <a:t>. In 2021, purchased debt referred accounted for ~10% of the total Romanian B2C debt (serviced and purchased) in terms of number of cases. Purchased debt recovered accounted for ~43% of the total number of cases of B2C debt outsourced (serviced and purchased).</a:t>
            </a:r>
          </a:p>
          <a:p>
            <a:pPr eaLnBrk="1" hangingPunct="1">
              <a:spcBef>
                <a:spcPts val="600"/>
              </a:spcBef>
              <a:buClr>
                <a:srgbClr val="17375E"/>
              </a:buClr>
              <a:buFont typeface="Wingdings" panose="05000000000000000000" pitchFamily="2" charset="2"/>
              <a:buChar char="§"/>
            </a:pPr>
            <a:endParaRPr lang="en-US" altLang="en-US" sz="1100" dirty="0">
              <a:highlight>
                <a:srgbClr val="FFFF00"/>
              </a:highlight>
              <a:latin typeface="Georgia" panose="02040502050405020303" pitchFamily="18" charset="0"/>
            </a:endParaRPr>
          </a:p>
          <a:p>
            <a:pPr eaLnBrk="1" hangingPunct="1">
              <a:spcBef>
                <a:spcPts val="600"/>
              </a:spcBef>
              <a:buClr>
                <a:srgbClr val="17375E"/>
              </a:buClr>
              <a:buFont typeface="Wingdings" panose="05000000000000000000" pitchFamily="2" charset="2"/>
              <a:buChar char="§"/>
            </a:pPr>
            <a:r>
              <a:rPr lang="en-US" altLang="en-US" sz="1100" b="1" i="1" dirty="0">
                <a:latin typeface="Georgia" panose="02040502050405020303" pitchFamily="18" charset="0"/>
              </a:rPr>
              <a:t>B2C market dynamics. </a:t>
            </a:r>
            <a:r>
              <a:rPr lang="en-US" altLang="en-US" sz="1100" dirty="0">
                <a:latin typeface="Georgia" panose="02040502050405020303" pitchFamily="18" charset="0"/>
              </a:rPr>
              <a:t>In 2021, the number of cases of purchased debt referred decreased by ~26%, compared to 2020.</a:t>
            </a:r>
          </a:p>
          <a:p>
            <a:pPr eaLnBrk="1" hangingPunct="1">
              <a:spcBef>
                <a:spcPts val="600"/>
              </a:spcBef>
              <a:buClr>
                <a:srgbClr val="17375E"/>
              </a:buClr>
              <a:buFont typeface="Wingdings" panose="05000000000000000000" pitchFamily="2" charset="2"/>
              <a:buChar char="§"/>
            </a:pPr>
            <a:endParaRPr lang="en-US" altLang="en-US" sz="1100" b="1" i="1" dirty="0">
              <a:highlight>
                <a:srgbClr val="FFFF00"/>
              </a:highlight>
              <a:latin typeface="Georgia" panose="02040502050405020303" pitchFamily="18" charset="0"/>
            </a:endParaRPr>
          </a:p>
          <a:p>
            <a:pPr eaLnBrk="1" hangingPunct="1">
              <a:spcBef>
                <a:spcPts val="600"/>
              </a:spcBef>
              <a:buClr>
                <a:srgbClr val="17375E"/>
              </a:buClr>
              <a:buFont typeface="Wingdings" panose="05000000000000000000" pitchFamily="2" charset="2"/>
              <a:buChar char="§"/>
            </a:pPr>
            <a:r>
              <a:rPr lang="en-US" altLang="en-US" sz="1100" b="1" i="1" dirty="0">
                <a:latin typeface="Georgia" panose="02040502050405020303" pitchFamily="18" charset="0"/>
              </a:rPr>
              <a:t>B2C market volume</a:t>
            </a:r>
            <a:r>
              <a:rPr lang="en-US" altLang="en-US" sz="1100" i="1" dirty="0">
                <a:latin typeface="Georgia" panose="02040502050405020303" pitchFamily="18" charset="0"/>
              </a:rPr>
              <a:t>. </a:t>
            </a:r>
            <a:r>
              <a:rPr lang="en-US" altLang="en-US" sz="1100" dirty="0">
                <a:latin typeface="Georgia" panose="02040502050405020303" pitchFamily="18" charset="0"/>
              </a:rPr>
              <a:t>The value of purchased debt recovered decreased to ~146 mil EUR in 2021 compared to 2020, while the average value per case also decreased to 167 EUR/case.</a:t>
            </a:r>
            <a:endParaRPr lang="en-US" altLang="en-US" sz="1100" b="1" dirty="0">
              <a:latin typeface="Georgia" panose="02040502050405020303" pitchFamily="18" charset="0"/>
            </a:endParaRPr>
          </a:p>
        </p:txBody>
      </p:sp>
      <p:sp>
        <p:nvSpPr>
          <p:cNvPr id="12" name="TextBox 10">
            <a:extLst>
              <a:ext uri="{FF2B5EF4-FFF2-40B4-BE49-F238E27FC236}">
                <a16:creationId xmlns:a16="http://schemas.microsoft.com/office/drawing/2014/main" xmlns="" id="{FB6F531C-615F-40B9-84EC-8880F1FB8471}"/>
              </a:ext>
            </a:extLst>
          </p:cNvPr>
          <p:cNvSpPr txBox="1">
            <a:spLocks noChangeArrowheads="1"/>
          </p:cNvSpPr>
          <p:nvPr/>
        </p:nvSpPr>
        <p:spPr bwMode="auto">
          <a:xfrm>
            <a:off x="304800" y="797122"/>
            <a:ext cx="5373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Romanian B2C debt collection market – Purchased Debt</a:t>
            </a:r>
          </a:p>
        </p:txBody>
      </p:sp>
      <p:sp>
        <p:nvSpPr>
          <p:cNvPr id="9" name="Rectangle 8">
            <a:extLst>
              <a:ext uri="{FF2B5EF4-FFF2-40B4-BE49-F238E27FC236}">
                <a16:creationId xmlns:a16="http://schemas.microsoft.com/office/drawing/2014/main" xmlns="" id="{D848FB09-03FD-453C-A714-E4FB9757B242}"/>
              </a:ext>
            </a:extLst>
          </p:cNvPr>
          <p:cNvSpPr/>
          <p:nvPr/>
        </p:nvSpPr>
        <p:spPr>
          <a:xfrm>
            <a:off x="8719201" y="5395808"/>
            <a:ext cx="387175" cy="162748"/>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latin typeface="Georgia" panose="02040502050405020303" pitchFamily="18" charset="0"/>
              </a:rPr>
              <a:t>934</a:t>
            </a:r>
          </a:p>
        </p:txBody>
      </p:sp>
      <p:sp>
        <p:nvSpPr>
          <p:cNvPr id="10" name="Rectangle 9">
            <a:extLst>
              <a:ext uri="{FF2B5EF4-FFF2-40B4-BE49-F238E27FC236}">
                <a16:creationId xmlns:a16="http://schemas.microsoft.com/office/drawing/2014/main" xmlns="" id="{6379219D-71A8-4012-98D8-7DC28D792EC8}"/>
              </a:ext>
            </a:extLst>
          </p:cNvPr>
          <p:cNvSpPr/>
          <p:nvPr/>
        </p:nvSpPr>
        <p:spPr>
          <a:xfrm>
            <a:off x="8730924" y="5617062"/>
            <a:ext cx="387175" cy="162748"/>
          </a:xfrm>
          <a:prstGeom prst="rect">
            <a:avLst/>
          </a:prstGeom>
          <a:solidFill>
            <a:schemeClr val="bg1"/>
          </a:solidFill>
          <a:ln w="12700">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latin typeface="Georgia" panose="02040502050405020303" pitchFamily="18" charset="0"/>
              </a:rPr>
              <a:t>167</a:t>
            </a:r>
          </a:p>
        </p:txBody>
      </p:sp>
      <p:graphicFrame>
        <p:nvGraphicFramePr>
          <p:cNvPr id="11" name="Chart 10">
            <a:extLst>
              <a:ext uri="{FF2B5EF4-FFF2-40B4-BE49-F238E27FC236}">
                <a16:creationId xmlns:a16="http://schemas.microsoft.com/office/drawing/2014/main" xmlns="" id="{2005D3CE-685F-4F48-962A-E690F2D2BE2C}"/>
              </a:ext>
            </a:extLst>
          </p:cNvPr>
          <p:cNvGraphicFramePr/>
          <p:nvPr>
            <p:extLst>
              <p:ext uri="{D42A27DB-BD31-4B8C-83A1-F6EECF244321}">
                <p14:modId xmlns:p14="http://schemas.microsoft.com/office/powerpoint/2010/main" val="3427223525"/>
              </p:ext>
            </p:extLst>
          </p:nvPr>
        </p:nvGraphicFramePr>
        <p:xfrm>
          <a:off x="5257800" y="2971800"/>
          <a:ext cx="3962400" cy="289251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xmlns="" id="{497C619C-9299-4013-B3A2-32DC49BA867E}"/>
              </a:ext>
            </a:extLst>
          </p:cNvPr>
          <p:cNvSpPr/>
          <p:nvPr/>
        </p:nvSpPr>
        <p:spPr>
          <a:xfrm>
            <a:off x="8667077" y="3512202"/>
            <a:ext cx="451022"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Tree>
    <p:extLst>
      <p:ext uri="{BB962C8B-B14F-4D97-AF65-F5344CB8AC3E}">
        <p14:creationId xmlns:p14="http://schemas.microsoft.com/office/powerpoint/2010/main" val="202579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5992771-BFD0-4D75-A2D6-BFCA069C2971}"/>
              </a:ext>
            </a:extLst>
          </p:cNvPr>
          <p:cNvSpPr/>
          <p:nvPr/>
        </p:nvSpPr>
        <p:spPr bwMode="auto">
          <a:xfrm>
            <a:off x="228600" y="1371602"/>
            <a:ext cx="762000" cy="4883151"/>
          </a:xfrm>
          <a:prstGeom prst="rect">
            <a:avLst/>
          </a:prstGeom>
          <a:solidFill>
            <a:schemeClr val="tx2">
              <a:lumMod val="75000"/>
            </a:schemeClr>
          </a:solidFill>
          <a:ln w="9525">
            <a:solidFill>
              <a:schemeClr val="accent1"/>
            </a:solidFill>
            <a:miter lim="800000"/>
            <a:headEnd/>
            <a:tailEnd/>
          </a:ln>
        </p:spPr>
        <p:txBody>
          <a:bodyPr vert="vert270" tIns="0" rIns="0" bIns="0"/>
          <a:lstStyle/>
          <a:p>
            <a:pPr algn="ctr">
              <a:spcBef>
                <a:spcPts val="0"/>
              </a:spcBef>
              <a:spcAft>
                <a:spcPts val="400"/>
              </a:spcAft>
              <a:buClr>
                <a:schemeClr val="accent1"/>
              </a:buClr>
              <a:defRPr/>
            </a:pPr>
            <a:endParaRPr lang="ro-RO" sz="1200" b="1" dirty="0">
              <a:solidFill>
                <a:schemeClr val="bg1"/>
              </a:solidFill>
              <a:latin typeface="Georgia" panose="02040502050405020303" pitchFamily="18" charset="0"/>
              <a:ea typeface="Tahoma" panose="020B0604030504040204" pitchFamily="34" charset="0"/>
              <a:cs typeface="Tahoma" panose="020B0604030504040204" pitchFamily="34" charset="0"/>
            </a:endParaRPr>
          </a:p>
        </p:txBody>
      </p:sp>
      <p:graphicFrame>
        <p:nvGraphicFramePr>
          <p:cNvPr id="18" name="Diagram 17">
            <a:extLst>
              <a:ext uri="{FF2B5EF4-FFF2-40B4-BE49-F238E27FC236}">
                <a16:creationId xmlns:a16="http://schemas.microsoft.com/office/drawing/2014/main" xmlns="" id="{8A9C5B5A-B5C0-4BF7-AF49-A0DCFA36237C}"/>
              </a:ext>
            </a:extLst>
          </p:cNvPr>
          <p:cNvGraphicFramePr/>
          <p:nvPr>
            <p:extLst>
              <p:ext uri="{D42A27DB-BD31-4B8C-83A1-F6EECF244321}">
                <p14:modId xmlns:p14="http://schemas.microsoft.com/office/powerpoint/2010/main" val="393673811"/>
              </p:ext>
            </p:extLst>
          </p:nvPr>
        </p:nvGraphicFramePr>
        <p:xfrm>
          <a:off x="1004455" y="4109183"/>
          <a:ext cx="4724400" cy="2283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Title 1">
            <a:extLst>
              <a:ext uri="{FF2B5EF4-FFF2-40B4-BE49-F238E27FC236}">
                <a16:creationId xmlns:a16="http://schemas.microsoft.com/office/drawing/2014/main" xmlns="" id="{7A06CB9B-72F3-4C11-8B24-EBCA02E2A6C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o-RO" altLang="en-US" sz="1600" b="1" dirty="0">
                <a:ea typeface="Tahoma" panose="020B0604030504040204" pitchFamily="34" charset="0"/>
                <a:cs typeface="Tahoma" panose="020B0604030504040204" pitchFamily="34" charset="0"/>
              </a:rPr>
              <a:t/>
            </a:r>
            <a:br>
              <a:rPr lang="ro-RO" altLang="en-US" sz="1600" b="1" dirty="0">
                <a:ea typeface="Tahoma" panose="020B0604030504040204" pitchFamily="34" charset="0"/>
                <a:cs typeface="Tahoma" panose="020B0604030504040204" pitchFamily="34" charset="0"/>
              </a:rPr>
            </a:br>
            <a:r>
              <a:rPr lang="en-US" altLang="en-US" sz="1600" b="1" dirty="0">
                <a:ea typeface="Tahoma" panose="020B0604030504040204" pitchFamily="34" charset="0"/>
                <a:cs typeface="Tahoma" panose="020B0604030504040204" pitchFamily="34" charset="0"/>
              </a:rPr>
              <a:t>About</a:t>
            </a:r>
            <a:r>
              <a:rPr lang="ro-RO" altLang="en-US" sz="1600" b="1" dirty="0">
                <a:ea typeface="Tahoma" panose="020B0604030504040204" pitchFamily="34" charset="0"/>
                <a:cs typeface="Tahoma" panose="020B0604030504040204" pitchFamily="34" charset="0"/>
              </a:rPr>
              <a:t> AMCC</a:t>
            </a:r>
          </a:p>
        </p:txBody>
      </p:sp>
      <p:graphicFrame>
        <p:nvGraphicFramePr>
          <p:cNvPr id="16" name="Diagram 15">
            <a:extLst>
              <a:ext uri="{FF2B5EF4-FFF2-40B4-BE49-F238E27FC236}">
                <a16:creationId xmlns:a16="http://schemas.microsoft.com/office/drawing/2014/main" xmlns="" id="{C0C67E4B-C3E6-42DB-BFEC-F37C41E379CA}"/>
              </a:ext>
            </a:extLst>
          </p:cNvPr>
          <p:cNvGraphicFramePr/>
          <p:nvPr>
            <p:extLst>
              <p:ext uri="{D42A27DB-BD31-4B8C-83A1-F6EECF244321}">
                <p14:modId xmlns:p14="http://schemas.microsoft.com/office/powerpoint/2010/main" val="4157728256"/>
              </p:ext>
            </p:extLst>
          </p:nvPr>
        </p:nvGraphicFramePr>
        <p:xfrm>
          <a:off x="623455" y="1227868"/>
          <a:ext cx="4343400" cy="2881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Rounded Rectangle 13">
            <a:extLst>
              <a:ext uri="{FF2B5EF4-FFF2-40B4-BE49-F238E27FC236}">
                <a16:creationId xmlns:a16="http://schemas.microsoft.com/office/drawing/2014/main" xmlns="" id="{DE8EAD18-F931-47A0-A874-4BEC99CAC484}"/>
              </a:ext>
            </a:extLst>
          </p:cNvPr>
          <p:cNvSpPr/>
          <p:nvPr/>
        </p:nvSpPr>
        <p:spPr>
          <a:xfrm>
            <a:off x="5562601" y="1965327"/>
            <a:ext cx="2998788" cy="3689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Ins="365760" anchor="ctr"/>
          <a:lstStyle/>
          <a:p>
            <a:pPr algn="just">
              <a:defRPr/>
            </a:pPr>
            <a:r>
              <a:rPr lang="ro-RO" sz="14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The main purpose of AMCC is to regulate the profession and to </a:t>
            </a:r>
            <a:r>
              <a:rPr lang="ro-RO" sz="1400" b="1"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set professional ethical principles to be followed by debt collection companies </a:t>
            </a:r>
            <a:r>
              <a:rPr lang="ro-RO" sz="14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in relation to retail and corporate debtors.</a:t>
            </a:r>
          </a:p>
        </p:txBody>
      </p:sp>
      <p:sp>
        <p:nvSpPr>
          <p:cNvPr id="2" name="Rectangle 1">
            <a:extLst>
              <a:ext uri="{FF2B5EF4-FFF2-40B4-BE49-F238E27FC236}">
                <a16:creationId xmlns:a16="http://schemas.microsoft.com/office/drawing/2014/main" xmlns="" id="{769A5712-76B7-4A74-81BC-436054513C9B}"/>
              </a:ext>
            </a:extLst>
          </p:cNvPr>
          <p:cNvSpPr/>
          <p:nvPr/>
        </p:nvSpPr>
        <p:spPr>
          <a:xfrm>
            <a:off x="5729288" y="1828800"/>
            <a:ext cx="1966912" cy="381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1400" b="1" dirty="0">
                <a:solidFill>
                  <a:schemeClr val="tx1"/>
                </a:solidFill>
                <a:latin typeface="Georgia" panose="02040502050405020303" pitchFamily="18" charset="0"/>
                <a:ea typeface="Tahoma" panose="020B0604030504040204" pitchFamily="34" charset="0"/>
                <a:cs typeface="Tahoma" panose="020B0604030504040204" pitchFamily="34" charset="0"/>
              </a:rPr>
              <a:t>AMCC’s scope:</a:t>
            </a:r>
          </a:p>
        </p:txBody>
      </p:sp>
    </p:spTree>
    <p:extLst>
      <p:ext uri="{BB962C8B-B14F-4D97-AF65-F5344CB8AC3E}">
        <p14:creationId xmlns:p14="http://schemas.microsoft.com/office/powerpoint/2010/main" val="1337713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C38797CE-637E-4BE5-9A60-80C77634F691}"/>
              </a:ext>
            </a:extLst>
          </p:cNvPr>
          <p:cNvGraphicFramePr>
            <a:graphicFrameLocks noGrp="1"/>
          </p:cNvGraphicFramePr>
          <p:nvPr>
            <p:extLst>
              <p:ext uri="{D42A27DB-BD31-4B8C-83A1-F6EECF244321}">
                <p14:modId xmlns:p14="http://schemas.microsoft.com/office/powerpoint/2010/main" val="3916304493"/>
              </p:ext>
            </p:extLst>
          </p:nvPr>
        </p:nvGraphicFramePr>
        <p:xfrm>
          <a:off x="76200" y="1600204"/>
          <a:ext cx="4114803" cy="3099064"/>
        </p:xfrm>
        <a:graphic>
          <a:graphicData uri="http://schemas.openxmlformats.org/drawingml/2006/table">
            <a:tbl>
              <a:tblPr firstRow="1" lastRow="1" bandRow="1">
                <a:tableStyleId>{6E25E649-3F16-4E02-A733-19D2CDBF48F0}</a:tableStyleId>
              </a:tblPr>
              <a:tblGrid>
                <a:gridCol w="840821">
                  <a:extLst>
                    <a:ext uri="{9D8B030D-6E8A-4147-A177-3AD203B41FA5}">
                      <a16:colId xmlns:a16="http://schemas.microsoft.com/office/drawing/2014/main" xmlns="" val="20000"/>
                    </a:ext>
                  </a:extLst>
                </a:gridCol>
                <a:gridCol w="889183">
                  <a:extLst>
                    <a:ext uri="{9D8B030D-6E8A-4147-A177-3AD203B41FA5}">
                      <a16:colId xmlns:a16="http://schemas.microsoft.com/office/drawing/2014/main" xmlns="" val="20001"/>
                    </a:ext>
                  </a:extLst>
                </a:gridCol>
                <a:gridCol w="794581">
                  <a:extLst>
                    <a:ext uri="{9D8B030D-6E8A-4147-A177-3AD203B41FA5}">
                      <a16:colId xmlns:a16="http://schemas.microsoft.com/office/drawing/2014/main" xmlns="" val="1342859704"/>
                    </a:ext>
                  </a:extLst>
                </a:gridCol>
                <a:gridCol w="795109">
                  <a:extLst>
                    <a:ext uri="{9D8B030D-6E8A-4147-A177-3AD203B41FA5}">
                      <a16:colId xmlns:a16="http://schemas.microsoft.com/office/drawing/2014/main" xmlns="" val="20002"/>
                    </a:ext>
                  </a:extLst>
                </a:gridCol>
                <a:gridCol w="795109">
                  <a:extLst>
                    <a:ext uri="{9D8B030D-6E8A-4147-A177-3AD203B41FA5}">
                      <a16:colId xmlns:a16="http://schemas.microsoft.com/office/drawing/2014/main" xmlns="" val="557018302"/>
                    </a:ext>
                  </a:extLst>
                </a:gridCol>
              </a:tblGrid>
              <a:tr h="425200">
                <a:tc rowSpan="2">
                  <a:txBody>
                    <a:bodyPr/>
                    <a:lstStyle/>
                    <a:p>
                      <a:pPr algn="ctr" fontAlgn="b"/>
                      <a:r>
                        <a:rPr lang="en-US" sz="1100" u="none" strike="noStrike" dirty="0">
                          <a:effectLst/>
                          <a:latin typeface="Georgia" panose="02040502050405020303" pitchFamily="18" charset="0"/>
                        </a:rPr>
                        <a:t>Purchased debt</a:t>
                      </a:r>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Sold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821449696"/>
                  </a:ext>
                </a:extLst>
              </a:tr>
              <a:tr h="201168">
                <a:tc v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rowSpan="2">
                  <a:txBody>
                    <a:bodyPr/>
                    <a:lstStyle/>
                    <a:p>
                      <a:pPr algn="ctr" rtl="0" fontAlgn="b"/>
                      <a:r>
                        <a:rPr lang="en-US" sz="1100" b="1" i="0" u="none" strike="noStrike" dirty="0">
                          <a:solidFill>
                            <a:srgbClr val="FFFFFF"/>
                          </a:solidFill>
                          <a:effectLst/>
                          <a:latin typeface="Georgia" panose="02040502050405020303" pitchFamily="18" charset="0"/>
                        </a:rPr>
                        <a:t>2020</a:t>
                      </a:r>
                    </a:p>
                  </a:txBody>
                  <a:tcPr marL="7620" marR="7620" marT="7620" marB="0" anchor="ctr">
                    <a:solidFill>
                      <a:srgbClr val="4D5E7A"/>
                    </a:solidFill>
                  </a:tcPr>
                </a:tc>
                <a:tc rowSpan="2">
                  <a:txBody>
                    <a:bodyPr/>
                    <a:lstStyle/>
                    <a:p>
                      <a:pPr algn="ctr" rtl="0" fontAlgn="b"/>
                      <a:r>
                        <a:rPr lang="en-US" sz="1100" b="1" i="0" u="none" strike="noStrike" dirty="0">
                          <a:solidFill>
                            <a:srgbClr val="FFFFFF"/>
                          </a:solidFill>
                          <a:effectLst/>
                          <a:latin typeface="Georgia" panose="02040502050405020303" pitchFamily="18" charset="0"/>
                        </a:rPr>
                        <a:t>2021</a:t>
                      </a:r>
                    </a:p>
                  </a:txBody>
                  <a:tcPr marL="7620" marR="7620" marT="7620" marB="0" anchor="ctr">
                    <a:lnR w="12700" cap="flat" cmpd="sng" algn="ctr">
                      <a:solidFill>
                        <a:schemeClr val="tx1"/>
                      </a:solidFill>
                      <a:prstDash val="solid"/>
                      <a:round/>
                      <a:headEnd type="none" w="med" len="med"/>
                      <a:tailEnd type="none" w="med" len="med"/>
                    </a:lnR>
                    <a:solidFill>
                      <a:srgbClr val="4D5E7A"/>
                    </a:solidFill>
                  </a:tcPr>
                </a:tc>
                <a:tc rowSpan="2">
                  <a:txBody>
                    <a:bodyPr/>
                    <a:lstStyle/>
                    <a:p>
                      <a:pPr algn="ctr" rtl="0" fontAlgn="b"/>
                      <a:r>
                        <a:rPr lang="en-US" sz="1100" b="1" i="0" u="none" strike="noStrike" dirty="0">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solidFill>
                      <a:srgbClr val="4D5E7A"/>
                    </a:solidFill>
                  </a:tcPr>
                </a:tc>
                <a:tc rowSpan="2">
                  <a:txBody>
                    <a:bodyPr/>
                    <a:lstStyle/>
                    <a:p>
                      <a:pPr algn="ctr" rtl="0" fontAlgn="b"/>
                      <a:r>
                        <a:rPr lang="en-US" sz="1100" b="1" i="0" u="none" strike="noStrike" dirty="0">
                          <a:solidFill>
                            <a:srgbClr val="FFFFFF"/>
                          </a:solidFill>
                          <a:effectLst/>
                          <a:latin typeface="Georgia" panose="02040502050405020303" pitchFamily="18" charset="0"/>
                        </a:rPr>
                        <a:t>2021</a:t>
                      </a:r>
                    </a:p>
                  </a:txBody>
                  <a:tcPr marL="7620" marR="7620" marT="7620" marB="0" anchor="ctr">
                    <a:solidFill>
                      <a:srgbClr val="4D5E7A"/>
                    </a:solidFill>
                  </a:tcPr>
                </a:tc>
                <a:extLst>
                  <a:ext uri="{0D108BD9-81ED-4DB2-BD59-A6C34878D82A}">
                    <a16:rowId xmlns:a16="http://schemas.microsoft.com/office/drawing/2014/main" xmlns="" val="10000"/>
                  </a:ext>
                </a:extLst>
              </a:tr>
              <a:tr h="201168">
                <a:tc>
                  <a:txBody>
                    <a:bodyPr/>
                    <a:lstStyle/>
                    <a:p>
                      <a:pPr algn="ctr" fontAlgn="b"/>
                      <a:r>
                        <a:rPr lang="en-US" sz="1100" b="1" u="none" strike="noStrike" dirty="0">
                          <a:solidFill>
                            <a:schemeClr val="bg1"/>
                          </a:solidFill>
                          <a:effectLst/>
                          <a:latin typeface="Georgia" panose="02040502050405020303" pitchFamily="18" charset="0"/>
                        </a:rPr>
                        <a:t>Sectors</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F81BD"/>
                    </a:solidFill>
                  </a:tcPr>
                </a:tc>
                <a:tc vMerge="1">
                  <a:txBody>
                    <a:bodyPr/>
                    <a:lstStyle/>
                    <a:p>
                      <a:endParaRPr lang="en-US"/>
                    </a:p>
                  </a:txBody>
                  <a:tcPr>
                    <a:solidFill>
                      <a:srgbClr val="4D5E7A"/>
                    </a:solidFill>
                  </a:tcPr>
                </a:tc>
                <a:tc vMerge="1">
                  <a:txBody>
                    <a:bodyPr/>
                    <a:lstStyle/>
                    <a:p>
                      <a:endParaRPr lang="en-US"/>
                    </a:p>
                  </a:txBody>
                  <a:tcPr/>
                </a:tc>
                <a:tc vMerge="1">
                  <a:txBody>
                    <a:bodyPr/>
                    <a:lstStyle/>
                    <a:p>
                      <a:endParaRPr lang="en-US"/>
                    </a:p>
                  </a:txBody>
                  <a:tcPr>
                    <a:solidFill>
                      <a:srgbClr val="4D5E7A"/>
                    </a:solidFill>
                  </a:tcPr>
                </a:tc>
                <a:tc vMerge="1">
                  <a:txBody>
                    <a:bodyPr/>
                    <a:lstStyle/>
                    <a:p>
                      <a:endParaRPr lang="en-US"/>
                    </a:p>
                  </a:txBody>
                  <a:tcPr/>
                </a:tc>
                <a:extLst>
                  <a:ext uri="{0D108BD9-81ED-4DB2-BD59-A6C34878D82A}">
                    <a16:rowId xmlns:a16="http://schemas.microsoft.com/office/drawing/2014/main" xmlns="" val="10001"/>
                  </a:ext>
                </a:extLst>
              </a:tr>
              <a:tr h="274320">
                <a:tc>
                  <a:txBody>
                    <a:bodyPr/>
                    <a:lstStyle/>
                    <a:p>
                      <a:pPr algn="l" fontAlgn="b"/>
                      <a:r>
                        <a:rPr lang="en-US" sz="1100" b="1" u="none" strike="noStrike" dirty="0">
                          <a:effectLst/>
                          <a:latin typeface="Georgia" panose="02040502050405020303" pitchFamily="18" charset="0"/>
                        </a:rPr>
                        <a:t>Banking</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r" rtl="0" fontAlgn="ctr"/>
                      <a:r>
                        <a:rPr lang="en-US" sz="1100" b="0" i="0" u="none" strike="noStrike" dirty="0">
                          <a:solidFill>
                            <a:srgbClr val="000000"/>
                          </a:solidFill>
                          <a:effectLst/>
                          <a:latin typeface="Georgia" panose="02040502050405020303" pitchFamily="18" charset="0"/>
                        </a:rPr>
                        <a:t>55,405</a:t>
                      </a:r>
                    </a:p>
                  </a:txBody>
                  <a:tcPr marL="7620" marT="7620" marB="0" anchor="ctr">
                    <a:lnL w="28575" cap="flat" cmpd="sng" algn="ctr">
                      <a:solidFill>
                        <a:schemeClr val="tx1"/>
                      </a:solidFill>
                      <a:prstDash val="solid"/>
                      <a:round/>
                      <a:headEnd type="none" w="med" len="med"/>
                      <a:tailEnd type="none" w="med" len="med"/>
                    </a:lnL>
                  </a:tcPr>
                </a:tc>
                <a:tc>
                  <a:txBody>
                    <a:bodyPr/>
                    <a:lstStyle/>
                    <a:p>
                      <a:pPr algn="r" rtl="0" fontAlgn="ctr"/>
                      <a:r>
                        <a:rPr lang="en-US" sz="1100" b="0" i="0" u="none" strike="noStrike" dirty="0">
                          <a:solidFill>
                            <a:srgbClr val="000000"/>
                          </a:solidFill>
                          <a:effectLst/>
                          <a:latin typeface="Georgia" panose="02040502050405020303" pitchFamily="18" charset="0"/>
                        </a:rPr>
                        <a:t>10,951</a:t>
                      </a:r>
                    </a:p>
                  </a:txBody>
                  <a:tcPr marL="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100" b="0" i="0" u="none" strike="noStrike" dirty="0">
                          <a:solidFill>
                            <a:srgbClr val="000000"/>
                          </a:solidFill>
                          <a:effectLst/>
                          <a:latin typeface="Georgia" panose="02040502050405020303" pitchFamily="18" charset="0"/>
                        </a:rPr>
                        <a:t>836,322</a:t>
                      </a:r>
                    </a:p>
                  </a:txBody>
                  <a:tcPr marL="7620" marT="7620" marB="0" anchor="ctr">
                    <a:lnL w="12700" cap="flat" cmpd="sng" algn="ctr">
                      <a:solidFill>
                        <a:schemeClr val="tx1"/>
                      </a:solidFill>
                      <a:prstDash val="solid"/>
                      <a:round/>
                      <a:headEnd type="none" w="med" len="med"/>
                      <a:tailEnd type="none" w="med" len="med"/>
                    </a:lnL>
                  </a:tcPr>
                </a:tc>
                <a:tc>
                  <a:txBody>
                    <a:bodyPr/>
                    <a:lstStyle/>
                    <a:p>
                      <a:pPr algn="r" rtl="0" fontAlgn="ctr"/>
                      <a:r>
                        <a:rPr lang="en-US" sz="1100" b="0" i="0" u="none" strike="noStrike">
                          <a:solidFill>
                            <a:srgbClr val="000000"/>
                          </a:solidFill>
                          <a:effectLst/>
                          <a:latin typeface="Georgia" panose="02040502050405020303" pitchFamily="18" charset="0"/>
                        </a:rPr>
                        <a:t>621,204</a:t>
                      </a:r>
                    </a:p>
                  </a:txBody>
                  <a:tcPr marL="7620" marT="7620" marB="0" anchor="ctr"/>
                </a:tc>
                <a:extLst>
                  <a:ext uri="{0D108BD9-81ED-4DB2-BD59-A6C34878D82A}">
                    <a16:rowId xmlns:a16="http://schemas.microsoft.com/office/drawing/2014/main" xmlns="" val="10002"/>
                  </a:ext>
                </a:extLst>
              </a:tr>
              <a:tr h="274320">
                <a:tc>
                  <a:txBody>
                    <a:bodyPr/>
                    <a:lstStyle/>
                    <a:p>
                      <a:pPr algn="l" fontAlgn="b"/>
                      <a:r>
                        <a:rPr lang="en-US" sz="1100" b="1" u="none" strike="noStrike" dirty="0">
                          <a:effectLst/>
                          <a:latin typeface="Georgia" panose="02040502050405020303" pitchFamily="18" charset="0"/>
                        </a:rPr>
                        <a:t>Telecom</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r" rtl="0" fontAlgn="ctr"/>
                      <a:r>
                        <a:rPr lang="en-US" sz="1100" b="0" i="0" u="none" strike="noStrike" dirty="0">
                          <a:solidFill>
                            <a:srgbClr val="000000"/>
                          </a:solidFill>
                          <a:effectLst/>
                          <a:latin typeface="Georgia" panose="02040502050405020303" pitchFamily="18" charset="0"/>
                        </a:rPr>
                        <a:t>276,009</a:t>
                      </a:r>
                    </a:p>
                  </a:txBody>
                  <a:tcPr marL="7620" marT="7620" marB="0" anchor="ctr">
                    <a:lnL w="28575" cap="flat" cmpd="sng" algn="ctr">
                      <a:solidFill>
                        <a:schemeClr val="tx1"/>
                      </a:solidFill>
                      <a:prstDash val="solid"/>
                      <a:round/>
                      <a:headEnd type="none" w="med" len="med"/>
                      <a:tailEnd type="none" w="med" len="med"/>
                    </a:lnL>
                  </a:tcPr>
                </a:tc>
                <a:tc>
                  <a:txBody>
                    <a:bodyPr/>
                    <a:lstStyle/>
                    <a:p>
                      <a:pPr algn="r" rtl="0" fontAlgn="ctr"/>
                      <a:r>
                        <a:rPr lang="en-US" sz="1100" b="0" i="0" u="none" strike="noStrike">
                          <a:solidFill>
                            <a:srgbClr val="000000"/>
                          </a:solidFill>
                          <a:effectLst/>
                          <a:latin typeface="Georgia" panose="02040502050405020303" pitchFamily="18" charset="0"/>
                        </a:rPr>
                        <a:t>227,286</a:t>
                      </a:r>
                    </a:p>
                  </a:txBody>
                  <a:tcPr marL="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100" b="0" i="0" u="none" strike="noStrike" dirty="0">
                          <a:solidFill>
                            <a:srgbClr val="000000"/>
                          </a:solidFill>
                          <a:effectLst/>
                          <a:latin typeface="Georgia" panose="02040502050405020303" pitchFamily="18" charset="0"/>
                        </a:rPr>
                        <a:t>136,440</a:t>
                      </a:r>
                    </a:p>
                  </a:txBody>
                  <a:tcPr marL="7620" marT="7620" marB="0" anchor="ctr">
                    <a:lnL w="12700" cap="flat" cmpd="sng" algn="ctr">
                      <a:solidFill>
                        <a:schemeClr val="tx1"/>
                      </a:solidFill>
                      <a:prstDash val="solid"/>
                      <a:round/>
                      <a:headEnd type="none" w="med" len="med"/>
                      <a:tailEnd type="none" w="med" len="med"/>
                    </a:lnL>
                  </a:tcPr>
                </a:tc>
                <a:tc>
                  <a:txBody>
                    <a:bodyPr/>
                    <a:lstStyle/>
                    <a:p>
                      <a:pPr algn="r" rtl="0" fontAlgn="ctr"/>
                      <a:r>
                        <a:rPr lang="en-US" sz="1100" b="0" i="0" u="none" strike="noStrike">
                          <a:solidFill>
                            <a:srgbClr val="000000"/>
                          </a:solidFill>
                          <a:effectLst/>
                          <a:latin typeface="Georgia" panose="02040502050405020303" pitchFamily="18" charset="0"/>
                        </a:rPr>
                        <a:t>91,454</a:t>
                      </a:r>
                    </a:p>
                  </a:txBody>
                  <a:tcPr marL="7620" marT="7620" marB="0" anchor="ctr"/>
                </a:tc>
                <a:extLst>
                  <a:ext uri="{0D108BD9-81ED-4DB2-BD59-A6C34878D82A}">
                    <a16:rowId xmlns:a16="http://schemas.microsoft.com/office/drawing/2014/main" xmlns="" val="10003"/>
                  </a:ext>
                </a:extLst>
              </a:tr>
              <a:tr h="274320">
                <a:tc>
                  <a:txBody>
                    <a:bodyPr/>
                    <a:lstStyle/>
                    <a:p>
                      <a:pPr algn="l" fontAlgn="b"/>
                      <a:r>
                        <a:rPr lang="en-US" sz="1100" b="1" u="none" strike="noStrike" dirty="0">
                          <a:effectLst/>
                          <a:latin typeface="Georgia" panose="02040502050405020303" pitchFamily="18" charset="0"/>
                        </a:rPr>
                        <a:t>Leasing</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r" rtl="0" fontAlgn="ctr"/>
                      <a:r>
                        <a:rPr lang="en-US" sz="1100" b="0" i="0" u="none" strike="noStrike" dirty="0">
                          <a:solidFill>
                            <a:srgbClr val="000000"/>
                          </a:solidFill>
                          <a:effectLst/>
                          <a:latin typeface="Georgia" panose="02040502050405020303" pitchFamily="18" charset="0"/>
                        </a:rPr>
                        <a:t>-</a:t>
                      </a:r>
                    </a:p>
                  </a:txBody>
                  <a:tcPr marL="7620" marT="7620" marB="0" anchor="ctr">
                    <a:lnL w="28575" cap="flat" cmpd="sng" algn="ctr">
                      <a:solidFill>
                        <a:schemeClr val="tx1"/>
                      </a:solidFill>
                      <a:prstDash val="solid"/>
                      <a:round/>
                      <a:headEnd type="none" w="med" len="med"/>
                      <a:tailEnd type="none" w="med" len="med"/>
                    </a:ln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12700" cap="flat" cmpd="sng" algn="ctr">
                      <a:solidFill>
                        <a:schemeClr val="tx1"/>
                      </a:solidFill>
                      <a:prstDash val="solid"/>
                      <a:round/>
                      <a:headEnd type="none" w="med" len="med"/>
                      <a:tailEnd type="none" w="med" len="med"/>
                    </a:ln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tc>
                <a:extLst>
                  <a:ext uri="{0D108BD9-81ED-4DB2-BD59-A6C34878D82A}">
                    <a16:rowId xmlns:a16="http://schemas.microsoft.com/office/drawing/2014/main" xmlns="" val="10004"/>
                  </a:ext>
                </a:extLst>
              </a:tr>
              <a:tr h="274320">
                <a:tc>
                  <a:txBody>
                    <a:bodyPr/>
                    <a:lstStyle/>
                    <a:p>
                      <a:pPr algn="l" fontAlgn="b"/>
                      <a:r>
                        <a:rPr lang="en-US" sz="1100" b="1" i="0" u="none" strike="noStrike" dirty="0">
                          <a:solidFill>
                            <a:srgbClr val="000000"/>
                          </a:solidFill>
                          <a:effectLst/>
                          <a:latin typeface="Georgia" panose="02040502050405020303" pitchFamily="18" charset="0"/>
                        </a:rPr>
                        <a:t>NBFI</a:t>
                      </a: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r" rtl="0" fontAlgn="ctr"/>
                      <a:r>
                        <a:rPr lang="en-US" sz="1100" b="0" i="0" u="none" strike="noStrike" dirty="0">
                          <a:solidFill>
                            <a:srgbClr val="000000"/>
                          </a:solidFill>
                          <a:effectLst/>
                          <a:latin typeface="Georgia" panose="02040502050405020303" pitchFamily="18" charset="0"/>
                        </a:rPr>
                        <a:t>46,681</a:t>
                      </a:r>
                    </a:p>
                  </a:txBody>
                  <a:tcPr marL="7620" marT="7620" marB="0" anchor="ctr">
                    <a:lnL w="28575" cap="flat" cmpd="sng" algn="ctr">
                      <a:solidFill>
                        <a:schemeClr val="tx1"/>
                      </a:solidFill>
                      <a:prstDash val="solid"/>
                      <a:round/>
                      <a:headEnd type="none" w="med" len="med"/>
                      <a:tailEnd type="none" w="med" len="med"/>
                    </a:lnL>
                  </a:tcPr>
                </a:tc>
                <a:tc>
                  <a:txBody>
                    <a:bodyPr/>
                    <a:lstStyle/>
                    <a:p>
                      <a:pPr algn="r" rtl="0" fontAlgn="ctr"/>
                      <a:r>
                        <a:rPr lang="en-US" sz="1100" b="0" i="0" u="none" strike="noStrike" dirty="0">
                          <a:solidFill>
                            <a:srgbClr val="000000"/>
                          </a:solidFill>
                          <a:effectLst/>
                          <a:latin typeface="Georgia" panose="02040502050405020303" pitchFamily="18" charset="0"/>
                        </a:rPr>
                        <a:t>42,397</a:t>
                      </a:r>
                    </a:p>
                  </a:txBody>
                  <a:tcPr marL="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100" b="0" i="0" u="none" strike="noStrike">
                          <a:solidFill>
                            <a:srgbClr val="000000"/>
                          </a:solidFill>
                          <a:effectLst/>
                          <a:latin typeface="Georgia" panose="02040502050405020303" pitchFamily="18" charset="0"/>
                        </a:rPr>
                        <a:t>270,406</a:t>
                      </a:r>
                    </a:p>
                  </a:txBody>
                  <a:tcPr marL="7620" marT="7620" marB="0" anchor="ctr">
                    <a:lnL w="12700" cap="flat" cmpd="sng" algn="ctr">
                      <a:solidFill>
                        <a:schemeClr val="tx1"/>
                      </a:solidFill>
                      <a:prstDash val="solid"/>
                      <a:round/>
                      <a:headEnd type="none" w="med" len="med"/>
                      <a:tailEnd type="none" w="med" len="med"/>
                    </a:lnL>
                  </a:tcPr>
                </a:tc>
                <a:tc>
                  <a:txBody>
                    <a:bodyPr/>
                    <a:lstStyle/>
                    <a:p>
                      <a:pPr algn="r" rtl="0" fontAlgn="ctr"/>
                      <a:r>
                        <a:rPr lang="en-US" sz="1100" b="0" i="0" u="none" strike="noStrike" dirty="0">
                          <a:solidFill>
                            <a:srgbClr val="000000"/>
                          </a:solidFill>
                          <a:effectLst/>
                          <a:latin typeface="Georgia" panose="02040502050405020303" pitchFamily="18" charset="0"/>
                        </a:rPr>
                        <a:t>130,068</a:t>
                      </a:r>
                    </a:p>
                  </a:txBody>
                  <a:tcPr marL="7620" marT="7620" marB="0" anchor="ctr"/>
                </a:tc>
                <a:extLst>
                  <a:ext uri="{0D108BD9-81ED-4DB2-BD59-A6C34878D82A}">
                    <a16:rowId xmlns:a16="http://schemas.microsoft.com/office/drawing/2014/main" xmlns="" val="10005"/>
                  </a:ext>
                </a:extLst>
              </a:tr>
              <a:tr h="287404">
                <a:tc>
                  <a:txBody>
                    <a:bodyPr/>
                    <a:lstStyle/>
                    <a:p>
                      <a:pPr algn="l" fontAlgn="b"/>
                      <a:r>
                        <a:rPr lang="en-US" sz="1100" b="1" u="none" strike="noStrike" dirty="0">
                          <a:effectLst/>
                          <a:latin typeface="Georgia" panose="02040502050405020303" pitchFamily="18" charset="0"/>
                        </a:rPr>
                        <a:t>Insurance</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28575" cap="flat" cmpd="sng" algn="ctr">
                      <a:solidFill>
                        <a:schemeClr val="tx1"/>
                      </a:solidFill>
                      <a:prstDash val="solid"/>
                      <a:round/>
                      <a:headEnd type="none" w="med" len="med"/>
                      <a:tailEnd type="none" w="med" len="med"/>
                    </a:lnL>
                  </a:tcPr>
                </a:tc>
                <a:tc>
                  <a:txBody>
                    <a:bodyPr/>
                    <a:lstStyle/>
                    <a:p>
                      <a:pPr algn="r" rtl="0" fontAlgn="ctr"/>
                      <a:r>
                        <a:rPr lang="en-US" sz="1100" b="0" i="0" u="none" strike="noStrike" dirty="0">
                          <a:solidFill>
                            <a:srgbClr val="000000"/>
                          </a:solidFill>
                          <a:effectLst/>
                          <a:latin typeface="Georgia" panose="02040502050405020303" pitchFamily="18" charset="0"/>
                        </a:rPr>
                        <a:t>-</a:t>
                      </a:r>
                    </a:p>
                  </a:txBody>
                  <a:tcPr marL="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100" b="0" i="0" u="none" strike="noStrike">
                          <a:solidFill>
                            <a:srgbClr val="000000"/>
                          </a:solidFill>
                          <a:effectLst/>
                          <a:latin typeface="Georgia" panose="02040502050405020303" pitchFamily="18" charset="0"/>
                        </a:rPr>
                        <a:t>35,592</a:t>
                      </a:r>
                    </a:p>
                  </a:txBody>
                  <a:tcPr marL="7620" marT="7620" marB="0" anchor="ctr">
                    <a:lnL w="12700" cap="flat" cmpd="sng" algn="ctr">
                      <a:solidFill>
                        <a:schemeClr val="tx1"/>
                      </a:solidFill>
                      <a:prstDash val="solid"/>
                      <a:round/>
                      <a:headEnd type="none" w="med" len="med"/>
                      <a:tailEnd type="none" w="med" len="med"/>
                    </a:lnL>
                  </a:tcPr>
                </a:tc>
                <a:tc>
                  <a:txBody>
                    <a:bodyPr/>
                    <a:lstStyle/>
                    <a:p>
                      <a:pPr algn="r" rtl="0" fontAlgn="ctr"/>
                      <a:r>
                        <a:rPr lang="en-US" sz="1100" b="0" i="0" u="none" strike="noStrike" dirty="0">
                          <a:solidFill>
                            <a:srgbClr val="000000"/>
                          </a:solidFill>
                          <a:effectLst/>
                          <a:latin typeface="Georgia" panose="02040502050405020303" pitchFamily="18" charset="0"/>
                        </a:rPr>
                        <a:t>24,349</a:t>
                      </a:r>
                    </a:p>
                  </a:txBody>
                  <a:tcPr marL="7620" marT="7620" marB="0" anchor="ctr"/>
                </a:tc>
                <a:extLst>
                  <a:ext uri="{0D108BD9-81ED-4DB2-BD59-A6C34878D82A}">
                    <a16:rowId xmlns:a16="http://schemas.microsoft.com/office/drawing/2014/main" xmlns="" val="10006"/>
                  </a:ext>
                </a:extLst>
              </a:tr>
              <a:tr h="287404">
                <a:tc>
                  <a:txBody>
                    <a:bodyPr/>
                    <a:lstStyle/>
                    <a:p>
                      <a:pPr algn="l" fontAlgn="b"/>
                      <a:r>
                        <a:rPr lang="en-US" sz="1100" b="1" u="none" strike="noStrike" dirty="0">
                          <a:effectLst/>
                          <a:latin typeface="Georgia" panose="02040502050405020303" pitchFamily="18" charset="0"/>
                        </a:rPr>
                        <a:t>Utilities</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28575" cap="flat" cmpd="sng" algn="ctr">
                      <a:solidFill>
                        <a:schemeClr val="tx1"/>
                      </a:solidFill>
                      <a:prstDash val="solid"/>
                      <a:round/>
                      <a:headEnd type="none" w="med" len="med"/>
                      <a:tailEnd type="none" w="med" len="med"/>
                    </a:lnL>
                  </a:tcPr>
                </a:tc>
                <a:tc>
                  <a:txBody>
                    <a:bodyPr/>
                    <a:lstStyle/>
                    <a:p>
                      <a:pPr algn="r" rtl="0" fontAlgn="ctr"/>
                      <a:r>
                        <a:rPr lang="en-US" sz="1100" b="0" i="0" u="none" strike="noStrike" dirty="0">
                          <a:solidFill>
                            <a:srgbClr val="000000"/>
                          </a:solidFill>
                          <a:effectLst/>
                          <a:latin typeface="Georgia" panose="02040502050405020303" pitchFamily="18" charset="0"/>
                        </a:rPr>
                        <a:t>-</a:t>
                      </a:r>
                    </a:p>
                  </a:txBody>
                  <a:tcPr marL="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12700" cap="flat" cmpd="sng" algn="ctr">
                      <a:solidFill>
                        <a:schemeClr val="tx1"/>
                      </a:solidFill>
                      <a:prstDash val="solid"/>
                      <a:round/>
                      <a:headEnd type="none" w="med" len="med"/>
                      <a:tailEnd type="none" w="med" len="med"/>
                    </a:ln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tc>
                <a:extLst>
                  <a:ext uri="{0D108BD9-81ED-4DB2-BD59-A6C34878D82A}">
                    <a16:rowId xmlns:a16="http://schemas.microsoft.com/office/drawing/2014/main" xmlns="" val="10007"/>
                  </a:ext>
                </a:extLst>
              </a:tr>
              <a:tr h="274320">
                <a:tc>
                  <a:txBody>
                    <a:bodyPr/>
                    <a:lstStyle/>
                    <a:p>
                      <a:pPr algn="l" fontAlgn="b"/>
                      <a:r>
                        <a:rPr lang="en-US" sz="1100" b="1" u="none" strike="noStrike" dirty="0">
                          <a:effectLst/>
                          <a:latin typeface="Georgia" panose="02040502050405020303" pitchFamily="18" charset="0"/>
                        </a:rPr>
                        <a:t>Other*</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28575" cap="flat" cmpd="sng" algn="ctr">
                      <a:solidFill>
                        <a:schemeClr val="tx1"/>
                      </a:solidFill>
                      <a:prstDash val="solid"/>
                      <a:round/>
                      <a:headEnd type="none" w="med" len="med"/>
                      <a:tailEnd type="none" w="med" len="med"/>
                    </a:lnL>
                  </a:tcPr>
                </a:tc>
                <a:tc>
                  <a:txBody>
                    <a:bodyPr/>
                    <a:lstStyle/>
                    <a:p>
                      <a:pPr algn="r" rtl="0" fontAlgn="ctr"/>
                      <a:r>
                        <a:rPr lang="en-US" sz="1100" b="0" i="0" u="none" strike="noStrike" dirty="0">
                          <a:solidFill>
                            <a:srgbClr val="000000"/>
                          </a:solidFill>
                          <a:effectLst/>
                          <a:latin typeface="Georgia" panose="02040502050405020303" pitchFamily="18" charset="0"/>
                        </a:rPr>
                        <a:t>-</a:t>
                      </a:r>
                    </a:p>
                  </a:txBody>
                  <a:tcPr marL="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100" b="0" i="0" u="none" strike="noStrike" dirty="0">
                          <a:solidFill>
                            <a:srgbClr val="000000"/>
                          </a:solidFill>
                          <a:effectLst/>
                          <a:latin typeface="Georgia" panose="02040502050405020303" pitchFamily="18" charset="0"/>
                        </a:rPr>
                        <a:t>104</a:t>
                      </a:r>
                    </a:p>
                  </a:txBody>
                  <a:tcPr marL="7620" marT="7620" marB="0" anchor="ctr">
                    <a:lnL w="12700" cap="flat" cmpd="sng" algn="ctr">
                      <a:solidFill>
                        <a:schemeClr val="tx1"/>
                      </a:solidFill>
                      <a:prstDash val="solid"/>
                      <a:round/>
                      <a:headEnd type="none" w="med" len="med"/>
                      <a:tailEnd type="none" w="med" len="med"/>
                    </a:lnL>
                  </a:tcPr>
                </a:tc>
                <a:tc>
                  <a:txBody>
                    <a:bodyPr/>
                    <a:lstStyle/>
                    <a:p>
                      <a:pPr algn="r" rtl="0" fontAlgn="ctr"/>
                      <a:r>
                        <a:rPr lang="en-US" sz="1100" b="0" i="0" u="none" strike="noStrike" dirty="0">
                          <a:solidFill>
                            <a:srgbClr val="000000"/>
                          </a:solidFill>
                          <a:effectLst/>
                          <a:latin typeface="Georgia" panose="02040502050405020303" pitchFamily="18" charset="0"/>
                        </a:rPr>
                        <a:t>82</a:t>
                      </a:r>
                    </a:p>
                  </a:txBody>
                  <a:tcPr marL="7620" marT="7620" marB="0" anchor="ctr"/>
                </a:tc>
                <a:extLst>
                  <a:ext uri="{0D108BD9-81ED-4DB2-BD59-A6C34878D82A}">
                    <a16:rowId xmlns:a16="http://schemas.microsoft.com/office/drawing/2014/main" xmlns="" val="10008"/>
                  </a:ext>
                </a:extLst>
              </a:tr>
              <a:tr h="325120">
                <a:tc>
                  <a:txBody>
                    <a:bodyPr/>
                    <a:lstStyle/>
                    <a:p>
                      <a:pPr algn="l" fontAlgn="b"/>
                      <a:r>
                        <a:rPr lang="en-US" sz="1100" b="1" u="none" strike="noStrike" dirty="0">
                          <a:effectLst/>
                          <a:latin typeface="Georgia" panose="02040502050405020303" pitchFamily="18" charset="0"/>
                        </a:rPr>
                        <a:t>Total</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r" rtl="0" fontAlgn="ctr"/>
                      <a:r>
                        <a:rPr lang="en-US" sz="1050" b="1" i="0" u="none" strike="noStrike" dirty="0">
                          <a:solidFill>
                            <a:srgbClr val="000000"/>
                          </a:solidFill>
                          <a:effectLst/>
                          <a:latin typeface="Georgia" panose="02040502050405020303" pitchFamily="18" charset="0"/>
                        </a:rPr>
                        <a:t>378,095</a:t>
                      </a:r>
                    </a:p>
                  </a:txBody>
                  <a:tcPr marL="7620" marT="7620" marB="0" anchor="ctr">
                    <a:lnL w="28575" cap="flat" cmpd="sng" algn="ctr">
                      <a:solidFill>
                        <a:schemeClr val="tx1"/>
                      </a:solidFill>
                      <a:prstDash val="solid"/>
                      <a:round/>
                      <a:headEnd type="none" w="med" len="med"/>
                      <a:tailEnd type="none" w="med" len="med"/>
                    </a:lnL>
                  </a:tcPr>
                </a:tc>
                <a:tc>
                  <a:txBody>
                    <a:bodyPr/>
                    <a:lstStyle/>
                    <a:p>
                      <a:pPr algn="r" rtl="0" fontAlgn="ctr"/>
                      <a:r>
                        <a:rPr lang="en-US" sz="1050" b="1" i="0" u="none" strike="noStrike">
                          <a:solidFill>
                            <a:srgbClr val="000000"/>
                          </a:solidFill>
                          <a:effectLst/>
                          <a:latin typeface="Georgia" panose="02040502050405020303" pitchFamily="18" charset="0"/>
                        </a:rPr>
                        <a:t>280,634</a:t>
                      </a:r>
                    </a:p>
                  </a:txBody>
                  <a:tcPr marL="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050" b="1" i="0" u="none" strike="noStrike" dirty="0">
                          <a:solidFill>
                            <a:srgbClr val="000000"/>
                          </a:solidFill>
                          <a:effectLst/>
                          <a:latin typeface="Georgia" panose="02040502050405020303" pitchFamily="18" charset="0"/>
                        </a:rPr>
                        <a:t>1,278,864</a:t>
                      </a:r>
                    </a:p>
                  </a:txBody>
                  <a:tcPr marL="7620" marT="7620" marB="0" anchor="ctr">
                    <a:lnL w="12700" cap="flat" cmpd="sng" algn="ctr">
                      <a:solidFill>
                        <a:schemeClr val="tx1"/>
                      </a:solidFill>
                      <a:prstDash val="solid"/>
                      <a:round/>
                      <a:headEnd type="none" w="med" len="med"/>
                      <a:tailEnd type="none" w="med" len="med"/>
                    </a:lnL>
                  </a:tcPr>
                </a:tc>
                <a:tc>
                  <a:txBody>
                    <a:bodyPr/>
                    <a:lstStyle/>
                    <a:p>
                      <a:pPr algn="r" rtl="0" fontAlgn="ctr"/>
                      <a:r>
                        <a:rPr lang="en-US" sz="1050" b="1" i="0" u="none" strike="noStrike" dirty="0">
                          <a:solidFill>
                            <a:srgbClr val="000000"/>
                          </a:solidFill>
                          <a:effectLst/>
                          <a:latin typeface="Georgia" panose="02040502050405020303" pitchFamily="18" charset="0"/>
                        </a:rPr>
                        <a:t>867,157</a:t>
                      </a:r>
                    </a:p>
                  </a:txBody>
                  <a:tcPr marL="7620" marT="7620" marB="0" anchor="ctr"/>
                </a:tc>
                <a:extLst>
                  <a:ext uri="{0D108BD9-81ED-4DB2-BD59-A6C34878D82A}">
                    <a16:rowId xmlns:a16="http://schemas.microsoft.com/office/drawing/2014/main" xmlns="" val="10009"/>
                  </a:ext>
                </a:extLst>
              </a:tr>
            </a:tbl>
          </a:graphicData>
        </a:graphic>
      </p:graphicFrame>
      <p:sp>
        <p:nvSpPr>
          <p:cNvPr id="14383" name="TextBox 10">
            <a:extLst>
              <a:ext uri="{FF2B5EF4-FFF2-40B4-BE49-F238E27FC236}">
                <a16:creationId xmlns:a16="http://schemas.microsoft.com/office/drawing/2014/main" xmlns="" id="{6AE28ACB-A5AA-4A83-A969-4D4A55D8FC17}"/>
              </a:ext>
            </a:extLst>
          </p:cNvPr>
          <p:cNvSpPr txBox="1">
            <a:spLocks noChangeArrowheads="1"/>
          </p:cNvSpPr>
          <p:nvPr/>
        </p:nvSpPr>
        <p:spPr bwMode="auto">
          <a:xfrm>
            <a:off x="234954" y="758829"/>
            <a:ext cx="5373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Romanian B2C debt collection market – Purchased Debt</a:t>
            </a:r>
          </a:p>
        </p:txBody>
      </p:sp>
      <p:graphicFrame>
        <p:nvGraphicFramePr>
          <p:cNvPr id="12" name="Table 11">
            <a:extLst>
              <a:ext uri="{FF2B5EF4-FFF2-40B4-BE49-F238E27FC236}">
                <a16:creationId xmlns:a16="http://schemas.microsoft.com/office/drawing/2014/main" xmlns="" id="{BCC472B5-C150-4D82-BBD7-C970F653D2E0}"/>
              </a:ext>
            </a:extLst>
          </p:cNvPr>
          <p:cNvGraphicFramePr>
            <a:graphicFrameLocks noGrp="1"/>
          </p:cNvGraphicFramePr>
          <p:nvPr>
            <p:extLst>
              <p:ext uri="{D42A27DB-BD31-4B8C-83A1-F6EECF244321}">
                <p14:modId xmlns:p14="http://schemas.microsoft.com/office/powerpoint/2010/main" val="1125955218"/>
              </p:ext>
            </p:extLst>
          </p:nvPr>
        </p:nvGraphicFramePr>
        <p:xfrm>
          <a:off x="4267200" y="1594016"/>
          <a:ext cx="2743200" cy="3093132"/>
        </p:xfrm>
        <a:graphic>
          <a:graphicData uri="http://schemas.openxmlformats.org/drawingml/2006/table">
            <a:tbl>
              <a:tblPr firstRow="1" lastRow="1">
                <a:tableStyleId>{6E25E649-3F16-4E02-A733-19D2CDBF48F0}</a:tableStyleId>
              </a:tblPr>
              <a:tblGrid>
                <a:gridCol w="714989">
                  <a:extLst>
                    <a:ext uri="{9D8B030D-6E8A-4147-A177-3AD203B41FA5}">
                      <a16:colId xmlns:a16="http://schemas.microsoft.com/office/drawing/2014/main" xmlns="" val="20000"/>
                    </a:ext>
                  </a:extLst>
                </a:gridCol>
                <a:gridCol w="732811">
                  <a:extLst>
                    <a:ext uri="{9D8B030D-6E8A-4147-A177-3AD203B41FA5}">
                      <a16:colId xmlns:a16="http://schemas.microsoft.com/office/drawing/2014/main" xmlns="" val="2392444358"/>
                    </a:ext>
                  </a:extLst>
                </a:gridCol>
                <a:gridCol w="638789">
                  <a:extLst>
                    <a:ext uri="{9D8B030D-6E8A-4147-A177-3AD203B41FA5}">
                      <a16:colId xmlns:a16="http://schemas.microsoft.com/office/drawing/2014/main" xmlns="" val="20001"/>
                    </a:ext>
                  </a:extLst>
                </a:gridCol>
                <a:gridCol w="656611">
                  <a:extLst>
                    <a:ext uri="{9D8B030D-6E8A-4147-A177-3AD203B41FA5}">
                      <a16:colId xmlns:a16="http://schemas.microsoft.com/office/drawing/2014/main" xmlns="" val="4063335905"/>
                    </a:ext>
                  </a:extLst>
                </a:gridCol>
              </a:tblGrid>
              <a:tr h="433562">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Sold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04743620"/>
                  </a:ext>
                </a:extLst>
              </a:tr>
              <a:tr h="393192">
                <a:tc>
                  <a:txBody>
                    <a:bodyPr/>
                    <a:lstStyle/>
                    <a:p>
                      <a:pPr algn="ctr" fontAlgn="b"/>
                      <a:r>
                        <a:rPr lang="en-US" sz="1100" b="1" i="0" u="none" strike="noStrike" dirty="0">
                          <a:solidFill>
                            <a:schemeClr val="bg1"/>
                          </a:solidFill>
                          <a:effectLst/>
                          <a:latin typeface="Georgia" panose="02040502050405020303" pitchFamily="18" charset="0"/>
                        </a:rPr>
                        <a:t>2020 (‘000)</a:t>
                      </a:r>
                    </a:p>
                  </a:txBody>
                  <a:tcPr marL="9524" marR="9524" marT="9525" marB="0" anchor="ct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2021</a:t>
                      </a:r>
                    </a:p>
                    <a:p>
                      <a:pPr algn="ctr" fontAlgn="b"/>
                      <a:r>
                        <a:rPr lang="en-US" sz="1100" b="1" i="0" u="none" strike="noStrike" dirty="0">
                          <a:solidFill>
                            <a:schemeClr val="bg1"/>
                          </a:solidFill>
                          <a:effectLst/>
                          <a:latin typeface="Georgia" panose="02040502050405020303" pitchFamily="18" charset="0"/>
                        </a:rPr>
                        <a:t>(‘000)</a:t>
                      </a: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2020 (‘000)</a:t>
                      </a: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2021</a:t>
                      </a:r>
                    </a:p>
                    <a:p>
                      <a:pPr algn="ctr" fontAlgn="b"/>
                      <a:r>
                        <a:rPr lang="en-US" sz="1100" b="1" i="0" u="none" strike="noStrike" dirty="0">
                          <a:solidFill>
                            <a:schemeClr val="bg1"/>
                          </a:solidFill>
                          <a:effectLst/>
                          <a:latin typeface="Georgia" panose="02040502050405020303" pitchFamily="18" charset="0"/>
                        </a:rPr>
                        <a:t>(‘000)</a:t>
                      </a:r>
                    </a:p>
                  </a:txBody>
                  <a:tcPr marL="9524" marR="9524" marT="9525" marB="0" anchor="ctr">
                    <a:solidFill>
                      <a:srgbClr val="4D5E7A"/>
                    </a:solidFill>
                  </a:tcPr>
                </a:tc>
                <a:extLst>
                  <a:ext uri="{0D108BD9-81ED-4DB2-BD59-A6C34878D82A}">
                    <a16:rowId xmlns:a16="http://schemas.microsoft.com/office/drawing/2014/main" xmlns="" val="10000"/>
                  </a:ext>
                </a:extLst>
              </a:tr>
              <a:tr h="276742">
                <a:tc>
                  <a:txBody>
                    <a:bodyPr/>
                    <a:lstStyle/>
                    <a:p>
                      <a:pPr algn="ctr" rtl="0" fontAlgn="b"/>
                      <a:r>
                        <a:rPr lang="en-US" sz="1100" b="0" i="0" u="none" strike="noStrike" dirty="0">
                          <a:solidFill>
                            <a:srgbClr val="000000"/>
                          </a:solidFill>
                          <a:effectLst/>
                          <a:latin typeface="Georgia" panose="02040502050405020303" pitchFamily="18" charset="0"/>
                        </a:rPr>
                        <a:t>95,546</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b"/>
                      <a:r>
                        <a:rPr lang="en-US" sz="1100" b="0" i="0" u="none" strike="noStrike" dirty="0">
                          <a:solidFill>
                            <a:srgbClr val="000000"/>
                          </a:solidFill>
                          <a:effectLst/>
                          <a:latin typeface="Georgia" panose="02040502050405020303" pitchFamily="18" charset="0"/>
                        </a:rPr>
                        <a:t>354,680</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100" b="0" i="0" u="none" strike="noStrike" dirty="0">
                          <a:solidFill>
                            <a:srgbClr val="000000"/>
                          </a:solidFill>
                          <a:effectLst/>
                          <a:latin typeface="Georgia" panose="02040502050405020303" pitchFamily="18" charset="0"/>
                        </a:rPr>
                        <a:t>159,494</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100" b="0" i="0" u="none" strike="noStrike" dirty="0">
                          <a:solidFill>
                            <a:srgbClr val="000000"/>
                          </a:solidFill>
                          <a:effectLst/>
                          <a:latin typeface="Georgia" panose="02040502050405020303" pitchFamily="18" charset="0"/>
                        </a:rPr>
                        <a:t>114,546</a:t>
                      </a:r>
                    </a:p>
                  </a:txBody>
                  <a:tcPr marL="7620" marR="7620" marT="7620" marB="0" anchor="ctr">
                    <a:solidFill>
                      <a:srgbClr val="E7E7E7"/>
                    </a:solidFill>
                  </a:tcPr>
                </a:tc>
                <a:extLst>
                  <a:ext uri="{0D108BD9-81ED-4DB2-BD59-A6C34878D82A}">
                    <a16:rowId xmlns:a16="http://schemas.microsoft.com/office/drawing/2014/main" xmlns="" val="10002"/>
                  </a:ext>
                </a:extLst>
              </a:tr>
              <a:tr h="276742">
                <a:tc>
                  <a:txBody>
                    <a:bodyPr/>
                    <a:lstStyle/>
                    <a:p>
                      <a:pPr algn="ctr" rtl="0" fontAlgn="b"/>
                      <a:r>
                        <a:rPr lang="en-US" sz="1100" b="0" i="0" u="none" strike="noStrike">
                          <a:solidFill>
                            <a:srgbClr val="000000"/>
                          </a:solidFill>
                          <a:effectLst/>
                          <a:latin typeface="Georgia" panose="02040502050405020303" pitchFamily="18" charset="0"/>
                        </a:rPr>
                        <a:t>36,343</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81,752</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7,787</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6,542</a:t>
                      </a:r>
                    </a:p>
                  </a:txBody>
                  <a:tcPr marL="7620" marR="7620" marT="7620" marB="0" anchor="ctr">
                    <a:solidFill>
                      <a:schemeClr val="bg1"/>
                    </a:solidFill>
                  </a:tcPr>
                </a:tc>
                <a:extLst>
                  <a:ext uri="{0D108BD9-81ED-4DB2-BD59-A6C34878D82A}">
                    <a16:rowId xmlns:a16="http://schemas.microsoft.com/office/drawing/2014/main" xmlns="" val="1112047066"/>
                  </a:ext>
                </a:extLst>
              </a:tr>
              <a:tr h="276742">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100" b="0" i="0" u="none" strike="noStrike" dirty="0">
                          <a:solidFill>
                            <a:srgbClr val="000000"/>
                          </a:solidFill>
                          <a:effectLst/>
                          <a:latin typeface="Georgia" panose="02040502050405020303" pitchFamily="18" charset="0"/>
                        </a:rPr>
                        <a:t>-</a:t>
                      </a:r>
                    </a:p>
                  </a:txBody>
                  <a:tcPr marL="7620" marR="7620" marT="7620" marB="0" anchor="ctr">
                    <a:solidFill>
                      <a:srgbClr val="E7E7E7"/>
                    </a:solidFill>
                  </a:tcPr>
                </a:tc>
                <a:extLst>
                  <a:ext uri="{0D108BD9-81ED-4DB2-BD59-A6C34878D82A}">
                    <a16:rowId xmlns:a16="http://schemas.microsoft.com/office/drawing/2014/main" xmlns="" val="10003"/>
                  </a:ext>
                </a:extLst>
              </a:tr>
              <a:tr h="276742">
                <a:tc>
                  <a:txBody>
                    <a:bodyPr/>
                    <a:lstStyle/>
                    <a:p>
                      <a:pPr algn="ctr" rtl="0" fontAlgn="b"/>
                      <a:r>
                        <a:rPr lang="en-US" sz="1100" b="0" i="0" u="none" strike="noStrike">
                          <a:solidFill>
                            <a:srgbClr val="000000"/>
                          </a:solidFill>
                          <a:effectLst/>
                          <a:latin typeface="Georgia" panose="02040502050405020303" pitchFamily="18" charset="0"/>
                        </a:rPr>
                        <a:t>39,483</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47,581</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28,369</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20,860</a:t>
                      </a:r>
                    </a:p>
                  </a:txBody>
                  <a:tcPr marL="7620" marR="7620" marT="7620" marB="0" anchor="ctr">
                    <a:solidFill>
                      <a:schemeClr val="bg1"/>
                    </a:solidFill>
                  </a:tcPr>
                </a:tc>
                <a:extLst>
                  <a:ext uri="{0D108BD9-81ED-4DB2-BD59-A6C34878D82A}">
                    <a16:rowId xmlns:a16="http://schemas.microsoft.com/office/drawing/2014/main" xmlns="" val="10004"/>
                  </a:ext>
                </a:extLst>
              </a:tr>
              <a:tr h="276742">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6,017</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100" b="0" i="0" u="none" strike="noStrike" dirty="0">
                          <a:solidFill>
                            <a:srgbClr val="000000"/>
                          </a:solidFill>
                          <a:effectLst/>
                          <a:latin typeface="Georgia" panose="02040502050405020303" pitchFamily="18" charset="0"/>
                        </a:rPr>
                        <a:t>3,430</a:t>
                      </a:r>
                    </a:p>
                  </a:txBody>
                  <a:tcPr marL="7620" marR="7620" marT="7620" marB="0" anchor="ctr">
                    <a:solidFill>
                      <a:srgbClr val="E7E7E7"/>
                    </a:solidFill>
                  </a:tcPr>
                </a:tc>
                <a:extLst>
                  <a:ext uri="{0D108BD9-81ED-4DB2-BD59-A6C34878D82A}">
                    <a16:rowId xmlns:a16="http://schemas.microsoft.com/office/drawing/2014/main" xmlns="" val="10005"/>
                  </a:ext>
                </a:extLst>
              </a:tr>
              <a:tr h="276742">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b"/>
                      <a:r>
                        <a:rPr lang="en-US" sz="1100" b="0" i="0" u="none" strike="noStrike" dirty="0">
                          <a:solidFill>
                            <a:srgbClr val="000000"/>
                          </a:solidFill>
                          <a:effectLst/>
                          <a:latin typeface="Georgia" panose="02040502050405020303" pitchFamily="18" charset="0"/>
                        </a:rPr>
                        <a:t>-</a:t>
                      </a:r>
                    </a:p>
                  </a:txBody>
                  <a:tcPr marL="7620" marR="7620" marT="7620" marB="0" anchor="ctr">
                    <a:solidFill>
                      <a:schemeClr val="bg1"/>
                    </a:solidFill>
                  </a:tcPr>
                </a:tc>
                <a:extLst>
                  <a:ext uri="{0D108BD9-81ED-4DB2-BD59-A6C34878D82A}">
                    <a16:rowId xmlns:a16="http://schemas.microsoft.com/office/drawing/2014/main" xmlns="" val="10006"/>
                  </a:ext>
                </a:extLst>
              </a:tr>
              <a:tr h="276742">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4</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100" b="0" i="0" u="none" strike="noStrike" dirty="0">
                          <a:solidFill>
                            <a:srgbClr val="000000"/>
                          </a:solidFill>
                          <a:effectLst/>
                          <a:latin typeface="Georgia" panose="02040502050405020303" pitchFamily="18" charset="0"/>
                        </a:rPr>
                        <a:t>2</a:t>
                      </a:r>
                    </a:p>
                  </a:txBody>
                  <a:tcPr marL="7620" marR="7620" marT="7620" marB="0" anchor="ctr">
                    <a:solidFill>
                      <a:srgbClr val="E7E7E7"/>
                    </a:solidFill>
                  </a:tcPr>
                </a:tc>
                <a:extLst>
                  <a:ext uri="{0D108BD9-81ED-4DB2-BD59-A6C34878D82A}">
                    <a16:rowId xmlns:a16="http://schemas.microsoft.com/office/drawing/2014/main" xmlns="" val="10007"/>
                  </a:ext>
                </a:extLst>
              </a:tr>
              <a:tr h="329184">
                <a:tc>
                  <a:txBody>
                    <a:bodyPr/>
                    <a:lstStyle/>
                    <a:p>
                      <a:pPr algn="ctr" rtl="0" fontAlgn="b"/>
                      <a:r>
                        <a:rPr lang="en-US" sz="1050" b="1" i="0" u="none" strike="noStrike" dirty="0">
                          <a:solidFill>
                            <a:srgbClr val="000000"/>
                          </a:solidFill>
                          <a:effectLst/>
                          <a:latin typeface="Georgia" panose="02040502050405020303" pitchFamily="18" charset="0"/>
                        </a:rPr>
                        <a:t>171,372</a:t>
                      </a:r>
                    </a:p>
                  </a:txBody>
                  <a:tcPr marL="7620" marR="7620" marT="7620" marB="0" anchor="ctr">
                    <a:lnL w="28575" cap="flat" cmpd="sng" algn="ctr">
                      <a:noFill/>
                      <a:prstDash val="solid"/>
                      <a:round/>
                      <a:headEnd type="none" w="med" len="med"/>
                      <a:tailEnd type="none" w="med" len="med"/>
                    </a:lnL>
                  </a:tcPr>
                </a:tc>
                <a:tc>
                  <a:txBody>
                    <a:bodyPr/>
                    <a:lstStyle/>
                    <a:p>
                      <a:pPr algn="ctr" rtl="0" fontAlgn="b"/>
                      <a:r>
                        <a:rPr lang="en-US" sz="1050" b="1" i="0" u="none" strike="noStrike" dirty="0">
                          <a:solidFill>
                            <a:srgbClr val="000000"/>
                          </a:solidFill>
                          <a:effectLst/>
                          <a:latin typeface="Georgia" panose="02040502050405020303" pitchFamily="18" charset="0"/>
                        </a:rPr>
                        <a:t>484,014</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b"/>
                      <a:r>
                        <a:rPr lang="en-US" sz="1050" b="1" i="0" u="none" strike="noStrike" dirty="0">
                          <a:solidFill>
                            <a:srgbClr val="000000"/>
                          </a:solidFill>
                          <a:effectLst/>
                          <a:latin typeface="Georgia" panose="02040502050405020303" pitchFamily="18" charset="0"/>
                        </a:rPr>
                        <a:t>201,673</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n-US" sz="1050" b="1" i="0" u="none" strike="noStrike" dirty="0">
                          <a:solidFill>
                            <a:srgbClr val="000000"/>
                          </a:solidFill>
                          <a:effectLst/>
                          <a:latin typeface="Georgia" panose="02040502050405020303" pitchFamily="18" charset="0"/>
                        </a:rPr>
                        <a:t>145,379</a:t>
                      </a:r>
                    </a:p>
                  </a:txBody>
                  <a:tcPr marL="7620" marR="7620" marT="7620" marB="0" anchor="ctr"/>
                </a:tc>
                <a:extLst>
                  <a:ext uri="{0D108BD9-81ED-4DB2-BD59-A6C34878D82A}">
                    <a16:rowId xmlns:a16="http://schemas.microsoft.com/office/drawing/2014/main" xmlns="" val="10008"/>
                  </a:ext>
                </a:extLst>
              </a:tr>
            </a:tbl>
          </a:graphicData>
        </a:graphic>
      </p:graphicFrame>
      <p:sp>
        <p:nvSpPr>
          <p:cNvPr id="2" name="TextBox 1">
            <a:extLst>
              <a:ext uri="{FF2B5EF4-FFF2-40B4-BE49-F238E27FC236}">
                <a16:creationId xmlns:a16="http://schemas.microsoft.com/office/drawing/2014/main" xmlns="" id="{59797902-99D1-418A-8221-3B9ABBF17942}"/>
              </a:ext>
            </a:extLst>
          </p:cNvPr>
          <p:cNvSpPr txBox="1"/>
          <p:nvPr/>
        </p:nvSpPr>
        <p:spPr>
          <a:xfrm>
            <a:off x="990600" y="1231902"/>
            <a:ext cx="32004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Number of cases</a:t>
            </a:r>
          </a:p>
        </p:txBody>
      </p:sp>
      <p:sp>
        <p:nvSpPr>
          <p:cNvPr id="7" name="TextBox 6">
            <a:extLst>
              <a:ext uri="{FF2B5EF4-FFF2-40B4-BE49-F238E27FC236}">
                <a16:creationId xmlns:a16="http://schemas.microsoft.com/office/drawing/2014/main" xmlns="" id="{1B4371FE-B3FC-4E61-A63E-DD755E1927E1}"/>
              </a:ext>
            </a:extLst>
          </p:cNvPr>
          <p:cNvSpPr txBox="1"/>
          <p:nvPr/>
        </p:nvSpPr>
        <p:spPr>
          <a:xfrm>
            <a:off x="4267200" y="1231574"/>
            <a:ext cx="27432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Values (EUR) </a:t>
            </a:r>
          </a:p>
        </p:txBody>
      </p:sp>
      <p:sp>
        <p:nvSpPr>
          <p:cNvPr id="14418" name="TextBox 7">
            <a:extLst>
              <a:ext uri="{FF2B5EF4-FFF2-40B4-BE49-F238E27FC236}">
                <a16:creationId xmlns:a16="http://schemas.microsoft.com/office/drawing/2014/main" xmlns="" id="{02D74DD6-BB52-42D1-8304-9E1ECD539B6A}"/>
              </a:ext>
            </a:extLst>
          </p:cNvPr>
          <p:cNvSpPr txBox="1">
            <a:spLocks noChangeArrowheads="1"/>
          </p:cNvSpPr>
          <p:nvPr/>
        </p:nvSpPr>
        <p:spPr bwMode="auto">
          <a:xfrm>
            <a:off x="1143002" y="4907288"/>
            <a:ext cx="6282341" cy="1493512"/>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buClr>
                <a:srgbClr val="17375E"/>
              </a:buClr>
              <a:buFont typeface="Wingdings" panose="05000000000000000000" pitchFamily="2" charset="2"/>
              <a:buChar char="§"/>
            </a:pPr>
            <a:r>
              <a:rPr lang="en-US" altLang="en-US" sz="1100" b="1" i="1" dirty="0">
                <a:latin typeface="Georgia" panose="02040502050405020303" pitchFamily="18" charset="0"/>
              </a:rPr>
              <a:t>Guaranteed/Non-Guaranteed debt. </a:t>
            </a:r>
            <a:r>
              <a:rPr lang="en-US" altLang="en-US" sz="1100" dirty="0">
                <a:latin typeface="Georgia" panose="02040502050405020303" pitchFamily="18" charset="0"/>
              </a:rPr>
              <a:t>Guaranteed consumer debt in 2021 was ~96% out of the total value of Banking purchased debt sold. While recovered guaranteed purchased debt was ~16% of the total value of recovered Banking debt acquired.</a:t>
            </a:r>
          </a:p>
          <a:p>
            <a:pPr marL="0" indent="0" eaLnBrk="1" hangingPunct="1">
              <a:buClr>
                <a:srgbClr val="17375E"/>
              </a:buClr>
            </a:pPr>
            <a:endParaRPr lang="en-US" altLang="en-US" sz="1100" b="1" i="1" dirty="0">
              <a:highlight>
                <a:srgbClr val="FFFF00"/>
              </a:highlight>
              <a:latin typeface="Georgia" panose="02040502050405020303" pitchFamily="18" charset="0"/>
            </a:endParaRPr>
          </a:p>
          <a:p>
            <a:pPr eaLnBrk="1" hangingPunct="1">
              <a:buClr>
                <a:srgbClr val="17375E"/>
              </a:buClr>
              <a:buFont typeface="Wingdings" panose="05000000000000000000" pitchFamily="2" charset="2"/>
              <a:buChar char="§"/>
            </a:pPr>
            <a:r>
              <a:rPr lang="en-US" altLang="en-US" sz="1100" b="1" i="1" dirty="0">
                <a:latin typeface="Georgia" panose="02040502050405020303" pitchFamily="18" charset="0"/>
              </a:rPr>
              <a:t>Sector split. </a:t>
            </a:r>
            <a:r>
              <a:rPr lang="en-US" altLang="en-US" sz="1100" dirty="0">
                <a:latin typeface="Georgia" panose="02040502050405020303" pitchFamily="18" charset="0"/>
              </a:rPr>
              <a:t>In terms of number of purchased debts recovered, the most active sectors are Banking with 72% and NBFI with 15%, while in terms of value, Banking tops at 79% share, </a:t>
            </a:r>
            <a:br>
              <a:rPr lang="en-US" altLang="en-US" sz="1100" dirty="0">
                <a:latin typeface="Georgia" panose="02040502050405020303" pitchFamily="18" charset="0"/>
              </a:rPr>
            </a:br>
            <a:r>
              <a:rPr lang="en-US" altLang="en-US" sz="1100" dirty="0">
                <a:latin typeface="Georgia" panose="02040502050405020303" pitchFamily="18" charset="0"/>
              </a:rPr>
              <a:t>with NBFI and Telecom at 14% and 5% respectively.</a:t>
            </a:r>
            <a:endParaRPr lang="en-US" altLang="en-US" sz="1100" b="1" i="1" dirty="0">
              <a:latin typeface="Georgia" panose="02040502050405020303" pitchFamily="18" charset="0"/>
            </a:endParaRPr>
          </a:p>
        </p:txBody>
      </p:sp>
      <p:sp>
        <p:nvSpPr>
          <p:cNvPr id="16" name="TextBox 15">
            <a:extLst>
              <a:ext uri="{FF2B5EF4-FFF2-40B4-BE49-F238E27FC236}">
                <a16:creationId xmlns:a16="http://schemas.microsoft.com/office/drawing/2014/main" xmlns="" id="{2E81015A-F593-4EC5-B0E1-47E009EAEB15}"/>
              </a:ext>
            </a:extLst>
          </p:cNvPr>
          <p:cNvSpPr txBox="1"/>
          <p:nvPr/>
        </p:nvSpPr>
        <p:spPr>
          <a:xfrm>
            <a:off x="7086600" y="1231574"/>
            <a:ext cx="19050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Avg. Value in EUR/Case</a:t>
            </a:r>
          </a:p>
        </p:txBody>
      </p:sp>
      <p:sp>
        <p:nvSpPr>
          <p:cNvPr id="14452" name="Title 1">
            <a:extLst>
              <a:ext uri="{FF2B5EF4-FFF2-40B4-BE49-F238E27FC236}">
                <a16:creationId xmlns:a16="http://schemas.microsoft.com/office/drawing/2014/main" xmlns="" id="{F550BABD-07E9-4093-82C7-052689F62A24}"/>
              </a:ext>
            </a:extLst>
          </p:cNvPr>
          <p:cNvSpPr>
            <a:spLocks noGrp="1"/>
          </p:cNvSpPr>
          <p:nvPr>
            <p:ph type="title"/>
          </p:nvPr>
        </p:nvSpPr>
        <p:spPr bwMode="auto">
          <a:xfrm>
            <a:off x="0" y="1"/>
            <a:ext cx="73152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In terms of purchased debt referred, ~73% of the value was acquired from the Banking sector</a:t>
            </a:r>
          </a:p>
        </p:txBody>
      </p:sp>
      <p:graphicFrame>
        <p:nvGraphicFramePr>
          <p:cNvPr id="17" name="Table 16">
            <a:extLst>
              <a:ext uri="{FF2B5EF4-FFF2-40B4-BE49-F238E27FC236}">
                <a16:creationId xmlns:a16="http://schemas.microsoft.com/office/drawing/2014/main" xmlns="" id="{5F98C2F4-8E75-43F0-9B7C-6BBFD70F1BB2}"/>
              </a:ext>
            </a:extLst>
          </p:cNvPr>
          <p:cNvGraphicFramePr>
            <a:graphicFrameLocks noGrp="1"/>
          </p:cNvGraphicFramePr>
          <p:nvPr>
            <p:extLst>
              <p:ext uri="{D42A27DB-BD31-4B8C-83A1-F6EECF244321}">
                <p14:modId xmlns:p14="http://schemas.microsoft.com/office/powerpoint/2010/main" val="3068350461"/>
              </p:ext>
            </p:extLst>
          </p:nvPr>
        </p:nvGraphicFramePr>
        <p:xfrm>
          <a:off x="7086597" y="1600202"/>
          <a:ext cx="2057404" cy="3086945"/>
        </p:xfrm>
        <a:graphic>
          <a:graphicData uri="http://schemas.openxmlformats.org/drawingml/2006/table">
            <a:tbl>
              <a:tblPr firstRow="1" lastRow="1">
                <a:tableStyleId>{6E25E649-3F16-4E02-A733-19D2CDBF48F0}</a:tableStyleId>
              </a:tblPr>
              <a:tblGrid>
                <a:gridCol w="536243">
                  <a:extLst>
                    <a:ext uri="{9D8B030D-6E8A-4147-A177-3AD203B41FA5}">
                      <a16:colId xmlns:a16="http://schemas.microsoft.com/office/drawing/2014/main" xmlns="" val="20000"/>
                    </a:ext>
                  </a:extLst>
                </a:gridCol>
                <a:gridCol w="536243">
                  <a:extLst>
                    <a:ext uri="{9D8B030D-6E8A-4147-A177-3AD203B41FA5}">
                      <a16:colId xmlns:a16="http://schemas.microsoft.com/office/drawing/2014/main" xmlns="" val="2392444358"/>
                    </a:ext>
                  </a:extLst>
                </a:gridCol>
                <a:gridCol w="492459">
                  <a:extLst>
                    <a:ext uri="{9D8B030D-6E8A-4147-A177-3AD203B41FA5}">
                      <a16:colId xmlns:a16="http://schemas.microsoft.com/office/drawing/2014/main" xmlns="" val="20001"/>
                    </a:ext>
                  </a:extLst>
                </a:gridCol>
                <a:gridCol w="492459">
                  <a:extLst>
                    <a:ext uri="{9D8B030D-6E8A-4147-A177-3AD203B41FA5}">
                      <a16:colId xmlns:a16="http://schemas.microsoft.com/office/drawing/2014/main" xmlns="" val="4063335905"/>
                    </a:ext>
                  </a:extLst>
                </a:gridCol>
              </a:tblGrid>
              <a:tr h="421812">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Sold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04743620"/>
                  </a:ext>
                </a:extLst>
              </a:tr>
              <a:tr h="385913">
                <a:tc>
                  <a:txBody>
                    <a:bodyPr/>
                    <a:lstStyle/>
                    <a:p>
                      <a:pPr algn="ctr" fontAlgn="b"/>
                      <a:r>
                        <a:rPr lang="en-US" sz="1100" b="1" i="0" u="none" strike="noStrike" dirty="0">
                          <a:solidFill>
                            <a:schemeClr val="bg1"/>
                          </a:solidFill>
                          <a:effectLst/>
                          <a:latin typeface="Georgia" panose="02040502050405020303" pitchFamily="18" charset="0"/>
                        </a:rPr>
                        <a:t>2020</a:t>
                      </a:r>
                    </a:p>
                  </a:txBody>
                  <a:tcPr marL="9524" marR="9524" marT="9525" marB="0" anchor="ct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2021</a:t>
                      </a: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2020</a:t>
                      </a: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2021</a:t>
                      </a:r>
                    </a:p>
                  </a:txBody>
                  <a:tcPr marL="9524" marR="9524" marT="9525" marB="0" anchor="ctr">
                    <a:solidFill>
                      <a:srgbClr val="4D5E7A"/>
                    </a:solidFill>
                  </a:tcPr>
                </a:tc>
                <a:extLst>
                  <a:ext uri="{0D108BD9-81ED-4DB2-BD59-A6C34878D82A}">
                    <a16:rowId xmlns:a16="http://schemas.microsoft.com/office/drawing/2014/main" xmlns="" val="10000"/>
                  </a:ext>
                </a:extLst>
              </a:tr>
              <a:tr h="336552">
                <a:tc>
                  <a:txBody>
                    <a:bodyPr/>
                    <a:lstStyle/>
                    <a:p>
                      <a:pPr algn="r" rtl="0" fontAlgn="ctr"/>
                      <a:r>
                        <a:rPr lang="en-US" sz="1100" b="0" i="0" u="none" strike="noStrike">
                          <a:solidFill>
                            <a:srgbClr val="000000"/>
                          </a:solidFill>
                          <a:effectLst/>
                          <a:latin typeface="Georgia" panose="02040502050405020303" pitchFamily="18" charset="0"/>
                        </a:rPr>
                        <a:t>1,725</a:t>
                      </a:r>
                    </a:p>
                  </a:txBody>
                  <a:tcPr marL="7620" marT="7620" marB="0" anchor="ctr">
                    <a:lnL w="28575" cap="flat" cmpd="sng" algn="ctr">
                      <a:noFill/>
                      <a:prstDash val="solid"/>
                      <a:round/>
                      <a:headEnd type="none" w="med" len="med"/>
                      <a:tailEnd type="none" w="med" len="med"/>
                    </a:lnL>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32,388</a:t>
                      </a:r>
                    </a:p>
                  </a:txBody>
                  <a:tcPr marL="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191</a:t>
                      </a:r>
                    </a:p>
                  </a:txBody>
                  <a:tcPr marL="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184</a:t>
                      </a:r>
                    </a:p>
                  </a:txBody>
                  <a:tcPr marL="7620" marT="7620" marB="0" anchor="ctr">
                    <a:solidFill>
                      <a:srgbClr val="E7E7E7"/>
                    </a:solidFill>
                  </a:tcPr>
                </a:tc>
                <a:extLst>
                  <a:ext uri="{0D108BD9-81ED-4DB2-BD59-A6C34878D82A}">
                    <a16:rowId xmlns:a16="http://schemas.microsoft.com/office/drawing/2014/main" xmlns="" val="10002"/>
                  </a:ext>
                </a:extLst>
              </a:tr>
              <a:tr h="269241">
                <a:tc>
                  <a:txBody>
                    <a:bodyPr/>
                    <a:lstStyle/>
                    <a:p>
                      <a:pPr algn="r" rtl="0" fontAlgn="ctr"/>
                      <a:r>
                        <a:rPr lang="en-US" sz="1100" b="0" i="0" u="none" strike="noStrike">
                          <a:solidFill>
                            <a:srgbClr val="000000"/>
                          </a:solidFill>
                          <a:effectLst/>
                          <a:latin typeface="Georgia" panose="02040502050405020303" pitchFamily="18" charset="0"/>
                        </a:rPr>
                        <a:t>132</a:t>
                      </a:r>
                    </a:p>
                  </a:txBody>
                  <a:tcPr marL="7620" marT="7620" marB="0" anchor="ctr">
                    <a:lnL w="28575" cap="flat" cmpd="sng" algn="ctr">
                      <a:noFill/>
                      <a:prstDash val="solid"/>
                      <a:round/>
                      <a:headEnd type="none" w="med" len="med"/>
                      <a:tailEnd type="none" w="med" len="med"/>
                    </a:lnL>
                    <a:solidFill>
                      <a:schemeClr val="bg1"/>
                    </a:solidFill>
                  </a:tcPr>
                </a:tc>
                <a:tc>
                  <a:txBody>
                    <a:bodyPr/>
                    <a:lstStyle/>
                    <a:p>
                      <a:pPr algn="r" rtl="0" fontAlgn="ctr"/>
                      <a:r>
                        <a:rPr lang="en-US" sz="1100" b="0" i="0" u="none" strike="noStrike">
                          <a:solidFill>
                            <a:srgbClr val="000000"/>
                          </a:solidFill>
                          <a:effectLst/>
                          <a:latin typeface="Georgia" panose="02040502050405020303" pitchFamily="18" charset="0"/>
                        </a:rPr>
                        <a:t>360</a:t>
                      </a:r>
                    </a:p>
                  </a:txBody>
                  <a:tcPr marL="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en-US" sz="1100" b="0" i="0" u="none" strike="noStrike">
                          <a:solidFill>
                            <a:srgbClr val="000000"/>
                          </a:solidFill>
                          <a:effectLst/>
                          <a:latin typeface="Georgia" panose="02040502050405020303" pitchFamily="18" charset="0"/>
                        </a:rPr>
                        <a:t>57</a:t>
                      </a:r>
                    </a:p>
                  </a:txBody>
                  <a:tcPr marL="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r" rtl="0" fontAlgn="ctr"/>
                      <a:r>
                        <a:rPr lang="en-US" sz="1100" b="0" i="0" u="none" strike="noStrike">
                          <a:solidFill>
                            <a:srgbClr val="000000"/>
                          </a:solidFill>
                          <a:effectLst/>
                          <a:latin typeface="Georgia" panose="02040502050405020303" pitchFamily="18" charset="0"/>
                        </a:rPr>
                        <a:t>72</a:t>
                      </a:r>
                    </a:p>
                  </a:txBody>
                  <a:tcPr marL="7620" marT="7620" marB="0" anchor="ctr">
                    <a:solidFill>
                      <a:schemeClr val="bg1"/>
                    </a:solidFill>
                  </a:tcPr>
                </a:tc>
                <a:extLst>
                  <a:ext uri="{0D108BD9-81ED-4DB2-BD59-A6C34878D82A}">
                    <a16:rowId xmlns:a16="http://schemas.microsoft.com/office/drawing/2014/main" xmlns="" val="1112047066"/>
                  </a:ext>
                </a:extLst>
              </a:tr>
              <a:tr h="269241">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28575" cap="flat" cmpd="sng" algn="ctr">
                      <a:noFill/>
                      <a:prstDash val="solid"/>
                      <a:round/>
                      <a:headEnd type="none" w="med" len="med"/>
                      <a:tailEnd type="none" w="med" len="med"/>
                    </a:lnL>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solidFill>
                      <a:srgbClr val="E7E7E7"/>
                    </a:solidFill>
                  </a:tcPr>
                </a:tc>
                <a:extLst>
                  <a:ext uri="{0D108BD9-81ED-4DB2-BD59-A6C34878D82A}">
                    <a16:rowId xmlns:a16="http://schemas.microsoft.com/office/drawing/2014/main" xmlns="" val="10003"/>
                  </a:ext>
                </a:extLst>
              </a:tr>
              <a:tr h="269241">
                <a:tc>
                  <a:txBody>
                    <a:bodyPr/>
                    <a:lstStyle/>
                    <a:p>
                      <a:pPr algn="r" rtl="0" fontAlgn="ctr"/>
                      <a:r>
                        <a:rPr lang="en-US" sz="1100" b="0" i="0" u="none" strike="noStrike">
                          <a:solidFill>
                            <a:srgbClr val="000000"/>
                          </a:solidFill>
                          <a:effectLst/>
                          <a:latin typeface="Georgia" panose="02040502050405020303" pitchFamily="18" charset="0"/>
                        </a:rPr>
                        <a:t>846</a:t>
                      </a:r>
                    </a:p>
                  </a:txBody>
                  <a:tcPr marL="7620" marT="7620" marB="0" anchor="ctr">
                    <a:lnL w="28575" cap="flat" cmpd="sng" algn="ctr">
                      <a:noFill/>
                      <a:prstDash val="solid"/>
                      <a:round/>
                      <a:headEnd type="none" w="med" len="med"/>
                      <a:tailEnd type="none" w="med" len="med"/>
                    </a:lnL>
                    <a:solidFill>
                      <a:schemeClr val="bg1"/>
                    </a:solidFill>
                  </a:tcPr>
                </a:tc>
                <a:tc>
                  <a:txBody>
                    <a:bodyPr/>
                    <a:lstStyle/>
                    <a:p>
                      <a:pPr algn="r" rtl="0" fontAlgn="ctr"/>
                      <a:r>
                        <a:rPr lang="en-US" sz="1100" b="0" i="0" u="none" strike="noStrike">
                          <a:solidFill>
                            <a:srgbClr val="000000"/>
                          </a:solidFill>
                          <a:effectLst/>
                          <a:latin typeface="Georgia" panose="02040502050405020303" pitchFamily="18" charset="0"/>
                        </a:rPr>
                        <a:t>1122</a:t>
                      </a:r>
                    </a:p>
                  </a:txBody>
                  <a:tcPr marL="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en-US" sz="1100" b="0" i="0" u="none" strike="noStrike">
                          <a:solidFill>
                            <a:srgbClr val="000000"/>
                          </a:solidFill>
                          <a:effectLst/>
                          <a:latin typeface="Georgia" panose="02040502050405020303" pitchFamily="18" charset="0"/>
                        </a:rPr>
                        <a:t>105</a:t>
                      </a:r>
                    </a:p>
                  </a:txBody>
                  <a:tcPr marL="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r" rtl="0" fontAlgn="ctr"/>
                      <a:r>
                        <a:rPr lang="en-US" sz="1100" b="0" i="0" u="none" strike="noStrike">
                          <a:solidFill>
                            <a:srgbClr val="000000"/>
                          </a:solidFill>
                          <a:effectLst/>
                          <a:latin typeface="Georgia" panose="02040502050405020303" pitchFamily="18" charset="0"/>
                        </a:rPr>
                        <a:t>160</a:t>
                      </a:r>
                    </a:p>
                  </a:txBody>
                  <a:tcPr marL="7620" marT="7620" marB="0" anchor="ctr">
                    <a:solidFill>
                      <a:schemeClr val="bg1"/>
                    </a:solidFill>
                  </a:tcPr>
                </a:tc>
                <a:extLst>
                  <a:ext uri="{0D108BD9-81ED-4DB2-BD59-A6C34878D82A}">
                    <a16:rowId xmlns:a16="http://schemas.microsoft.com/office/drawing/2014/main" xmlns="" val="10004"/>
                  </a:ext>
                </a:extLst>
              </a:tr>
              <a:tr h="269241">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28575" cap="flat" cmpd="sng" algn="ctr">
                      <a:noFill/>
                      <a:prstDash val="solid"/>
                      <a:round/>
                      <a:headEnd type="none" w="med" len="med"/>
                      <a:tailEnd type="none" w="med" len="med"/>
                    </a:lnL>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169</a:t>
                      </a:r>
                    </a:p>
                  </a:txBody>
                  <a:tcPr marL="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141</a:t>
                      </a:r>
                    </a:p>
                  </a:txBody>
                  <a:tcPr marL="7620" marT="7620" marB="0" anchor="ctr">
                    <a:solidFill>
                      <a:srgbClr val="E7E7E7"/>
                    </a:solidFill>
                  </a:tcPr>
                </a:tc>
                <a:extLst>
                  <a:ext uri="{0D108BD9-81ED-4DB2-BD59-A6C34878D82A}">
                    <a16:rowId xmlns:a16="http://schemas.microsoft.com/office/drawing/2014/main" xmlns="" val="10005"/>
                  </a:ext>
                </a:extLst>
              </a:tr>
              <a:tr h="269241">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28575" cap="flat" cmpd="sng" algn="ctr">
                      <a:noFill/>
                      <a:prstDash val="solid"/>
                      <a:round/>
                      <a:headEnd type="none" w="med" len="med"/>
                      <a:tailEnd type="none" w="med" len="med"/>
                    </a:lnL>
                    <a:solidFill>
                      <a:schemeClr val="bg1"/>
                    </a:solidFil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solidFill>
                      <a:schemeClr val="bg1"/>
                    </a:solidFill>
                  </a:tcPr>
                </a:tc>
                <a:extLst>
                  <a:ext uri="{0D108BD9-81ED-4DB2-BD59-A6C34878D82A}">
                    <a16:rowId xmlns:a16="http://schemas.microsoft.com/office/drawing/2014/main" xmlns="" val="10006"/>
                  </a:ext>
                </a:extLst>
              </a:tr>
              <a:tr h="269241">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L w="28575" cap="flat" cmpd="sng" algn="ctr">
                      <a:noFill/>
                      <a:prstDash val="solid"/>
                      <a:round/>
                      <a:headEnd type="none" w="med" len="med"/>
                      <a:tailEnd type="none" w="med" len="med"/>
                    </a:lnL>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a:t>
                      </a:r>
                    </a:p>
                  </a:txBody>
                  <a:tcPr marL="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38</a:t>
                      </a:r>
                    </a:p>
                  </a:txBody>
                  <a:tcPr marL="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r" rtl="0" fontAlgn="ctr"/>
                      <a:r>
                        <a:rPr lang="en-US" sz="1100" b="0" i="0" u="none" strike="noStrike">
                          <a:solidFill>
                            <a:srgbClr val="000000"/>
                          </a:solidFill>
                          <a:effectLst/>
                          <a:latin typeface="Georgia" panose="02040502050405020303" pitchFamily="18" charset="0"/>
                        </a:rPr>
                        <a:t>19</a:t>
                      </a:r>
                    </a:p>
                  </a:txBody>
                  <a:tcPr marL="7620" marT="7620" marB="0" anchor="ctr">
                    <a:solidFill>
                      <a:srgbClr val="E7E7E7"/>
                    </a:solidFill>
                  </a:tcPr>
                </a:tc>
                <a:extLst>
                  <a:ext uri="{0D108BD9-81ED-4DB2-BD59-A6C34878D82A}">
                    <a16:rowId xmlns:a16="http://schemas.microsoft.com/office/drawing/2014/main" xmlns="" val="10007"/>
                  </a:ext>
                </a:extLst>
              </a:tr>
              <a:tr h="327222">
                <a:tc>
                  <a:txBody>
                    <a:bodyPr/>
                    <a:lstStyle/>
                    <a:p>
                      <a:pPr algn="r" rtl="0" fontAlgn="ctr"/>
                      <a:r>
                        <a:rPr lang="en-US" sz="1050" b="1" i="0" u="none" strike="noStrike">
                          <a:solidFill>
                            <a:srgbClr val="000000"/>
                          </a:solidFill>
                          <a:effectLst/>
                          <a:latin typeface="Georgia" panose="02040502050405020303" pitchFamily="18" charset="0"/>
                        </a:rPr>
                        <a:t>453</a:t>
                      </a:r>
                    </a:p>
                  </a:txBody>
                  <a:tcPr marL="7620" marT="7620" marB="0" anchor="ctr">
                    <a:lnL w="28575" cap="flat" cmpd="sng" algn="ctr">
                      <a:noFill/>
                      <a:prstDash val="solid"/>
                      <a:round/>
                      <a:headEnd type="none" w="med" len="med"/>
                      <a:tailEnd type="none" w="med" len="med"/>
                    </a:lnL>
                  </a:tcPr>
                </a:tc>
                <a:tc>
                  <a:txBody>
                    <a:bodyPr/>
                    <a:lstStyle/>
                    <a:p>
                      <a:pPr algn="ctr" rtl="0" fontAlgn="ctr"/>
                      <a:r>
                        <a:rPr lang="en-US" sz="1050" b="1" i="0" u="none" strike="noStrike" dirty="0">
                          <a:solidFill>
                            <a:srgbClr val="000000"/>
                          </a:solidFill>
                          <a:effectLst/>
                          <a:latin typeface="Georgia" panose="02040502050405020303" pitchFamily="18" charset="0"/>
                        </a:rPr>
                        <a:t>1725</a:t>
                      </a:r>
                    </a:p>
                  </a:txBody>
                  <a:tcPr marL="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050" b="1" i="0" u="none" strike="noStrike">
                          <a:solidFill>
                            <a:srgbClr val="000000"/>
                          </a:solidFill>
                          <a:effectLst/>
                          <a:latin typeface="Georgia" panose="02040502050405020303" pitchFamily="18" charset="0"/>
                        </a:rPr>
                        <a:t>158</a:t>
                      </a:r>
                    </a:p>
                  </a:txBody>
                  <a:tcPr marL="7620" marT="7620" marB="0" anchor="ctr">
                    <a:lnL w="12700" cap="flat" cmpd="sng" algn="ctr">
                      <a:solidFill>
                        <a:schemeClr val="tx1"/>
                      </a:solidFill>
                      <a:prstDash val="solid"/>
                      <a:round/>
                      <a:headEnd type="none" w="med" len="med"/>
                      <a:tailEnd type="none" w="med" len="med"/>
                    </a:lnL>
                  </a:tcPr>
                </a:tc>
                <a:tc>
                  <a:txBody>
                    <a:bodyPr/>
                    <a:lstStyle/>
                    <a:p>
                      <a:pPr algn="r" rtl="0" fontAlgn="ctr"/>
                      <a:r>
                        <a:rPr lang="en-US" sz="1050" b="1" i="0" u="none" strike="noStrike" dirty="0">
                          <a:solidFill>
                            <a:srgbClr val="000000"/>
                          </a:solidFill>
                          <a:effectLst/>
                          <a:latin typeface="Georgia" panose="02040502050405020303" pitchFamily="18" charset="0"/>
                        </a:rPr>
                        <a:t>167</a:t>
                      </a:r>
                    </a:p>
                  </a:txBody>
                  <a:tcPr marL="7620" marT="7620" marB="0" anchor="ctr"/>
                </a:tc>
                <a:extLst>
                  <a:ext uri="{0D108BD9-81ED-4DB2-BD59-A6C34878D82A}">
                    <a16:rowId xmlns:a16="http://schemas.microsoft.com/office/drawing/2014/main" xmlns="" val="10008"/>
                  </a:ext>
                </a:extLst>
              </a:tr>
            </a:tbl>
          </a:graphicData>
        </a:graphic>
      </p:graphicFrame>
      <p:sp>
        <p:nvSpPr>
          <p:cNvPr id="14" name="TextBox 13">
            <a:extLst>
              <a:ext uri="{FF2B5EF4-FFF2-40B4-BE49-F238E27FC236}">
                <a16:creationId xmlns:a16="http://schemas.microsoft.com/office/drawing/2014/main" xmlns="" id="{4AA61ACE-2B85-45F0-A81B-24AA49F89567}"/>
              </a:ext>
            </a:extLst>
          </p:cNvPr>
          <p:cNvSpPr txBox="1"/>
          <p:nvPr/>
        </p:nvSpPr>
        <p:spPr>
          <a:xfrm>
            <a:off x="1143003" y="6477003"/>
            <a:ext cx="2206053" cy="246221"/>
          </a:xfrm>
          <a:prstGeom prst="rect">
            <a:avLst/>
          </a:prstGeom>
          <a:noFill/>
        </p:spPr>
        <p:txBody>
          <a:bodyPr wrap="none" rtlCol="0">
            <a:spAutoFit/>
          </a:bodyPr>
          <a:lstStyle/>
          <a:p>
            <a:r>
              <a:rPr lang="en-US" sz="1000" i="1">
                <a:latin typeface="Georgia" panose="02040502050405020303" pitchFamily="18" charset="0"/>
              </a:rPr>
              <a:t>*Other </a:t>
            </a:r>
            <a:r>
              <a:rPr lang="en-US" sz="1000" i="1" dirty="0">
                <a:latin typeface="Georgia" panose="02040502050405020303" pitchFamily="18" charset="0"/>
              </a:rPr>
              <a:t>sector: FMCG, Services, etc.</a:t>
            </a:r>
          </a:p>
        </p:txBody>
      </p:sp>
    </p:spTree>
    <p:extLst>
      <p:ext uri="{BB962C8B-B14F-4D97-AF65-F5344CB8AC3E}">
        <p14:creationId xmlns:p14="http://schemas.microsoft.com/office/powerpoint/2010/main" val="3120066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B7D308EE-5381-418E-A6D9-2AA105EF91E3}"/>
              </a:ext>
            </a:extLst>
          </p:cNvPr>
          <p:cNvSpPr>
            <a:spLocks noGrp="1"/>
          </p:cNvSpPr>
          <p:nvPr>
            <p:ph type="title"/>
          </p:nvPr>
        </p:nvSpPr>
        <p:spPr bwMode="auto">
          <a:xfrm>
            <a:off x="0" y="2286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Agenda</a:t>
            </a:r>
          </a:p>
        </p:txBody>
      </p:sp>
      <p:sp>
        <p:nvSpPr>
          <p:cNvPr id="10243" name="Rectangle 2">
            <a:extLst>
              <a:ext uri="{FF2B5EF4-FFF2-40B4-BE49-F238E27FC236}">
                <a16:creationId xmlns:a16="http://schemas.microsoft.com/office/drawing/2014/main" xmlns="" id="{7FEA761D-B3A1-48B4-A391-12C79CD1572B}"/>
              </a:ext>
            </a:extLst>
          </p:cNvPr>
          <p:cNvSpPr>
            <a:spLocks noChangeArrowheads="1"/>
          </p:cNvSpPr>
          <p:nvPr/>
        </p:nvSpPr>
        <p:spPr bwMode="auto">
          <a:xfrm>
            <a:off x="533400" y="3911600"/>
            <a:ext cx="6629400" cy="431800"/>
          </a:xfrm>
          <a:prstGeom prst="rect">
            <a:avLst/>
          </a:prstGeom>
          <a:solidFill>
            <a:srgbClr val="4D5E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r">
              <a:spcBef>
                <a:spcPct val="20000"/>
              </a:spcBef>
              <a:buClr>
                <a:schemeClr val="accent1"/>
              </a:buClr>
              <a:buFont typeface="Wingdings" panose="05000000000000000000" pitchFamily="2" charset="2"/>
              <a:buNone/>
            </a:pPr>
            <a:endParaRPr lang="en-US" altLang="en-US"/>
          </a:p>
        </p:txBody>
      </p:sp>
      <p:sp>
        <p:nvSpPr>
          <p:cNvPr id="6" name="Rectangle 5">
            <a:extLst>
              <a:ext uri="{FF2B5EF4-FFF2-40B4-BE49-F238E27FC236}">
                <a16:creationId xmlns:a16="http://schemas.microsoft.com/office/drawing/2014/main" xmlns="" id="{8F32C909-B664-4DFE-9638-C15F5EDC6098}"/>
              </a:ext>
            </a:extLst>
          </p:cNvPr>
          <p:cNvSpPr>
            <a:spLocks noChangeArrowheads="1"/>
          </p:cNvSpPr>
          <p:nvPr/>
        </p:nvSpPr>
        <p:spPr bwMode="auto">
          <a:xfrm>
            <a:off x="328613" y="1651003"/>
            <a:ext cx="9448800" cy="4062651"/>
          </a:xfrm>
          <a:prstGeom prst="rect">
            <a:avLst/>
          </a:prstGeom>
          <a:noFill/>
          <a:ln>
            <a:noFill/>
          </a:ln>
        </p:spPr>
        <p:txBody>
          <a:bodyPr lIns="180000" tIns="0" rIns="0" bIns="0">
            <a:spAutoFit/>
          </a:bodyPr>
          <a:lstStyle/>
          <a:p>
            <a:pPr marL="427028" lvl="1" indent="-244469">
              <a:spcAft>
                <a:spcPts val="1800"/>
              </a:spcAft>
              <a:buClr>
                <a:schemeClr val="tx2"/>
              </a:buClr>
              <a:buFont typeface="Wingdings" charset="0"/>
              <a:buChar char="n"/>
              <a:defRPr/>
            </a:pPr>
            <a:r>
              <a:rPr lang="en-US" sz="1600" dirty="0">
                <a:latin typeface="Georgia" panose="02040502050405020303" pitchFamily="18" charset="0"/>
              </a:rPr>
              <a:t>What is debt collection?</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Debt collection market evolution and trends </a:t>
            </a:r>
            <a:r>
              <a:rPr lang="en-US" sz="1600" dirty="0">
                <a:highlight>
                  <a:srgbClr val="FFFF00"/>
                </a:highlight>
                <a:latin typeface="Georgia" panose="02040502050405020303" pitchFamily="18" charset="0"/>
              </a:rPr>
              <a:t>in 2019</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B2C debt collection market: </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Serviced debt</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Purchased debt</a:t>
            </a:r>
          </a:p>
          <a:p>
            <a:pPr marL="884217" lvl="2" indent="-244469">
              <a:spcAft>
                <a:spcPts val="1800"/>
              </a:spcAft>
              <a:buClr>
                <a:schemeClr val="bg1"/>
              </a:buClr>
              <a:buFont typeface="Wingdings" charset="0"/>
              <a:buChar char="n"/>
              <a:defRPr/>
            </a:pPr>
            <a:r>
              <a:rPr lang="en-US" sz="1600" b="1" dirty="0">
                <a:solidFill>
                  <a:schemeClr val="bg1"/>
                </a:solidFill>
                <a:latin typeface="Georgia" panose="02040502050405020303" pitchFamily="18" charset="0"/>
                <a:ea typeface="+mn-ea"/>
              </a:rPr>
              <a:t>Romanian B2B debt collection market</a:t>
            </a:r>
          </a:p>
          <a:p>
            <a:pPr marL="884217" lvl="2" indent="-244469">
              <a:spcAft>
                <a:spcPts val="1800"/>
              </a:spcAft>
              <a:buClr>
                <a:schemeClr val="tx2"/>
              </a:buClr>
              <a:buFont typeface="Wingdings" charset="0"/>
              <a:buChar char="n"/>
              <a:defRPr/>
            </a:pPr>
            <a:r>
              <a:rPr lang="en-US" altLang="en-US" sz="1600" dirty="0">
                <a:latin typeface="Georgia" panose="02040502050405020303" pitchFamily="18" charset="0"/>
              </a:rPr>
              <a:t>Debt collection market for international clients</a:t>
            </a:r>
            <a:r>
              <a:rPr lang="en-US" sz="1600" dirty="0">
                <a:latin typeface="Georgia" panose="02040502050405020303" pitchFamily="18" charset="0"/>
              </a:rPr>
              <a:t> </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Macroeconomic environment</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Continuous improvement measures</a:t>
            </a:r>
          </a:p>
        </p:txBody>
      </p:sp>
    </p:spTree>
    <p:extLst>
      <p:ext uri="{BB962C8B-B14F-4D97-AF65-F5344CB8AC3E}">
        <p14:creationId xmlns:p14="http://schemas.microsoft.com/office/powerpoint/2010/main" val="323376387"/>
      </p:ext>
    </p:extLst>
  </p:cSld>
  <p:clrMapOvr>
    <a:masterClrMapping/>
  </p:clrMapOvr>
  <p:extLst>
    <p:ext uri="{6950BFC3-D8DA-4A85-94F7-54DA5524770B}">
      <p188:commentRel xmlns:p188="http://schemas.microsoft.com/office/powerpoint/2018/8/main" xmlns=""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B3FD4058-B817-4F66-846D-A67E640BBC8E}"/>
              </a:ext>
            </a:extLst>
          </p:cNvPr>
          <p:cNvSpPr>
            <a:spLocks noGrp="1"/>
          </p:cNvSpPr>
          <p:nvPr>
            <p:ph type="title"/>
          </p:nvPr>
        </p:nvSpPr>
        <p:spPr bwMode="auto">
          <a:xfrm>
            <a:off x="0" y="1"/>
            <a:ext cx="73152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The total value of B2B debt outsourced in 2021 decreased (~43%) </a:t>
            </a:r>
            <a:br>
              <a:rPr lang="en-US" altLang="en-US" sz="1600" b="1" dirty="0"/>
            </a:br>
            <a:r>
              <a:rPr lang="en-US" altLang="en-US" sz="1600" b="1" dirty="0"/>
              <a:t>to ~137 mil EUR, despite the decrease in the average case value</a:t>
            </a:r>
          </a:p>
        </p:txBody>
      </p:sp>
      <p:graphicFrame>
        <p:nvGraphicFramePr>
          <p:cNvPr id="6" name="Table 5">
            <a:extLst>
              <a:ext uri="{FF2B5EF4-FFF2-40B4-BE49-F238E27FC236}">
                <a16:creationId xmlns:a16="http://schemas.microsoft.com/office/drawing/2014/main" xmlns="" id="{AF75BB65-8089-4D3F-8EBE-78BBA8343560}"/>
              </a:ext>
            </a:extLst>
          </p:cNvPr>
          <p:cNvGraphicFramePr>
            <a:graphicFrameLocks noGrp="1"/>
          </p:cNvGraphicFramePr>
          <p:nvPr>
            <p:extLst>
              <p:ext uri="{D42A27DB-BD31-4B8C-83A1-F6EECF244321}">
                <p14:modId xmlns:p14="http://schemas.microsoft.com/office/powerpoint/2010/main" val="2489562234"/>
              </p:ext>
            </p:extLst>
          </p:nvPr>
        </p:nvGraphicFramePr>
        <p:xfrm>
          <a:off x="304803" y="1219202"/>
          <a:ext cx="8534402" cy="1543618"/>
        </p:xfrm>
        <a:graphic>
          <a:graphicData uri="http://schemas.openxmlformats.org/drawingml/2006/table">
            <a:tbl>
              <a:tblPr/>
              <a:tblGrid>
                <a:gridCol w="1810073">
                  <a:extLst>
                    <a:ext uri="{9D8B030D-6E8A-4147-A177-3AD203B41FA5}">
                      <a16:colId xmlns:a16="http://schemas.microsoft.com/office/drawing/2014/main" xmlns="" val="20000"/>
                    </a:ext>
                  </a:extLst>
                </a:gridCol>
                <a:gridCol w="1102459">
                  <a:extLst>
                    <a:ext uri="{9D8B030D-6E8A-4147-A177-3AD203B41FA5}">
                      <a16:colId xmlns:a16="http://schemas.microsoft.com/office/drawing/2014/main" xmlns="" val="20001"/>
                    </a:ext>
                  </a:extLst>
                </a:gridCol>
                <a:gridCol w="1149928">
                  <a:extLst>
                    <a:ext uri="{9D8B030D-6E8A-4147-A177-3AD203B41FA5}">
                      <a16:colId xmlns:a16="http://schemas.microsoft.com/office/drawing/2014/main" xmlns="" val="20002"/>
                    </a:ext>
                  </a:extLst>
                </a:gridCol>
                <a:gridCol w="1405467">
                  <a:extLst>
                    <a:ext uri="{9D8B030D-6E8A-4147-A177-3AD203B41FA5}">
                      <a16:colId xmlns:a16="http://schemas.microsoft.com/office/drawing/2014/main" xmlns="" val="20003"/>
                    </a:ext>
                  </a:extLst>
                </a:gridCol>
                <a:gridCol w="1405467">
                  <a:extLst>
                    <a:ext uri="{9D8B030D-6E8A-4147-A177-3AD203B41FA5}">
                      <a16:colId xmlns:a16="http://schemas.microsoft.com/office/drawing/2014/main" xmlns="" val="20004"/>
                    </a:ext>
                  </a:extLst>
                </a:gridCol>
                <a:gridCol w="830504">
                  <a:extLst>
                    <a:ext uri="{9D8B030D-6E8A-4147-A177-3AD203B41FA5}">
                      <a16:colId xmlns:a16="http://schemas.microsoft.com/office/drawing/2014/main" xmlns="" val="20005"/>
                    </a:ext>
                  </a:extLst>
                </a:gridCol>
                <a:gridCol w="830504">
                  <a:extLst>
                    <a:ext uri="{9D8B030D-6E8A-4147-A177-3AD203B41FA5}">
                      <a16:colId xmlns:a16="http://schemas.microsoft.com/office/drawing/2014/main" xmlns="" val="20006"/>
                    </a:ext>
                  </a:extLst>
                </a:gridCol>
              </a:tblGrid>
              <a:tr h="457203">
                <a:tc row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Serviced debt</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5E7A"/>
                    </a:solidFill>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Number of cases</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Value in EUR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Avg. Value in EUR/Case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extLst>
                  <a:ext uri="{0D108BD9-81ED-4DB2-BD59-A6C34878D82A}">
                    <a16:rowId xmlns:a16="http://schemas.microsoft.com/office/drawing/2014/main" xmlns="" val="10000"/>
                  </a:ext>
                </a:extLst>
              </a:tr>
              <a:tr h="314285">
                <a:tc vMerge="1">
                  <a:txBody>
                    <a:bodyPr/>
                    <a:lstStyle/>
                    <a:p>
                      <a:endParaRPr lang="en-US"/>
                    </a:p>
                  </a:txBody>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386065">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Debt Outsourced</a:t>
                      </a:r>
                    </a:p>
                  </a:txBody>
                  <a:tcPr marL="36000"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130,668</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139,221</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319,213,359</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136,736,961</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2,443</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982</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86065">
                <a:tc>
                  <a:txBody>
                    <a:body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Debt Recovered</a:t>
                      </a:r>
                    </a:p>
                  </a:txBody>
                  <a:tcPr marL="36000"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57,433</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103,575</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52,842,316</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51,211,906</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920</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704</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697958789"/>
                  </a:ext>
                </a:extLst>
              </a:tr>
            </a:tbl>
          </a:graphicData>
        </a:graphic>
      </p:graphicFrame>
      <p:sp>
        <p:nvSpPr>
          <p:cNvPr id="28752" name="TextBox 7">
            <a:extLst>
              <a:ext uri="{FF2B5EF4-FFF2-40B4-BE49-F238E27FC236}">
                <a16:creationId xmlns:a16="http://schemas.microsoft.com/office/drawing/2014/main" xmlns="" id="{FDC4A02E-FDC6-4DB9-9C72-2B62545706A1}"/>
              </a:ext>
            </a:extLst>
          </p:cNvPr>
          <p:cNvSpPr txBox="1">
            <a:spLocks noChangeArrowheads="1"/>
          </p:cNvSpPr>
          <p:nvPr/>
        </p:nvSpPr>
        <p:spPr bwMode="auto">
          <a:xfrm>
            <a:off x="304802" y="4648201"/>
            <a:ext cx="8534401" cy="1295400"/>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spcBef>
                <a:spcPts val="600"/>
              </a:spcBef>
              <a:buClr>
                <a:srgbClr val="17375E"/>
              </a:buClr>
              <a:buFont typeface="Wingdings" panose="05000000000000000000" pitchFamily="2" charset="2"/>
              <a:buChar char="§"/>
            </a:pPr>
            <a:r>
              <a:rPr lang="en-US" altLang="en-US" sz="1100" b="1" i="1" dirty="0">
                <a:latin typeface="Georgia" panose="02040502050405020303" pitchFamily="18" charset="0"/>
              </a:rPr>
              <a:t>B2B by category split</a:t>
            </a:r>
            <a:r>
              <a:rPr lang="en-US" altLang="en-US" sz="1100" dirty="0">
                <a:latin typeface="Georgia" panose="02040502050405020303" pitchFamily="18" charset="0"/>
              </a:rPr>
              <a:t>. In 2021, in terms of value, serviced debt outsourced accounted ~100% of the total Romanian B2B market. </a:t>
            </a:r>
            <a:br>
              <a:rPr lang="en-US" altLang="en-US" sz="1100" dirty="0">
                <a:latin typeface="Georgia" panose="02040502050405020303" pitchFamily="18" charset="0"/>
              </a:rPr>
            </a:br>
            <a:r>
              <a:rPr lang="en-US" altLang="en-US" sz="1100" dirty="0">
                <a:latin typeface="Georgia" panose="02040502050405020303" pitchFamily="18" charset="0"/>
              </a:rPr>
              <a:t>The number of B2B debt portfolios for sale has increased, compared to 2020.</a:t>
            </a:r>
          </a:p>
          <a:p>
            <a:pPr eaLnBrk="1" hangingPunct="1">
              <a:spcBef>
                <a:spcPts val="600"/>
              </a:spcBef>
              <a:buClr>
                <a:srgbClr val="17375E"/>
              </a:buClr>
              <a:buFont typeface="Wingdings" panose="05000000000000000000" pitchFamily="2" charset="2"/>
              <a:buChar char="§"/>
            </a:pPr>
            <a:r>
              <a:rPr lang="en-US" altLang="en-US" sz="1100" b="1" i="1" dirty="0">
                <a:latin typeface="Georgia" panose="02040502050405020303" pitchFamily="18" charset="0"/>
              </a:rPr>
              <a:t>B2B market dynamics</a:t>
            </a:r>
            <a:r>
              <a:rPr lang="en-US" altLang="en-US" sz="1100" b="1" dirty="0">
                <a:latin typeface="Georgia" panose="02040502050405020303" pitchFamily="18" charset="0"/>
              </a:rPr>
              <a:t>. </a:t>
            </a:r>
            <a:r>
              <a:rPr lang="en-US" altLang="en-US" sz="1100" dirty="0">
                <a:latin typeface="Georgia" panose="02040502050405020303" pitchFamily="18" charset="0"/>
              </a:rPr>
              <a:t>In 2021, the total number of purchased debts has decreased by ~87%, </a:t>
            </a:r>
            <a:br>
              <a:rPr lang="en-US" altLang="en-US" sz="1100" dirty="0">
                <a:latin typeface="Georgia" panose="02040502050405020303" pitchFamily="18" charset="0"/>
              </a:rPr>
            </a:br>
            <a:r>
              <a:rPr lang="en-US" altLang="en-US" sz="1100" dirty="0">
                <a:latin typeface="Georgia" panose="02040502050405020303" pitchFamily="18" charset="0"/>
              </a:rPr>
              <a:t>while the value has been </a:t>
            </a:r>
            <a:r>
              <a:rPr lang="en-US" altLang="en-US" sz="1100" dirty="0">
                <a:highlight>
                  <a:srgbClr val="FFFF00"/>
                </a:highlight>
                <a:latin typeface="Georgia" panose="02040502050405020303" pitchFamily="18" charset="0"/>
              </a:rPr>
              <a:t>zero</a:t>
            </a:r>
            <a:r>
              <a:rPr lang="en-US" altLang="en-US" sz="1100" dirty="0">
                <a:latin typeface="Georgia" panose="02040502050405020303" pitchFamily="18" charset="0"/>
              </a:rPr>
              <a:t>. </a:t>
            </a:r>
          </a:p>
        </p:txBody>
      </p:sp>
      <p:sp>
        <p:nvSpPr>
          <p:cNvPr id="12" name="TextBox 10">
            <a:extLst>
              <a:ext uri="{FF2B5EF4-FFF2-40B4-BE49-F238E27FC236}">
                <a16:creationId xmlns:a16="http://schemas.microsoft.com/office/drawing/2014/main" xmlns="" id="{FB6F531C-615F-40B9-84EC-8880F1FB8471}"/>
              </a:ext>
            </a:extLst>
          </p:cNvPr>
          <p:cNvSpPr txBox="1">
            <a:spLocks noChangeArrowheads="1"/>
          </p:cNvSpPr>
          <p:nvPr/>
        </p:nvSpPr>
        <p:spPr bwMode="auto">
          <a:xfrm>
            <a:off x="234951" y="780621"/>
            <a:ext cx="37016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Romanian B2B debt collection market</a:t>
            </a:r>
          </a:p>
        </p:txBody>
      </p:sp>
      <p:graphicFrame>
        <p:nvGraphicFramePr>
          <p:cNvPr id="11" name="Table 10">
            <a:extLst>
              <a:ext uri="{FF2B5EF4-FFF2-40B4-BE49-F238E27FC236}">
                <a16:creationId xmlns:a16="http://schemas.microsoft.com/office/drawing/2014/main" xmlns="" id="{9BB5C4E9-56E2-4997-8416-171AC431C638}"/>
              </a:ext>
            </a:extLst>
          </p:cNvPr>
          <p:cNvGraphicFramePr>
            <a:graphicFrameLocks noGrp="1"/>
          </p:cNvGraphicFramePr>
          <p:nvPr>
            <p:extLst>
              <p:ext uri="{D42A27DB-BD31-4B8C-83A1-F6EECF244321}">
                <p14:modId xmlns:p14="http://schemas.microsoft.com/office/powerpoint/2010/main" val="3071349726"/>
              </p:ext>
            </p:extLst>
          </p:nvPr>
        </p:nvGraphicFramePr>
        <p:xfrm>
          <a:off x="304803" y="2875986"/>
          <a:ext cx="8534402" cy="1543618"/>
        </p:xfrm>
        <a:graphic>
          <a:graphicData uri="http://schemas.openxmlformats.org/drawingml/2006/table">
            <a:tbl>
              <a:tblPr/>
              <a:tblGrid>
                <a:gridCol w="1810073">
                  <a:extLst>
                    <a:ext uri="{9D8B030D-6E8A-4147-A177-3AD203B41FA5}">
                      <a16:colId xmlns:a16="http://schemas.microsoft.com/office/drawing/2014/main" xmlns="" val="20000"/>
                    </a:ext>
                  </a:extLst>
                </a:gridCol>
                <a:gridCol w="1102459">
                  <a:extLst>
                    <a:ext uri="{9D8B030D-6E8A-4147-A177-3AD203B41FA5}">
                      <a16:colId xmlns:a16="http://schemas.microsoft.com/office/drawing/2014/main" xmlns="" val="20001"/>
                    </a:ext>
                  </a:extLst>
                </a:gridCol>
                <a:gridCol w="1149928">
                  <a:extLst>
                    <a:ext uri="{9D8B030D-6E8A-4147-A177-3AD203B41FA5}">
                      <a16:colId xmlns:a16="http://schemas.microsoft.com/office/drawing/2014/main" xmlns="" val="20002"/>
                    </a:ext>
                  </a:extLst>
                </a:gridCol>
                <a:gridCol w="1405467">
                  <a:extLst>
                    <a:ext uri="{9D8B030D-6E8A-4147-A177-3AD203B41FA5}">
                      <a16:colId xmlns:a16="http://schemas.microsoft.com/office/drawing/2014/main" xmlns="" val="20003"/>
                    </a:ext>
                  </a:extLst>
                </a:gridCol>
                <a:gridCol w="1405467">
                  <a:extLst>
                    <a:ext uri="{9D8B030D-6E8A-4147-A177-3AD203B41FA5}">
                      <a16:colId xmlns:a16="http://schemas.microsoft.com/office/drawing/2014/main" xmlns="" val="20004"/>
                    </a:ext>
                  </a:extLst>
                </a:gridCol>
                <a:gridCol w="830504">
                  <a:extLst>
                    <a:ext uri="{9D8B030D-6E8A-4147-A177-3AD203B41FA5}">
                      <a16:colId xmlns:a16="http://schemas.microsoft.com/office/drawing/2014/main" xmlns="" val="20005"/>
                    </a:ext>
                  </a:extLst>
                </a:gridCol>
                <a:gridCol w="830504">
                  <a:extLst>
                    <a:ext uri="{9D8B030D-6E8A-4147-A177-3AD203B41FA5}">
                      <a16:colId xmlns:a16="http://schemas.microsoft.com/office/drawing/2014/main" xmlns="" val="20006"/>
                    </a:ext>
                  </a:extLst>
                </a:gridCol>
              </a:tblGrid>
              <a:tr h="457203">
                <a:tc row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Purchased debt</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5E7A"/>
                    </a:solidFill>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Number of cases</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Value in EUR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Avg. Value in EUR/Case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extLst>
                  <a:ext uri="{0D108BD9-81ED-4DB2-BD59-A6C34878D82A}">
                    <a16:rowId xmlns:a16="http://schemas.microsoft.com/office/drawing/2014/main" xmlns="" val="10000"/>
                  </a:ext>
                </a:extLst>
              </a:tr>
              <a:tr h="314285">
                <a:tc vMerge="1">
                  <a:txBody>
                    <a:bodyPr/>
                    <a:lstStyle/>
                    <a:p>
                      <a:endParaRPr lang="en-US"/>
                    </a:p>
                  </a:txBody>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386065">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Debt Sold</a:t>
                      </a:r>
                    </a:p>
                  </a:txBody>
                  <a:tcPr marL="36000"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185</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25</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1,116,477</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6,035</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86065">
                <a:tc>
                  <a:txBody>
                    <a:body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Debt Recovered</a:t>
                      </a:r>
                    </a:p>
                  </a:txBody>
                  <a:tcPr marL="36000"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4,152</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2881.1</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11,661,658</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7,484,785</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a:solidFill>
                            <a:srgbClr val="000000"/>
                          </a:solidFill>
                          <a:effectLst/>
                          <a:latin typeface="Georgia" panose="02040502050405020303" pitchFamily="18" charset="0"/>
                        </a:rPr>
                        <a:t>2,809</a:t>
                      </a:r>
                    </a:p>
                  </a:txBody>
                  <a:tcPr marL="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100" b="1" i="0" u="none" strike="noStrike" dirty="0">
                          <a:solidFill>
                            <a:srgbClr val="000000"/>
                          </a:solidFill>
                          <a:effectLst/>
                          <a:latin typeface="Georgia" panose="02040502050405020303" pitchFamily="18" charset="0"/>
                        </a:rPr>
                        <a:t>2,598</a:t>
                      </a:r>
                    </a:p>
                  </a:txBody>
                  <a:tcPr marL="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697958789"/>
                  </a:ext>
                </a:extLst>
              </a:tr>
            </a:tbl>
          </a:graphicData>
        </a:graphic>
      </p:graphicFrame>
    </p:spTree>
    <p:extLst>
      <p:ext uri="{BB962C8B-B14F-4D97-AF65-F5344CB8AC3E}">
        <p14:creationId xmlns:p14="http://schemas.microsoft.com/office/powerpoint/2010/main" val="3410494281"/>
      </p:ext>
    </p:extLst>
  </p:cSld>
  <p:clrMapOvr>
    <a:masterClrMapping/>
  </p:clrMapOvr>
  <p:extLst>
    <p:ext uri="{6950BFC3-D8DA-4A85-94F7-54DA5524770B}">
      <p188:commentRel xmlns:p188="http://schemas.microsoft.com/office/powerpoint/2018/8/main" xmlns=""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3" name="TextBox 10">
            <a:extLst>
              <a:ext uri="{FF2B5EF4-FFF2-40B4-BE49-F238E27FC236}">
                <a16:creationId xmlns:a16="http://schemas.microsoft.com/office/drawing/2014/main" xmlns="" id="{6AE28ACB-A5AA-4A83-A969-4D4A55D8FC17}"/>
              </a:ext>
            </a:extLst>
          </p:cNvPr>
          <p:cNvSpPr txBox="1">
            <a:spLocks noChangeArrowheads="1"/>
          </p:cNvSpPr>
          <p:nvPr/>
        </p:nvSpPr>
        <p:spPr bwMode="auto">
          <a:xfrm>
            <a:off x="234950" y="758828"/>
            <a:ext cx="5327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Romanian B2B debt collection market – Serviced Debt</a:t>
            </a:r>
          </a:p>
        </p:txBody>
      </p:sp>
      <p:sp>
        <p:nvSpPr>
          <p:cNvPr id="2" name="TextBox 1">
            <a:extLst>
              <a:ext uri="{FF2B5EF4-FFF2-40B4-BE49-F238E27FC236}">
                <a16:creationId xmlns:a16="http://schemas.microsoft.com/office/drawing/2014/main" xmlns="" id="{59797902-99D1-418A-8221-3B9ABBF17942}"/>
              </a:ext>
            </a:extLst>
          </p:cNvPr>
          <p:cNvSpPr txBox="1"/>
          <p:nvPr/>
        </p:nvSpPr>
        <p:spPr>
          <a:xfrm>
            <a:off x="898124" y="1292223"/>
            <a:ext cx="3124201"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Number of cases</a:t>
            </a:r>
          </a:p>
        </p:txBody>
      </p:sp>
      <p:sp>
        <p:nvSpPr>
          <p:cNvPr id="7" name="TextBox 6">
            <a:extLst>
              <a:ext uri="{FF2B5EF4-FFF2-40B4-BE49-F238E27FC236}">
                <a16:creationId xmlns:a16="http://schemas.microsoft.com/office/drawing/2014/main" xmlns="" id="{1B4371FE-B3FC-4E61-A63E-DD755E1927E1}"/>
              </a:ext>
            </a:extLst>
          </p:cNvPr>
          <p:cNvSpPr txBox="1"/>
          <p:nvPr/>
        </p:nvSpPr>
        <p:spPr>
          <a:xfrm>
            <a:off x="4086527" y="1291895"/>
            <a:ext cx="27432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Values (EUR) </a:t>
            </a:r>
          </a:p>
        </p:txBody>
      </p:sp>
      <p:sp>
        <p:nvSpPr>
          <p:cNvPr id="14418" name="TextBox 7">
            <a:extLst>
              <a:ext uri="{FF2B5EF4-FFF2-40B4-BE49-F238E27FC236}">
                <a16:creationId xmlns:a16="http://schemas.microsoft.com/office/drawing/2014/main" xmlns="" id="{02D74DD6-BB52-42D1-8304-9E1ECD539B6A}"/>
              </a:ext>
            </a:extLst>
          </p:cNvPr>
          <p:cNvSpPr txBox="1">
            <a:spLocks noChangeArrowheads="1"/>
          </p:cNvSpPr>
          <p:nvPr/>
        </p:nvSpPr>
        <p:spPr bwMode="auto">
          <a:xfrm>
            <a:off x="381000" y="4887418"/>
            <a:ext cx="8229600" cy="1211759"/>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buClr>
                <a:srgbClr val="17375E"/>
              </a:buClr>
              <a:buFont typeface="Wingdings" panose="05000000000000000000" pitchFamily="2" charset="2"/>
              <a:buChar char="§"/>
            </a:pPr>
            <a:r>
              <a:rPr lang="en-US" altLang="en-US" sz="1100" b="1" i="1" dirty="0">
                <a:latin typeface="Georgia" panose="02040502050405020303" pitchFamily="18" charset="0"/>
              </a:rPr>
              <a:t>Guaranteed/Non-Guaranteed debt. </a:t>
            </a:r>
            <a:r>
              <a:rPr lang="en-US" altLang="en-US" sz="1100" dirty="0">
                <a:latin typeface="Georgia" panose="02040502050405020303" pitchFamily="18" charset="0"/>
              </a:rPr>
              <a:t>Guaranteed B2B serviced debt outsourced in 2021 has reached 72% out of the total Banking B2B serviced debt outsourced in terms of value, and 61% out of the total Banking B2B serviced debt recovered value.</a:t>
            </a:r>
          </a:p>
          <a:p>
            <a:pPr eaLnBrk="1" hangingPunct="1">
              <a:buClr>
                <a:srgbClr val="17375E"/>
              </a:buClr>
              <a:buFont typeface="Wingdings" panose="05000000000000000000" pitchFamily="2" charset="2"/>
              <a:buChar char="§"/>
            </a:pPr>
            <a:endParaRPr lang="en-US" altLang="en-US" sz="1100" dirty="0">
              <a:latin typeface="Georgia" panose="02040502050405020303" pitchFamily="18" charset="0"/>
            </a:endParaRPr>
          </a:p>
          <a:p>
            <a:pPr eaLnBrk="1" hangingPunct="1">
              <a:buClr>
                <a:srgbClr val="17375E"/>
              </a:buClr>
              <a:buFont typeface="Wingdings" panose="05000000000000000000" pitchFamily="2" charset="2"/>
              <a:buChar char="§"/>
            </a:pPr>
            <a:r>
              <a:rPr lang="en-US" altLang="en-US" sz="1100" b="1" i="1" dirty="0">
                <a:latin typeface="Georgia" panose="02040502050405020303" pitchFamily="18" charset="0"/>
              </a:rPr>
              <a:t>Sector split. </a:t>
            </a:r>
            <a:r>
              <a:rPr lang="en-US" altLang="en-US" sz="1100" dirty="0">
                <a:latin typeface="Georgia" panose="02040502050405020303" pitchFamily="18" charset="0"/>
              </a:rPr>
              <a:t>The most active sector in terms of number of B2B serviced debt outsourced cases is the Telecom sector with ~46% of the total number of B2B serviced debt referred cases in 2021, followed by Other with ~41% share. In terms of value, B2B Banking serviced debt referred in </a:t>
            </a:r>
            <a:r>
              <a:rPr lang="en-US" altLang="en-US" sz="1100" dirty="0">
                <a:highlight>
                  <a:srgbClr val="FFFF00"/>
                </a:highlight>
                <a:latin typeface="Georgia" panose="02040502050405020303" pitchFamily="18" charset="0"/>
              </a:rPr>
              <a:t>2019</a:t>
            </a:r>
            <a:r>
              <a:rPr lang="en-US" altLang="en-US" sz="1100" dirty="0">
                <a:latin typeface="Georgia" panose="02040502050405020303" pitchFamily="18" charset="0"/>
              </a:rPr>
              <a:t> registered the highest share (38%) among Romanian B2B debt referred, with a value of approx. 52 mil EUR.</a:t>
            </a:r>
            <a:endParaRPr lang="en-US" altLang="en-US" sz="1100" b="1" i="1" dirty="0">
              <a:latin typeface="Georgia" panose="02040502050405020303" pitchFamily="18" charset="0"/>
            </a:endParaRPr>
          </a:p>
        </p:txBody>
      </p:sp>
      <p:sp>
        <p:nvSpPr>
          <p:cNvPr id="16" name="TextBox 15">
            <a:extLst>
              <a:ext uri="{FF2B5EF4-FFF2-40B4-BE49-F238E27FC236}">
                <a16:creationId xmlns:a16="http://schemas.microsoft.com/office/drawing/2014/main" xmlns="" id="{2E81015A-F593-4EC5-B0E1-47E009EAEB15}"/>
              </a:ext>
            </a:extLst>
          </p:cNvPr>
          <p:cNvSpPr txBox="1"/>
          <p:nvPr/>
        </p:nvSpPr>
        <p:spPr>
          <a:xfrm>
            <a:off x="6919608" y="1291895"/>
            <a:ext cx="19050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Avg. Value in EUR/Case</a:t>
            </a:r>
          </a:p>
        </p:txBody>
      </p:sp>
      <p:sp>
        <p:nvSpPr>
          <p:cNvPr id="14452" name="Title 1">
            <a:extLst>
              <a:ext uri="{FF2B5EF4-FFF2-40B4-BE49-F238E27FC236}">
                <a16:creationId xmlns:a16="http://schemas.microsoft.com/office/drawing/2014/main" xmlns="" id="{F550BABD-07E9-4093-82C7-052689F62A24}"/>
              </a:ext>
            </a:extLst>
          </p:cNvPr>
          <p:cNvSpPr>
            <a:spLocks noGrp="1"/>
          </p:cNvSpPr>
          <p:nvPr>
            <p:ph type="title"/>
          </p:nvPr>
        </p:nvSpPr>
        <p:spPr bwMode="auto">
          <a:xfrm>
            <a:off x="0" y="1"/>
            <a:ext cx="73152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The most important sectors in terms of value for B2B debt serviced outsourced are Banking (~38%  share) followed by Telecom (~32%)</a:t>
            </a:r>
          </a:p>
        </p:txBody>
      </p:sp>
      <p:graphicFrame>
        <p:nvGraphicFramePr>
          <p:cNvPr id="22" name="Table 21">
            <a:extLst>
              <a:ext uri="{FF2B5EF4-FFF2-40B4-BE49-F238E27FC236}">
                <a16:creationId xmlns:a16="http://schemas.microsoft.com/office/drawing/2014/main" xmlns="" id="{7C356832-2EE5-444F-A4FD-B1182E8A6E14}"/>
              </a:ext>
            </a:extLst>
          </p:cNvPr>
          <p:cNvGraphicFramePr>
            <a:graphicFrameLocks noGrp="1"/>
          </p:cNvGraphicFramePr>
          <p:nvPr>
            <p:extLst>
              <p:ext uri="{D42A27DB-BD31-4B8C-83A1-F6EECF244321}">
                <p14:modId xmlns:p14="http://schemas.microsoft.com/office/powerpoint/2010/main" val="3587535825"/>
              </p:ext>
            </p:extLst>
          </p:nvPr>
        </p:nvGraphicFramePr>
        <p:xfrm>
          <a:off x="76200" y="1676400"/>
          <a:ext cx="3946125" cy="3008932"/>
        </p:xfrm>
        <a:graphic>
          <a:graphicData uri="http://schemas.openxmlformats.org/drawingml/2006/table">
            <a:tbl>
              <a:tblPr firstRow="1" lastRow="1" bandRow="1">
                <a:tableStyleId>{6E25E649-3F16-4E02-A733-19D2CDBF48F0}</a:tableStyleId>
              </a:tblPr>
              <a:tblGrid>
                <a:gridCol w="806353">
                  <a:extLst>
                    <a:ext uri="{9D8B030D-6E8A-4147-A177-3AD203B41FA5}">
                      <a16:colId xmlns:a16="http://schemas.microsoft.com/office/drawing/2014/main" xmlns="" val="20000"/>
                    </a:ext>
                  </a:extLst>
                </a:gridCol>
                <a:gridCol w="852732">
                  <a:extLst>
                    <a:ext uri="{9D8B030D-6E8A-4147-A177-3AD203B41FA5}">
                      <a16:colId xmlns:a16="http://schemas.microsoft.com/office/drawing/2014/main" xmlns="" val="20001"/>
                    </a:ext>
                  </a:extLst>
                </a:gridCol>
                <a:gridCol w="762008">
                  <a:extLst>
                    <a:ext uri="{9D8B030D-6E8A-4147-A177-3AD203B41FA5}">
                      <a16:colId xmlns:a16="http://schemas.microsoft.com/office/drawing/2014/main" xmlns="" val="1342859704"/>
                    </a:ext>
                  </a:extLst>
                </a:gridCol>
                <a:gridCol w="762516">
                  <a:extLst>
                    <a:ext uri="{9D8B030D-6E8A-4147-A177-3AD203B41FA5}">
                      <a16:colId xmlns:a16="http://schemas.microsoft.com/office/drawing/2014/main" xmlns="" val="20002"/>
                    </a:ext>
                  </a:extLst>
                </a:gridCol>
                <a:gridCol w="762516">
                  <a:extLst>
                    <a:ext uri="{9D8B030D-6E8A-4147-A177-3AD203B41FA5}">
                      <a16:colId xmlns:a16="http://schemas.microsoft.com/office/drawing/2014/main" xmlns="" val="557018302"/>
                    </a:ext>
                  </a:extLst>
                </a:gridCol>
              </a:tblGrid>
              <a:tr h="420451">
                <a:tc rowSpan="2">
                  <a:txBody>
                    <a:bodyPr/>
                    <a:lstStyle/>
                    <a:p>
                      <a:pPr algn="ctr" fontAlgn="b"/>
                      <a:r>
                        <a:rPr lang="en-US" sz="1100" u="none" strike="noStrike" dirty="0">
                          <a:effectLst/>
                          <a:latin typeface="Georgia" panose="02040502050405020303" pitchFamily="18" charset="0"/>
                        </a:rPr>
                        <a:t>Serviced debt</a:t>
                      </a:r>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Outsourced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821449696"/>
                  </a:ext>
                </a:extLst>
              </a:tr>
              <a:tr h="192024">
                <a:tc v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2020</a:t>
                      </a:r>
                    </a:p>
                  </a:txBody>
                  <a:tcPr marL="7620" marR="7620" marT="7620" marB="0" anchor="ctr">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2021</a:t>
                      </a:r>
                    </a:p>
                  </a:txBody>
                  <a:tcPr marL="7620" marR="7620" marT="7620" marB="0" anchor="ctr">
                    <a:lnR w="12700" cap="flat" cmpd="sng" algn="ctr">
                      <a:solidFill>
                        <a:schemeClr val="tx1"/>
                      </a:solidFill>
                      <a:prstDash val="solid"/>
                      <a:round/>
                      <a:headEnd type="none" w="med" len="med"/>
                      <a:tailEnd type="none" w="med" len="med"/>
                    </a:lnR>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2021</a:t>
                      </a:r>
                    </a:p>
                  </a:txBody>
                  <a:tcPr marL="7620" marR="7620" marT="7620" marB="0" anchor="ctr">
                    <a:solidFill>
                      <a:srgbClr val="4D5E7A"/>
                    </a:solidFill>
                  </a:tcPr>
                </a:tc>
                <a:extLst>
                  <a:ext uri="{0D108BD9-81ED-4DB2-BD59-A6C34878D82A}">
                    <a16:rowId xmlns:a16="http://schemas.microsoft.com/office/drawing/2014/main" xmlns="" val="10000"/>
                  </a:ext>
                </a:extLst>
              </a:tr>
              <a:tr h="192024">
                <a:tc>
                  <a:txBody>
                    <a:bodyPr/>
                    <a:lstStyle/>
                    <a:p>
                      <a:pPr algn="ctr" fontAlgn="b"/>
                      <a:r>
                        <a:rPr lang="en-US" sz="1100" b="1" u="none" strike="noStrike" dirty="0">
                          <a:solidFill>
                            <a:schemeClr val="bg1"/>
                          </a:solidFill>
                          <a:effectLst/>
                          <a:latin typeface="Georgia" panose="02040502050405020303" pitchFamily="18" charset="0"/>
                        </a:rPr>
                        <a:t>Sectors</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F81BD"/>
                    </a:solidFill>
                  </a:tcPr>
                </a:tc>
                <a:tc vMerge="1">
                  <a:txBody>
                    <a:bodyPr/>
                    <a:lstStyle/>
                    <a:p>
                      <a:endParaRPr lang="en-US"/>
                    </a:p>
                  </a:txBody>
                  <a:tcPr>
                    <a:solidFill>
                      <a:srgbClr val="4D5E7A"/>
                    </a:solidFill>
                  </a:tcPr>
                </a:tc>
                <a:tc vMerge="1">
                  <a:txBody>
                    <a:bodyPr/>
                    <a:lstStyle/>
                    <a:p>
                      <a:endParaRPr lang="en-US"/>
                    </a:p>
                  </a:txBody>
                  <a:tcPr/>
                </a:tc>
                <a:tc vMerge="1">
                  <a:txBody>
                    <a:bodyPr/>
                    <a:lstStyle/>
                    <a:p>
                      <a:endParaRPr lang="en-US"/>
                    </a:p>
                  </a:txBody>
                  <a:tcPr>
                    <a:solidFill>
                      <a:srgbClr val="4D5E7A"/>
                    </a:solidFill>
                  </a:tcPr>
                </a:tc>
                <a:tc vMerge="1">
                  <a:txBody>
                    <a:bodyPr/>
                    <a:lstStyle/>
                    <a:p>
                      <a:endParaRPr lang="en-US"/>
                    </a:p>
                  </a:txBody>
                  <a:tcPr/>
                </a:tc>
                <a:extLst>
                  <a:ext uri="{0D108BD9-81ED-4DB2-BD59-A6C34878D82A}">
                    <a16:rowId xmlns:a16="http://schemas.microsoft.com/office/drawing/2014/main" xmlns="" val="10001"/>
                  </a:ext>
                </a:extLst>
              </a:tr>
              <a:tr h="274320">
                <a:tc>
                  <a:txBody>
                    <a:bodyPr/>
                    <a:lstStyle/>
                    <a:p>
                      <a:pPr algn="l" fontAlgn="b"/>
                      <a:r>
                        <a:rPr lang="en-US" sz="1100" b="1" u="none" strike="noStrike" dirty="0">
                          <a:effectLst/>
                          <a:latin typeface="Georgia" panose="02040502050405020303" pitchFamily="18" charset="0"/>
                        </a:rPr>
                        <a:t>Banking</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a:solidFill>
                            <a:srgbClr val="000000"/>
                          </a:solidFill>
                          <a:effectLst/>
                          <a:latin typeface="Georgia" panose="02040502050405020303" pitchFamily="18" charset="0"/>
                        </a:rPr>
                        <a:t>3,925</a:t>
                      </a:r>
                    </a:p>
                  </a:txBody>
                  <a:tcPr marL="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2,950</a:t>
                      </a:r>
                    </a:p>
                  </a:txBody>
                  <a:tcPr marL="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2,441</a:t>
                      </a:r>
                    </a:p>
                  </a:txBody>
                  <a:tcPr marL="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2,526</a:t>
                      </a:r>
                    </a:p>
                  </a:txBody>
                  <a:tcPr marL="7620" marT="7620" marB="0" anchor="ctr"/>
                </a:tc>
                <a:extLst>
                  <a:ext uri="{0D108BD9-81ED-4DB2-BD59-A6C34878D82A}">
                    <a16:rowId xmlns:a16="http://schemas.microsoft.com/office/drawing/2014/main" xmlns="" val="10002"/>
                  </a:ext>
                </a:extLst>
              </a:tr>
              <a:tr h="274320">
                <a:tc>
                  <a:txBody>
                    <a:bodyPr/>
                    <a:lstStyle/>
                    <a:p>
                      <a:pPr algn="l" fontAlgn="b"/>
                      <a:r>
                        <a:rPr lang="en-US" sz="1100" b="1" u="none" strike="noStrike" dirty="0">
                          <a:effectLst/>
                          <a:latin typeface="Georgia" panose="02040502050405020303" pitchFamily="18" charset="0"/>
                        </a:rPr>
                        <a:t>Telecom</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a:solidFill>
                            <a:srgbClr val="000000"/>
                          </a:solidFill>
                          <a:effectLst/>
                          <a:latin typeface="Georgia" panose="02040502050405020303" pitchFamily="18" charset="0"/>
                        </a:rPr>
                        <a:t>67,863</a:t>
                      </a:r>
                    </a:p>
                  </a:txBody>
                  <a:tcPr marL="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63,454</a:t>
                      </a:r>
                    </a:p>
                  </a:txBody>
                  <a:tcPr marL="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21,691</a:t>
                      </a:r>
                    </a:p>
                  </a:txBody>
                  <a:tcPr marL="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38,876</a:t>
                      </a:r>
                    </a:p>
                  </a:txBody>
                  <a:tcPr marL="7620" marT="7620" marB="0" anchor="ctr"/>
                </a:tc>
                <a:extLst>
                  <a:ext uri="{0D108BD9-81ED-4DB2-BD59-A6C34878D82A}">
                    <a16:rowId xmlns:a16="http://schemas.microsoft.com/office/drawing/2014/main" xmlns="" val="10003"/>
                  </a:ext>
                </a:extLst>
              </a:tr>
              <a:tr h="274320">
                <a:tc>
                  <a:txBody>
                    <a:bodyPr/>
                    <a:lstStyle/>
                    <a:p>
                      <a:pPr algn="l" fontAlgn="b"/>
                      <a:r>
                        <a:rPr lang="en-US" sz="1100" b="1" u="none" strike="noStrike" dirty="0">
                          <a:effectLst/>
                          <a:latin typeface="Georgia" panose="02040502050405020303" pitchFamily="18" charset="0"/>
                        </a:rPr>
                        <a:t>Leasing</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13,555</a:t>
                      </a:r>
                    </a:p>
                  </a:txBody>
                  <a:tcPr marL="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9,713</a:t>
                      </a:r>
                    </a:p>
                  </a:txBody>
                  <a:tcPr marL="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8,253</a:t>
                      </a:r>
                    </a:p>
                  </a:txBody>
                  <a:tcPr marL="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6,929</a:t>
                      </a:r>
                    </a:p>
                  </a:txBody>
                  <a:tcPr marL="7620" marT="7620" marB="0" anchor="ctr"/>
                </a:tc>
                <a:extLst>
                  <a:ext uri="{0D108BD9-81ED-4DB2-BD59-A6C34878D82A}">
                    <a16:rowId xmlns:a16="http://schemas.microsoft.com/office/drawing/2014/main" xmlns="" val="10004"/>
                  </a:ext>
                </a:extLst>
              </a:tr>
              <a:tr h="274320">
                <a:tc>
                  <a:txBody>
                    <a:bodyPr/>
                    <a:lstStyle/>
                    <a:p>
                      <a:pPr algn="l" fontAlgn="b"/>
                      <a:r>
                        <a:rPr lang="en-US" sz="1100" b="1" i="0" u="none" strike="noStrike" dirty="0">
                          <a:solidFill>
                            <a:srgbClr val="000000"/>
                          </a:solidFill>
                          <a:effectLst/>
                          <a:latin typeface="Georgia" panose="02040502050405020303" pitchFamily="18" charset="0"/>
                        </a:rPr>
                        <a:t>NBFI</a:t>
                      </a: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492</a:t>
                      </a:r>
                    </a:p>
                  </a:txBody>
                  <a:tcPr marL="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1452</a:t>
                      </a:r>
                    </a:p>
                  </a:txBody>
                  <a:tcPr marL="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1421</a:t>
                      </a:r>
                    </a:p>
                  </a:txBody>
                  <a:tcPr marL="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682</a:t>
                      </a:r>
                    </a:p>
                  </a:txBody>
                  <a:tcPr marL="7620" marT="7620" marB="0" anchor="ctr"/>
                </a:tc>
                <a:extLst>
                  <a:ext uri="{0D108BD9-81ED-4DB2-BD59-A6C34878D82A}">
                    <a16:rowId xmlns:a16="http://schemas.microsoft.com/office/drawing/2014/main" xmlns="" val="10005"/>
                  </a:ext>
                </a:extLst>
              </a:tr>
              <a:tr h="274320">
                <a:tc>
                  <a:txBody>
                    <a:bodyPr/>
                    <a:lstStyle/>
                    <a:p>
                      <a:pPr algn="l" fontAlgn="b"/>
                      <a:r>
                        <a:rPr lang="en-US" sz="1100" b="1" u="none" strike="noStrike" dirty="0">
                          <a:effectLst/>
                          <a:latin typeface="Georgia" panose="02040502050405020303" pitchFamily="18" charset="0"/>
                        </a:rPr>
                        <a:t>Insurance</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668</a:t>
                      </a:r>
                    </a:p>
                  </a:txBody>
                  <a:tcPr marL="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168</a:t>
                      </a:r>
                    </a:p>
                  </a:txBody>
                  <a:tcPr marL="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a:solidFill>
                            <a:srgbClr val="000000"/>
                          </a:solidFill>
                          <a:effectLst/>
                          <a:latin typeface="Georgia" panose="02040502050405020303" pitchFamily="18" charset="0"/>
                        </a:rPr>
                        <a:t>159</a:t>
                      </a:r>
                    </a:p>
                  </a:txBody>
                  <a:tcPr marL="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24</a:t>
                      </a:r>
                    </a:p>
                  </a:txBody>
                  <a:tcPr marL="7620" marT="7620" marB="0" anchor="ctr"/>
                </a:tc>
                <a:extLst>
                  <a:ext uri="{0D108BD9-81ED-4DB2-BD59-A6C34878D82A}">
                    <a16:rowId xmlns:a16="http://schemas.microsoft.com/office/drawing/2014/main" xmlns="" val="10006"/>
                  </a:ext>
                </a:extLst>
              </a:tr>
              <a:tr h="274320">
                <a:tc>
                  <a:txBody>
                    <a:bodyPr/>
                    <a:lstStyle/>
                    <a:p>
                      <a:pPr algn="l" fontAlgn="b"/>
                      <a:r>
                        <a:rPr lang="en-US" sz="1100" b="1" u="none" strike="noStrike" dirty="0">
                          <a:effectLst/>
                          <a:latin typeface="Georgia" panose="02040502050405020303" pitchFamily="18" charset="0"/>
                        </a:rPr>
                        <a:t>Utilities</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446</a:t>
                      </a:r>
                    </a:p>
                  </a:txBody>
                  <a:tcPr marL="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4669</a:t>
                      </a:r>
                    </a:p>
                  </a:txBody>
                  <a:tcPr marL="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103</a:t>
                      </a:r>
                    </a:p>
                  </a:txBody>
                  <a:tcPr marL="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3028</a:t>
                      </a:r>
                    </a:p>
                  </a:txBody>
                  <a:tcPr marL="7620" marT="7620" marB="0" anchor="ctr"/>
                </a:tc>
                <a:extLst>
                  <a:ext uri="{0D108BD9-81ED-4DB2-BD59-A6C34878D82A}">
                    <a16:rowId xmlns:a16="http://schemas.microsoft.com/office/drawing/2014/main" xmlns="" val="10007"/>
                  </a:ext>
                </a:extLst>
              </a:tr>
              <a:tr h="274320">
                <a:tc>
                  <a:txBody>
                    <a:bodyPr/>
                    <a:lstStyle/>
                    <a:p>
                      <a:pPr algn="l" fontAlgn="b"/>
                      <a:r>
                        <a:rPr lang="en-US" sz="1100" b="1" u="none" strike="noStrike" dirty="0">
                          <a:effectLst/>
                          <a:latin typeface="Georgia" panose="02040502050405020303" pitchFamily="18" charset="0"/>
                        </a:rPr>
                        <a:t>Other*</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43,719</a:t>
                      </a:r>
                    </a:p>
                  </a:txBody>
                  <a:tcPr marL="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56,815</a:t>
                      </a:r>
                    </a:p>
                  </a:txBody>
                  <a:tcPr marL="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23,365</a:t>
                      </a:r>
                    </a:p>
                  </a:txBody>
                  <a:tcPr marL="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20,714</a:t>
                      </a:r>
                    </a:p>
                  </a:txBody>
                  <a:tcPr marL="7620" marT="7620" marB="0" anchor="ctr"/>
                </a:tc>
                <a:extLst>
                  <a:ext uri="{0D108BD9-81ED-4DB2-BD59-A6C34878D82A}">
                    <a16:rowId xmlns:a16="http://schemas.microsoft.com/office/drawing/2014/main" xmlns="" val="10008"/>
                  </a:ext>
                </a:extLst>
              </a:tr>
              <a:tr h="284193">
                <a:tc>
                  <a:txBody>
                    <a:bodyPr/>
                    <a:lstStyle/>
                    <a:p>
                      <a:pPr algn="l" fontAlgn="b"/>
                      <a:r>
                        <a:rPr lang="en-US" sz="1100" b="1" u="none" strike="noStrike" dirty="0">
                          <a:effectLst/>
                          <a:latin typeface="Georgia" panose="02040502050405020303" pitchFamily="18" charset="0"/>
                        </a:rPr>
                        <a:t>Total</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a:solidFill>
                            <a:srgbClr val="000000"/>
                          </a:solidFill>
                          <a:effectLst/>
                          <a:latin typeface="Georgia" panose="02040502050405020303" pitchFamily="18" charset="0"/>
                        </a:rPr>
                        <a:t>130,668</a:t>
                      </a:r>
                    </a:p>
                  </a:txBody>
                  <a:tcPr marL="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1" i="0" u="none" strike="noStrike" dirty="0">
                          <a:solidFill>
                            <a:srgbClr val="000000"/>
                          </a:solidFill>
                          <a:effectLst/>
                          <a:latin typeface="Georgia" panose="02040502050405020303" pitchFamily="18" charset="0"/>
                        </a:rPr>
                        <a:t>139,221</a:t>
                      </a:r>
                    </a:p>
                  </a:txBody>
                  <a:tcPr marL="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a:solidFill>
                            <a:srgbClr val="000000"/>
                          </a:solidFill>
                          <a:effectLst/>
                          <a:latin typeface="Georgia" panose="02040502050405020303" pitchFamily="18" charset="0"/>
                        </a:rPr>
                        <a:t>57,433</a:t>
                      </a:r>
                    </a:p>
                  </a:txBody>
                  <a:tcPr marL="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1" i="0" u="none" strike="noStrike" dirty="0">
                          <a:solidFill>
                            <a:srgbClr val="000000"/>
                          </a:solidFill>
                          <a:effectLst/>
                          <a:latin typeface="Georgia" panose="02040502050405020303" pitchFamily="18" charset="0"/>
                        </a:rPr>
                        <a:t>72,779</a:t>
                      </a:r>
                    </a:p>
                  </a:txBody>
                  <a:tcPr marL="7620" marT="7620" marB="0" anchor="ctr"/>
                </a:tc>
                <a:extLst>
                  <a:ext uri="{0D108BD9-81ED-4DB2-BD59-A6C34878D82A}">
                    <a16:rowId xmlns:a16="http://schemas.microsoft.com/office/drawing/2014/main" xmlns="" val="10009"/>
                  </a:ext>
                </a:extLst>
              </a:tr>
            </a:tbl>
          </a:graphicData>
        </a:graphic>
      </p:graphicFrame>
      <p:graphicFrame>
        <p:nvGraphicFramePr>
          <p:cNvPr id="23" name="Table 22">
            <a:extLst>
              <a:ext uri="{FF2B5EF4-FFF2-40B4-BE49-F238E27FC236}">
                <a16:creationId xmlns:a16="http://schemas.microsoft.com/office/drawing/2014/main" xmlns="" id="{5A647802-BE0F-4F2E-9A80-AA51163111CB}"/>
              </a:ext>
            </a:extLst>
          </p:cNvPr>
          <p:cNvGraphicFramePr>
            <a:graphicFrameLocks noGrp="1"/>
          </p:cNvGraphicFramePr>
          <p:nvPr>
            <p:extLst>
              <p:ext uri="{D42A27DB-BD31-4B8C-83A1-F6EECF244321}">
                <p14:modId xmlns:p14="http://schemas.microsoft.com/office/powerpoint/2010/main" val="2434195327"/>
              </p:ext>
            </p:extLst>
          </p:nvPr>
        </p:nvGraphicFramePr>
        <p:xfrm>
          <a:off x="4086527" y="1676400"/>
          <a:ext cx="2768875" cy="3006807"/>
        </p:xfrm>
        <a:graphic>
          <a:graphicData uri="http://schemas.openxmlformats.org/drawingml/2006/table">
            <a:tbl>
              <a:tblPr firstRow="1" lastRow="1">
                <a:tableStyleId>{6E25E649-3F16-4E02-A733-19D2CDBF48F0}</a:tableStyleId>
              </a:tblPr>
              <a:tblGrid>
                <a:gridCol w="714989">
                  <a:extLst>
                    <a:ext uri="{9D8B030D-6E8A-4147-A177-3AD203B41FA5}">
                      <a16:colId xmlns:a16="http://schemas.microsoft.com/office/drawing/2014/main" xmlns="" val="20000"/>
                    </a:ext>
                  </a:extLst>
                </a:gridCol>
                <a:gridCol w="731123">
                  <a:extLst>
                    <a:ext uri="{9D8B030D-6E8A-4147-A177-3AD203B41FA5}">
                      <a16:colId xmlns:a16="http://schemas.microsoft.com/office/drawing/2014/main" xmlns="" val="2392444358"/>
                    </a:ext>
                  </a:extLst>
                </a:gridCol>
                <a:gridCol w="666152">
                  <a:extLst>
                    <a:ext uri="{9D8B030D-6E8A-4147-A177-3AD203B41FA5}">
                      <a16:colId xmlns:a16="http://schemas.microsoft.com/office/drawing/2014/main" xmlns="" val="20001"/>
                    </a:ext>
                  </a:extLst>
                </a:gridCol>
                <a:gridCol w="656611">
                  <a:extLst>
                    <a:ext uri="{9D8B030D-6E8A-4147-A177-3AD203B41FA5}">
                      <a16:colId xmlns:a16="http://schemas.microsoft.com/office/drawing/2014/main" xmlns="" val="4063335905"/>
                    </a:ext>
                  </a:extLst>
                </a:gridCol>
              </a:tblGrid>
              <a:tr h="365399">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Outsourced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04743620"/>
                  </a:ext>
                </a:extLst>
              </a:tr>
              <a:tr h="395306">
                <a:tc>
                  <a:txBody>
                    <a:bodyPr/>
                    <a:lstStyle/>
                    <a:p>
                      <a:pPr algn="ctr" rtl="0" fontAlgn="b"/>
                      <a:r>
                        <a:rPr lang="en-US" sz="1100" b="1" i="0" u="none" strike="noStrike" dirty="0">
                          <a:solidFill>
                            <a:srgbClr val="FFFFFF"/>
                          </a:solidFill>
                          <a:effectLst/>
                          <a:latin typeface="Georgia" panose="02040502050405020303" pitchFamily="18" charset="0"/>
                        </a:rPr>
                        <a:t>2020 (‘000)</a:t>
                      </a:r>
                    </a:p>
                  </a:txBody>
                  <a:tcPr marL="7620" marR="7620" marT="7620" marB="0" anchor="b">
                    <a:solidFill>
                      <a:srgbClr val="4D5E7A"/>
                    </a:solidFill>
                  </a:tcPr>
                </a:tc>
                <a:tc>
                  <a:txBody>
                    <a:bodyPr/>
                    <a:lstStyle/>
                    <a:p>
                      <a:pPr algn="ctr" rtl="0" fontAlgn="b"/>
                      <a:r>
                        <a:rPr lang="en-US" sz="1100" b="1" i="0" u="none" strike="noStrike" dirty="0">
                          <a:solidFill>
                            <a:srgbClr val="FFFFFF"/>
                          </a:solidFill>
                          <a:effectLst/>
                          <a:latin typeface="Georgia" panose="02040502050405020303" pitchFamily="18" charset="0"/>
                        </a:rPr>
                        <a:t>2021</a:t>
                      </a:r>
                    </a:p>
                    <a:p>
                      <a:pPr algn="ctr" rtl="0" fontAlgn="b"/>
                      <a:r>
                        <a:rPr lang="en-US" sz="1100" b="1" i="0" u="none" strike="noStrike" dirty="0">
                          <a:solidFill>
                            <a:srgbClr val="FFFFFF"/>
                          </a:solidFill>
                          <a:effectLst/>
                          <a:latin typeface="Georgia" panose="02040502050405020303" pitchFamily="18" charset="0"/>
                        </a:rPr>
                        <a:t>(‘000)</a:t>
                      </a:r>
                    </a:p>
                  </a:txBody>
                  <a:tcPr marL="7620" marR="7620" marT="7620" marB="0" anchor="b">
                    <a:lnR w="12700" cap="flat" cmpd="sng" algn="ctr">
                      <a:solidFill>
                        <a:schemeClr val="tx1"/>
                      </a:solidFill>
                      <a:prstDash val="solid"/>
                      <a:round/>
                      <a:headEnd type="none" w="med" len="med"/>
                      <a:tailEnd type="none" w="med" len="med"/>
                    </a:lnR>
                    <a:solidFill>
                      <a:srgbClr val="4D5E7A"/>
                    </a:solidFill>
                  </a:tcPr>
                </a:tc>
                <a:tc>
                  <a:txBody>
                    <a:bodyPr/>
                    <a:lstStyle/>
                    <a:p>
                      <a:pPr algn="ctr" rtl="0" fontAlgn="b"/>
                      <a:r>
                        <a:rPr lang="en-US" sz="1100" b="1" i="0" u="none" strike="noStrike" dirty="0">
                          <a:solidFill>
                            <a:srgbClr val="FFFFFF"/>
                          </a:solidFill>
                          <a:effectLst/>
                          <a:latin typeface="Georgia" panose="02040502050405020303" pitchFamily="18" charset="0"/>
                        </a:rPr>
                        <a:t>2020 (‘000)</a:t>
                      </a:r>
                    </a:p>
                  </a:txBody>
                  <a:tcPr marL="7620" marR="7620" marT="7620" marB="0" anchor="b">
                    <a:lnL w="12700" cap="flat" cmpd="sng" algn="ctr">
                      <a:solidFill>
                        <a:schemeClr val="tx1"/>
                      </a:solidFill>
                      <a:prstDash val="solid"/>
                      <a:round/>
                      <a:headEnd type="none" w="med" len="med"/>
                      <a:tailEnd type="none" w="med" len="med"/>
                    </a:lnL>
                    <a:solidFill>
                      <a:srgbClr val="4D5E7A"/>
                    </a:solidFill>
                  </a:tcPr>
                </a:tc>
                <a:tc>
                  <a:txBody>
                    <a:bodyPr/>
                    <a:lstStyle/>
                    <a:p>
                      <a:pPr algn="ctr" rtl="0" fontAlgn="b"/>
                      <a:r>
                        <a:rPr lang="en-US" sz="1100" b="1" i="0" u="none" strike="noStrike" dirty="0">
                          <a:solidFill>
                            <a:srgbClr val="FFFFFF"/>
                          </a:solidFill>
                          <a:effectLst/>
                          <a:latin typeface="Georgia" panose="02040502050405020303" pitchFamily="18" charset="0"/>
                        </a:rPr>
                        <a:t>2021</a:t>
                      </a:r>
                    </a:p>
                    <a:p>
                      <a:pPr algn="ctr" rtl="0" fontAlgn="b"/>
                      <a:r>
                        <a:rPr lang="en-US" sz="1100" b="1" i="0" u="none" strike="noStrike" dirty="0">
                          <a:solidFill>
                            <a:srgbClr val="FFFFFF"/>
                          </a:solidFill>
                          <a:effectLst/>
                          <a:latin typeface="Georgia" panose="02040502050405020303" pitchFamily="18" charset="0"/>
                        </a:rPr>
                        <a:t>(‘000)</a:t>
                      </a:r>
                    </a:p>
                  </a:txBody>
                  <a:tcPr marL="7620" marR="7620" marT="7620" marB="0" anchor="b">
                    <a:solidFill>
                      <a:srgbClr val="4D5E7A"/>
                    </a:solidFill>
                  </a:tcPr>
                </a:tc>
                <a:extLst>
                  <a:ext uri="{0D108BD9-81ED-4DB2-BD59-A6C34878D82A}">
                    <a16:rowId xmlns:a16="http://schemas.microsoft.com/office/drawing/2014/main" xmlns="" val="10000"/>
                  </a:ext>
                </a:extLst>
              </a:tr>
              <a:tr h="291603">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231,331</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52,148</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298" rtl="0" eaLnBrk="1" fontAlgn="b" latinLnBrk="0" hangingPunct="1"/>
                      <a:r>
                        <a:rPr lang="en-US" sz="1100" b="0" i="0" u="none" strike="noStrike" kern="1200">
                          <a:solidFill>
                            <a:srgbClr val="000000"/>
                          </a:solidFill>
                          <a:effectLst/>
                          <a:latin typeface="Georgia" panose="02040502050405020303" pitchFamily="18" charset="0"/>
                          <a:ea typeface="+mn-ea"/>
                          <a:cs typeface="+mn-cs"/>
                        </a:rPr>
                        <a:t>24,818</a:t>
                      </a:r>
                    </a:p>
                  </a:txBody>
                  <a:tcPr marL="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14,106</a:t>
                      </a:r>
                    </a:p>
                  </a:txBody>
                  <a:tcPr marL="7620" marT="7620" marB="0" anchor="ctr">
                    <a:solidFill>
                      <a:schemeClr val="bg1"/>
                    </a:solidFill>
                  </a:tcPr>
                </a:tc>
                <a:extLst>
                  <a:ext uri="{0D108BD9-81ED-4DB2-BD59-A6C34878D82A}">
                    <a16:rowId xmlns:a16="http://schemas.microsoft.com/office/drawing/2014/main" xmlns="" val="1112047066"/>
                  </a:ext>
                </a:extLst>
              </a:tr>
              <a:tr h="291603">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25,858</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43,630</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4,506</a:t>
                      </a:r>
                    </a:p>
                  </a:txBody>
                  <a:tcPr marL="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15,294</a:t>
                      </a:r>
                    </a:p>
                  </a:txBody>
                  <a:tcPr marL="7620" marT="7620" marB="0" anchor="ctr">
                    <a:solidFill>
                      <a:srgbClr val="E7E7E7"/>
                    </a:solidFill>
                  </a:tcPr>
                </a:tc>
                <a:extLst>
                  <a:ext uri="{0D108BD9-81ED-4DB2-BD59-A6C34878D82A}">
                    <a16:rowId xmlns:a16="http://schemas.microsoft.com/office/drawing/2014/main" xmlns="" val="10003"/>
                  </a:ext>
                </a:extLst>
              </a:tr>
              <a:tr h="291603">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30,375</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16,063</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13,122</a:t>
                      </a:r>
                    </a:p>
                  </a:txBody>
                  <a:tcPr marL="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9,495</a:t>
                      </a:r>
                    </a:p>
                  </a:txBody>
                  <a:tcPr marL="7620" marT="7620" marB="0" anchor="ctr">
                    <a:solidFill>
                      <a:schemeClr val="bg1"/>
                    </a:solidFill>
                  </a:tcPr>
                </a:tc>
                <a:extLst>
                  <a:ext uri="{0D108BD9-81ED-4DB2-BD59-A6C34878D82A}">
                    <a16:rowId xmlns:a16="http://schemas.microsoft.com/office/drawing/2014/main" xmlns="" val="10004"/>
                  </a:ext>
                </a:extLst>
              </a:tr>
              <a:tr h="291603">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4,237</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830</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582</a:t>
                      </a:r>
                    </a:p>
                  </a:txBody>
                  <a:tcPr marL="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2288.4</a:t>
                      </a:r>
                    </a:p>
                  </a:txBody>
                  <a:tcPr marL="7620" marT="7620" marB="0" anchor="ctr">
                    <a:solidFill>
                      <a:srgbClr val="E7E7E7"/>
                    </a:solidFill>
                  </a:tcPr>
                </a:tc>
                <a:extLst>
                  <a:ext uri="{0D108BD9-81ED-4DB2-BD59-A6C34878D82A}">
                    <a16:rowId xmlns:a16="http://schemas.microsoft.com/office/drawing/2014/main" xmlns="" val="10005"/>
                  </a:ext>
                </a:extLst>
              </a:tr>
              <a:tr h="291603">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5657</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132</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314</a:t>
                      </a:r>
                    </a:p>
                  </a:txBody>
                  <a:tcPr marL="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41.13</a:t>
                      </a:r>
                    </a:p>
                  </a:txBody>
                  <a:tcPr marL="7620" marT="7620" marB="0" anchor="ctr">
                    <a:solidFill>
                      <a:schemeClr val="bg1"/>
                    </a:solidFill>
                  </a:tcPr>
                </a:tc>
                <a:extLst>
                  <a:ext uri="{0D108BD9-81ED-4DB2-BD59-A6C34878D82A}">
                    <a16:rowId xmlns:a16="http://schemas.microsoft.com/office/drawing/2014/main" xmlns="" val="10006"/>
                  </a:ext>
                </a:extLst>
              </a:tr>
              <a:tr h="233901">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3771</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4,140</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205</a:t>
                      </a:r>
                    </a:p>
                  </a:txBody>
                  <a:tcPr marL="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1662</a:t>
                      </a:r>
                    </a:p>
                  </a:txBody>
                  <a:tcPr marL="7620" marT="7620" marB="0" anchor="ctr">
                    <a:solidFill>
                      <a:srgbClr val="E7E7E7"/>
                    </a:solidFill>
                  </a:tcPr>
                </a:tc>
                <a:extLst>
                  <a:ext uri="{0D108BD9-81ED-4DB2-BD59-A6C34878D82A}">
                    <a16:rowId xmlns:a16="http://schemas.microsoft.com/office/drawing/2014/main" xmlns="" val="10007"/>
                  </a:ext>
                </a:extLst>
              </a:tr>
              <a:tr h="254533">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17,981</a:t>
                      </a:r>
                    </a:p>
                  </a:txBody>
                  <a:tcPr marL="7620" marR="7620" marT="7620" marB="0" anchor="ctr">
                    <a:lnL w="28575" cap="flat" cmpd="sng" algn="ctr">
                      <a:noFill/>
                      <a:prstDash val="solid"/>
                      <a:round/>
                      <a:headEnd type="none" w="med" len="med"/>
                      <a:tailEnd type="none" w="med" len="med"/>
                    </a:ln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19,795</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9,291</a:t>
                      </a:r>
                    </a:p>
                  </a:txBody>
                  <a:tcPr marL="7620" marT="7620"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b" latinLnBrk="0" hangingPunct="1"/>
                      <a:r>
                        <a:rPr lang="en-US" sz="1100" b="0" i="0" u="none" strike="noStrike" kern="1200" dirty="0">
                          <a:solidFill>
                            <a:srgbClr val="000000"/>
                          </a:solidFill>
                          <a:effectLst/>
                          <a:latin typeface="Georgia" panose="02040502050405020303" pitchFamily="18" charset="0"/>
                          <a:ea typeface="+mn-ea"/>
                          <a:cs typeface="+mn-cs"/>
                        </a:rPr>
                        <a:t>8,325</a:t>
                      </a:r>
                    </a:p>
                  </a:txBody>
                  <a:tcPr marL="7620" marT="7620" marB="0" anchor="ctr"/>
                </a:tc>
                <a:extLst>
                  <a:ext uri="{0D108BD9-81ED-4DB2-BD59-A6C34878D82A}">
                    <a16:rowId xmlns:a16="http://schemas.microsoft.com/office/drawing/2014/main" xmlns="" val="10008"/>
                  </a:ext>
                </a:extLst>
              </a:tr>
              <a:tr h="299653">
                <a:tc>
                  <a:txBody>
                    <a:bodyPr/>
                    <a:lstStyle/>
                    <a:p>
                      <a:pPr marL="0" algn="ctr" defTabSz="914298" rtl="0" eaLnBrk="1" fontAlgn="b" latinLnBrk="0" hangingPunct="1"/>
                      <a:r>
                        <a:rPr lang="en-US" sz="1100" b="1" i="0" u="none" strike="noStrike" kern="1200" dirty="0">
                          <a:solidFill>
                            <a:srgbClr val="000000"/>
                          </a:solidFill>
                          <a:effectLst/>
                          <a:latin typeface="Georgia" panose="02040502050405020303" pitchFamily="18" charset="0"/>
                          <a:ea typeface="+mn-ea"/>
                          <a:cs typeface="+mn-cs"/>
                        </a:rPr>
                        <a:t>319,210 </a:t>
                      </a:r>
                    </a:p>
                  </a:txBody>
                  <a:tcPr marL="7620" marR="7620" marT="7620" marB="0" anchor="ctr">
                    <a:lnL w="28575" cap="flat" cmpd="sng" algn="ctr">
                      <a:noFill/>
                      <a:prstDash val="solid"/>
                      <a:round/>
                      <a:headEnd type="none" w="med" len="med"/>
                      <a:tailEnd type="none" w="med" len="med"/>
                    </a:lnL>
                  </a:tcPr>
                </a:tc>
                <a:tc>
                  <a:txBody>
                    <a:bodyPr/>
                    <a:lstStyle/>
                    <a:p>
                      <a:pPr marL="0" algn="ctr" defTabSz="914298" rtl="0" eaLnBrk="1" fontAlgn="b" latinLnBrk="0" hangingPunct="1"/>
                      <a:r>
                        <a:rPr lang="en-US" sz="1100" b="1" i="0" u="none" strike="noStrike" kern="1200" dirty="0">
                          <a:solidFill>
                            <a:srgbClr val="000000"/>
                          </a:solidFill>
                          <a:effectLst/>
                          <a:latin typeface="Georgia" panose="02040502050405020303" pitchFamily="18" charset="0"/>
                          <a:ea typeface="+mn-ea"/>
                          <a:cs typeface="+mn-cs"/>
                        </a:rPr>
                        <a:t>136,738 </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marL="0" algn="ctr" defTabSz="914298" rtl="0" eaLnBrk="1" fontAlgn="b" latinLnBrk="0" hangingPunct="1"/>
                      <a:r>
                        <a:rPr lang="en-US" sz="1100" b="1" i="0" u="none" strike="noStrike" kern="1200" dirty="0">
                          <a:solidFill>
                            <a:srgbClr val="000000"/>
                          </a:solidFill>
                          <a:effectLst/>
                          <a:latin typeface="Georgia" panose="02040502050405020303" pitchFamily="18" charset="0"/>
                          <a:ea typeface="+mn-ea"/>
                          <a:cs typeface="+mn-cs"/>
                        </a:rPr>
                        <a:t>52,838 </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marL="0" algn="ctr" defTabSz="914298" rtl="0" eaLnBrk="1" fontAlgn="b" latinLnBrk="0" hangingPunct="1"/>
                      <a:r>
                        <a:rPr lang="en-US" sz="1100" b="1" i="0" u="none" strike="noStrike" kern="1200" dirty="0">
                          <a:solidFill>
                            <a:srgbClr val="000000"/>
                          </a:solidFill>
                          <a:effectLst/>
                          <a:latin typeface="Georgia" panose="02040502050405020303" pitchFamily="18" charset="0"/>
                          <a:ea typeface="+mn-ea"/>
                          <a:cs typeface="+mn-cs"/>
                        </a:rPr>
                        <a:t>51,212 </a:t>
                      </a:r>
                    </a:p>
                  </a:txBody>
                  <a:tcPr marL="7620" marR="7620" marT="7620" marB="0" anchor="ctr"/>
                </a:tc>
                <a:extLst>
                  <a:ext uri="{0D108BD9-81ED-4DB2-BD59-A6C34878D82A}">
                    <a16:rowId xmlns:a16="http://schemas.microsoft.com/office/drawing/2014/main" xmlns="" val="2616524958"/>
                  </a:ext>
                </a:extLst>
              </a:tr>
            </a:tbl>
          </a:graphicData>
        </a:graphic>
      </p:graphicFrame>
      <p:graphicFrame>
        <p:nvGraphicFramePr>
          <p:cNvPr id="24" name="Table 23">
            <a:extLst>
              <a:ext uri="{FF2B5EF4-FFF2-40B4-BE49-F238E27FC236}">
                <a16:creationId xmlns:a16="http://schemas.microsoft.com/office/drawing/2014/main" xmlns="" id="{2918D236-C392-40D5-BE2D-2163AB7C779B}"/>
              </a:ext>
            </a:extLst>
          </p:cNvPr>
          <p:cNvGraphicFramePr>
            <a:graphicFrameLocks noGrp="1"/>
          </p:cNvGraphicFramePr>
          <p:nvPr>
            <p:extLst>
              <p:ext uri="{D42A27DB-BD31-4B8C-83A1-F6EECF244321}">
                <p14:modId xmlns:p14="http://schemas.microsoft.com/office/powerpoint/2010/main" val="296413170"/>
              </p:ext>
            </p:extLst>
          </p:nvPr>
        </p:nvGraphicFramePr>
        <p:xfrm>
          <a:off x="6919612" y="1671275"/>
          <a:ext cx="2148188" cy="3011930"/>
        </p:xfrm>
        <a:graphic>
          <a:graphicData uri="http://schemas.openxmlformats.org/drawingml/2006/table">
            <a:tbl>
              <a:tblPr firstRow="1" lastRow="1">
                <a:tableStyleId>{6E25E649-3F16-4E02-A733-19D2CDBF48F0}</a:tableStyleId>
              </a:tblPr>
              <a:tblGrid>
                <a:gridCol w="602773">
                  <a:extLst>
                    <a:ext uri="{9D8B030D-6E8A-4147-A177-3AD203B41FA5}">
                      <a16:colId xmlns:a16="http://schemas.microsoft.com/office/drawing/2014/main" xmlns="" val="20000"/>
                    </a:ext>
                  </a:extLst>
                </a:gridCol>
                <a:gridCol w="592431">
                  <a:extLst>
                    <a:ext uri="{9D8B030D-6E8A-4147-A177-3AD203B41FA5}">
                      <a16:colId xmlns:a16="http://schemas.microsoft.com/office/drawing/2014/main" xmlns="" val="2392444358"/>
                    </a:ext>
                  </a:extLst>
                </a:gridCol>
                <a:gridCol w="476492">
                  <a:extLst>
                    <a:ext uri="{9D8B030D-6E8A-4147-A177-3AD203B41FA5}">
                      <a16:colId xmlns:a16="http://schemas.microsoft.com/office/drawing/2014/main" xmlns="" val="20001"/>
                    </a:ext>
                  </a:extLst>
                </a:gridCol>
                <a:gridCol w="476492">
                  <a:extLst>
                    <a:ext uri="{9D8B030D-6E8A-4147-A177-3AD203B41FA5}">
                      <a16:colId xmlns:a16="http://schemas.microsoft.com/office/drawing/2014/main" xmlns="" val="4063335905"/>
                    </a:ext>
                  </a:extLst>
                </a:gridCol>
              </a:tblGrid>
              <a:tr h="420624">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Outsourced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04743620"/>
                  </a:ext>
                </a:extLst>
              </a:tr>
              <a:tr h="384048">
                <a:tc>
                  <a:txBody>
                    <a:bodyPr/>
                    <a:lstStyle/>
                    <a:p>
                      <a:pPr algn="ctr" rtl="0" fontAlgn="b"/>
                      <a:r>
                        <a:rPr lang="en-US" sz="1100" b="1" i="0" u="none" strike="noStrike">
                          <a:solidFill>
                            <a:srgbClr val="FFFFFF"/>
                          </a:solidFill>
                          <a:effectLst/>
                          <a:latin typeface="Georgia" panose="02040502050405020303" pitchFamily="18" charset="0"/>
                        </a:rPr>
                        <a:t>2020</a:t>
                      </a:r>
                    </a:p>
                  </a:txBody>
                  <a:tcPr marL="7620" marR="7620" marT="7620" marB="0" anchor="ctr">
                    <a:solidFill>
                      <a:srgbClr val="4D5E7A"/>
                    </a:solidFill>
                  </a:tcPr>
                </a:tc>
                <a:tc>
                  <a:txBody>
                    <a:bodyPr/>
                    <a:lstStyle/>
                    <a:p>
                      <a:pPr algn="ctr" rtl="0" fontAlgn="b"/>
                      <a:r>
                        <a:rPr lang="en-US" sz="1100" b="1" i="0" u="none" strike="noStrike">
                          <a:solidFill>
                            <a:srgbClr val="FFFFFF"/>
                          </a:solidFill>
                          <a:effectLst/>
                          <a:latin typeface="Georgia" panose="02040502050405020303" pitchFamily="18" charset="0"/>
                        </a:rPr>
                        <a:t>2021</a:t>
                      </a:r>
                    </a:p>
                  </a:txBody>
                  <a:tcPr marL="7620" marR="7620" marT="7620" marB="0" anchor="ctr">
                    <a:lnR w="12700" cap="flat" cmpd="sng" algn="ctr">
                      <a:solidFill>
                        <a:schemeClr val="tx1"/>
                      </a:solidFill>
                      <a:prstDash val="solid"/>
                      <a:round/>
                      <a:headEnd type="none" w="med" len="med"/>
                      <a:tailEnd type="none" w="med" len="med"/>
                    </a:lnR>
                    <a:solidFill>
                      <a:srgbClr val="4D5E7A"/>
                    </a:solidFill>
                  </a:tcPr>
                </a:tc>
                <a:tc>
                  <a:txBody>
                    <a:bodyPr/>
                    <a:lstStyle/>
                    <a:p>
                      <a:pPr algn="ctr" rtl="0" fontAlgn="b"/>
                      <a:r>
                        <a:rPr lang="en-US" sz="1100" b="1" i="0" u="none" strike="noStrike">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solidFill>
                      <a:srgbClr val="4D5E7A"/>
                    </a:solidFill>
                  </a:tcPr>
                </a:tc>
                <a:tc>
                  <a:txBody>
                    <a:bodyPr/>
                    <a:lstStyle/>
                    <a:p>
                      <a:pPr algn="ctr" rtl="0" fontAlgn="b"/>
                      <a:r>
                        <a:rPr lang="en-US" sz="1100" b="1" i="0" u="none" strike="noStrike">
                          <a:solidFill>
                            <a:srgbClr val="FFFFFF"/>
                          </a:solidFill>
                          <a:effectLst/>
                          <a:latin typeface="Georgia" panose="02040502050405020303" pitchFamily="18" charset="0"/>
                        </a:rPr>
                        <a:t>2021</a:t>
                      </a:r>
                    </a:p>
                  </a:txBody>
                  <a:tcPr marL="7620" marR="7620" marT="7620" marB="0" anchor="ctr">
                    <a:solidFill>
                      <a:srgbClr val="4D5E7A"/>
                    </a:solidFill>
                  </a:tcPr>
                </a:tc>
                <a:extLst>
                  <a:ext uri="{0D108BD9-81ED-4DB2-BD59-A6C34878D82A}">
                    <a16:rowId xmlns:a16="http://schemas.microsoft.com/office/drawing/2014/main" xmlns="" val="10000"/>
                  </a:ext>
                </a:extLst>
              </a:tr>
              <a:tr h="274320">
                <a:tc>
                  <a:txBody>
                    <a:bodyPr/>
                    <a:lstStyle/>
                    <a:p>
                      <a:pPr algn="ctr" rtl="0" fontAlgn="ctr"/>
                      <a:r>
                        <a:rPr lang="en-US" sz="1100" b="0" i="0" u="none" strike="noStrike">
                          <a:solidFill>
                            <a:srgbClr val="000000"/>
                          </a:solidFill>
                          <a:effectLst/>
                          <a:latin typeface="Georgia" panose="02040502050405020303" pitchFamily="18" charset="0"/>
                        </a:rPr>
                        <a:t>58,938</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ctr"/>
                      <a:r>
                        <a:rPr lang="en-US" sz="1100" b="0" i="0" u="none" strike="noStrike" dirty="0">
                          <a:solidFill>
                            <a:srgbClr val="000000"/>
                          </a:solidFill>
                          <a:effectLst/>
                          <a:latin typeface="Georgia" panose="02040502050405020303" pitchFamily="18" charset="0"/>
                        </a:rPr>
                        <a:t>17,677</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10,167</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5,584</a:t>
                      </a:r>
                    </a:p>
                  </a:txBody>
                  <a:tcPr marL="7620" marR="7620" marT="7620" marB="0" anchor="ctr">
                    <a:solidFill>
                      <a:srgbClr val="E7E7E7"/>
                    </a:solidFill>
                  </a:tcPr>
                </a:tc>
                <a:extLst>
                  <a:ext uri="{0D108BD9-81ED-4DB2-BD59-A6C34878D82A}">
                    <a16:rowId xmlns:a16="http://schemas.microsoft.com/office/drawing/2014/main" xmlns="" val="10002"/>
                  </a:ext>
                </a:extLst>
              </a:tr>
              <a:tr h="274320">
                <a:tc>
                  <a:txBody>
                    <a:bodyPr/>
                    <a:lstStyle/>
                    <a:p>
                      <a:pPr algn="ctr" rtl="0" fontAlgn="ctr"/>
                      <a:r>
                        <a:rPr lang="en-US" sz="1100" b="0" i="0" u="none" strike="noStrike">
                          <a:solidFill>
                            <a:srgbClr val="000000"/>
                          </a:solidFill>
                          <a:effectLst/>
                          <a:latin typeface="Georgia" panose="02040502050405020303" pitchFamily="18" charset="0"/>
                        </a:rPr>
                        <a:t>381</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688</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208</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393</a:t>
                      </a:r>
                    </a:p>
                  </a:txBody>
                  <a:tcPr marL="7620" marR="7620" marT="7620" marB="0" anchor="ctr">
                    <a:solidFill>
                      <a:schemeClr val="bg1"/>
                    </a:solidFill>
                  </a:tcPr>
                </a:tc>
                <a:extLst>
                  <a:ext uri="{0D108BD9-81ED-4DB2-BD59-A6C34878D82A}">
                    <a16:rowId xmlns:a16="http://schemas.microsoft.com/office/drawing/2014/main" xmlns="" val="1112047066"/>
                  </a:ext>
                </a:extLst>
              </a:tr>
              <a:tr h="274320">
                <a:tc>
                  <a:txBody>
                    <a:bodyPr/>
                    <a:lstStyle/>
                    <a:p>
                      <a:pPr algn="ctr" rtl="0" fontAlgn="ctr"/>
                      <a:r>
                        <a:rPr lang="en-US" sz="1100" b="0" i="0" u="none" strike="noStrike">
                          <a:solidFill>
                            <a:srgbClr val="000000"/>
                          </a:solidFill>
                          <a:effectLst/>
                          <a:latin typeface="Georgia" panose="02040502050405020303" pitchFamily="18" charset="0"/>
                        </a:rPr>
                        <a:t>2,241</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1,654</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100" b="0" i="0" u="none" strike="noStrike" dirty="0">
                          <a:solidFill>
                            <a:srgbClr val="000000"/>
                          </a:solidFill>
                          <a:effectLst/>
                          <a:latin typeface="Georgia" panose="02040502050405020303" pitchFamily="18" charset="0"/>
                        </a:rPr>
                        <a:t>1590</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1,370</a:t>
                      </a:r>
                    </a:p>
                  </a:txBody>
                  <a:tcPr marL="7620" marR="7620" marT="7620" marB="0" anchor="ctr">
                    <a:solidFill>
                      <a:srgbClr val="E7E7E7"/>
                    </a:solidFill>
                  </a:tcPr>
                </a:tc>
                <a:extLst>
                  <a:ext uri="{0D108BD9-81ED-4DB2-BD59-A6C34878D82A}">
                    <a16:rowId xmlns:a16="http://schemas.microsoft.com/office/drawing/2014/main" xmlns="" val="10003"/>
                  </a:ext>
                </a:extLst>
              </a:tr>
              <a:tr h="274320">
                <a:tc>
                  <a:txBody>
                    <a:bodyPr/>
                    <a:lstStyle/>
                    <a:p>
                      <a:pPr algn="ctr" rtl="0" fontAlgn="ctr"/>
                      <a:r>
                        <a:rPr lang="en-US" sz="1100" b="0" i="0" u="none" strike="noStrike">
                          <a:solidFill>
                            <a:srgbClr val="000000"/>
                          </a:solidFill>
                          <a:effectLst/>
                          <a:latin typeface="Georgia" panose="02040502050405020303" pitchFamily="18" charset="0"/>
                        </a:rPr>
                        <a:t>8,612</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571</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410</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ctr"/>
                      <a:r>
                        <a:rPr lang="en-US" sz="1100" b="0" i="0" u="none" strike="noStrike" dirty="0">
                          <a:solidFill>
                            <a:srgbClr val="000000"/>
                          </a:solidFill>
                          <a:effectLst/>
                          <a:latin typeface="Georgia" panose="02040502050405020303" pitchFamily="18" charset="0"/>
                        </a:rPr>
                        <a:t>3,355</a:t>
                      </a:r>
                    </a:p>
                  </a:txBody>
                  <a:tcPr marL="7620" marR="7620" marT="7620" marB="0" anchor="ctr">
                    <a:solidFill>
                      <a:schemeClr val="bg1"/>
                    </a:solidFill>
                  </a:tcPr>
                </a:tc>
                <a:extLst>
                  <a:ext uri="{0D108BD9-81ED-4DB2-BD59-A6C34878D82A}">
                    <a16:rowId xmlns:a16="http://schemas.microsoft.com/office/drawing/2014/main" xmlns="" val="10004"/>
                  </a:ext>
                </a:extLst>
              </a:tr>
              <a:tr h="274320">
                <a:tc>
                  <a:txBody>
                    <a:bodyPr/>
                    <a:lstStyle/>
                    <a:p>
                      <a:pPr algn="ctr" rtl="0" fontAlgn="ctr"/>
                      <a:r>
                        <a:rPr lang="en-US" sz="1100" b="0" i="0" u="none" strike="noStrike">
                          <a:solidFill>
                            <a:srgbClr val="000000"/>
                          </a:solidFill>
                          <a:effectLst/>
                          <a:latin typeface="Georgia" panose="02040502050405020303" pitchFamily="18" charset="0"/>
                        </a:rPr>
                        <a:t>8470</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785</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1976</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ctr"/>
                      <a:r>
                        <a:rPr lang="en-US" sz="1100" b="0" i="0" u="none" strike="noStrike" dirty="0">
                          <a:solidFill>
                            <a:srgbClr val="000000"/>
                          </a:solidFill>
                          <a:effectLst/>
                          <a:latin typeface="Georgia" panose="02040502050405020303" pitchFamily="18" charset="0"/>
                        </a:rPr>
                        <a:t>1,714</a:t>
                      </a:r>
                    </a:p>
                  </a:txBody>
                  <a:tcPr marL="7620" marR="7620" marT="7620" marB="0" anchor="ctr">
                    <a:solidFill>
                      <a:srgbClr val="E7E7E7"/>
                    </a:solidFill>
                  </a:tcPr>
                </a:tc>
                <a:extLst>
                  <a:ext uri="{0D108BD9-81ED-4DB2-BD59-A6C34878D82A}">
                    <a16:rowId xmlns:a16="http://schemas.microsoft.com/office/drawing/2014/main" xmlns="" val="10005"/>
                  </a:ext>
                </a:extLst>
              </a:tr>
              <a:tr h="274320">
                <a:tc>
                  <a:txBody>
                    <a:bodyPr/>
                    <a:lstStyle/>
                    <a:p>
                      <a:pPr algn="ctr" rtl="0" fontAlgn="ctr"/>
                      <a:r>
                        <a:rPr lang="en-US" sz="1100" b="0" i="0" u="none" strike="noStrike">
                          <a:solidFill>
                            <a:srgbClr val="000000"/>
                          </a:solidFill>
                          <a:effectLst/>
                          <a:latin typeface="Georgia" panose="02040502050405020303" pitchFamily="18" charset="0"/>
                        </a:rPr>
                        <a:t>8,457</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887</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2000</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ctr"/>
                      <a:r>
                        <a:rPr lang="en-US" sz="1100" b="0" i="0" u="none" strike="noStrike" dirty="0">
                          <a:solidFill>
                            <a:srgbClr val="000000"/>
                          </a:solidFill>
                          <a:effectLst/>
                          <a:latin typeface="Georgia" panose="02040502050405020303" pitchFamily="18" charset="0"/>
                        </a:rPr>
                        <a:t>549</a:t>
                      </a:r>
                    </a:p>
                  </a:txBody>
                  <a:tcPr marL="7620" marR="7620" marT="7620" marB="0" anchor="ctr">
                    <a:solidFill>
                      <a:schemeClr val="bg1"/>
                    </a:solidFill>
                  </a:tcPr>
                </a:tc>
                <a:extLst>
                  <a:ext uri="{0D108BD9-81ED-4DB2-BD59-A6C34878D82A}">
                    <a16:rowId xmlns:a16="http://schemas.microsoft.com/office/drawing/2014/main" xmlns="" val="10006"/>
                  </a:ext>
                </a:extLst>
              </a:tr>
              <a:tr h="274320">
                <a:tc>
                  <a:txBody>
                    <a:bodyPr/>
                    <a:lstStyle/>
                    <a:p>
                      <a:pPr algn="ctr" rtl="0" fontAlgn="ctr"/>
                      <a:r>
                        <a:rPr lang="en-US" sz="1100" b="0" i="0" u="none" strike="noStrike">
                          <a:solidFill>
                            <a:srgbClr val="000000"/>
                          </a:solidFill>
                          <a:effectLst/>
                          <a:latin typeface="Georgia" panose="02040502050405020303" pitchFamily="18" charset="0"/>
                        </a:rPr>
                        <a:t>411</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348</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398</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ctr"/>
                      <a:r>
                        <a:rPr lang="en-US" sz="1100" b="0" i="0" u="none" strike="noStrike" dirty="0">
                          <a:solidFill>
                            <a:srgbClr val="000000"/>
                          </a:solidFill>
                          <a:effectLst/>
                          <a:latin typeface="Georgia" panose="02040502050405020303" pitchFamily="18" charset="0"/>
                        </a:rPr>
                        <a:t>402</a:t>
                      </a:r>
                    </a:p>
                  </a:txBody>
                  <a:tcPr marL="7620" marR="7620" marT="7620" marB="0" anchor="ctr">
                    <a:solidFill>
                      <a:srgbClr val="E7E7E7"/>
                    </a:solidFill>
                  </a:tcPr>
                </a:tc>
                <a:extLst>
                  <a:ext uri="{0D108BD9-81ED-4DB2-BD59-A6C34878D82A}">
                    <a16:rowId xmlns:a16="http://schemas.microsoft.com/office/drawing/2014/main" xmlns="" val="10007"/>
                  </a:ext>
                </a:extLst>
              </a:tr>
              <a:tr h="287018">
                <a:tc>
                  <a:txBody>
                    <a:bodyPr/>
                    <a:lstStyle/>
                    <a:p>
                      <a:pPr algn="ctr" rtl="0" fontAlgn="ctr"/>
                      <a:r>
                        <a:rPr lang="en-US" sz="1100" b="1" i="0" u="none" strike="noStrike">
                          <a:solidFill>
                            <a:srgbClr val="000000"/>
                          </a:solidFill>
                          <a:effectLst/>
                          <a:latin typeface="Georgia" panose="02040502050405020303" pitchFamily="18" charset="0"/>
                        </a:rPr>
                        <a:t>2,443</a:t>
                      </a:r>
                    </a:p>
                  </a:txBody>
                  <a:tcPr marL="7620" marR="7620" marT="7620" marB="0" anchor="ctr">
                    <a:lnL w="28575" cap="flat" cmpd="sng" algn="ctr">
                      <a:noFill/>
                      <a:prstDash val="solid"/>
                      <a:round/>
                      <a:headEnd type="none" w="med" len="med"/>
                      <a:tailEnd type="none" w="med" len="med"/>
                    </a:lnL>
                  </a:tcPr>
                </a:tc>
                <a:tc>
                  <a:txBody>
                    <a:bodyPr/>
                    <a:lstStyle/>
                    <a:p>
                      <a:pPr algn="ctr" rtl="0" fontAlgn="ctr"/>
                      <a:r>
                        <a:rPr lang="en-US" sz="1100" b="1" i="0" u="none" strike="noStrike">
                          <a:solidFill>
                            <a:srgbClr val="000000"/>
                          </a:solidFill>
                          <a:effectLst/>
                          <a:latin typeface="Georgia" panose="02040502050405020303" pitchFamily="18" charset="0"/>
                        </a:rPr>
                        <a:t>982</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a:solidFill>
                            <a:srgbClr val="000000"/>
                          </a:solidFill>
                          <a:effectLst/>
                          <a:latin typeface="Georgia" panose="02040502050405020303" pitchFamily="18" charset="0"/>
                        </a:rPr>
                        <a:t>920</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1" i="0" u="none" strike="noStrike" dirty="0">
                          <a:solidFill>
                            <a:srgbClr val="000000"/>
                          </a:solidFill>
                          <a:effectLst/>
                          <a:latin typeface="Georgia" panose="02040502050405020303" pitchFamily="18" charset="0"/>
                        </a:rPr>
                        <a:t>704</a:t>
                      </a:r>
                    </a:p>
                  </a:txBody>
                  <a:tcPr marL="7620" marR="7620" marT="7620" marB="0" anchor="ctr"/>
                </a:tc>
                <a:extLst>
                  <a:ext uri="{0D108BD9-81ED-4DB2-BD59-A6C34878D82A}">
                    <a16:rowId xmlns:a16="http://schemas.microsoft.com/office/drawing/2014/main" xmlns="" val="10008"/>
                  </a:ext>
                </a:extLst>
              </a:tr>
            </a:tbl>
          </a:graphicData>
        </a:graphic>
      </p:graphicFrame>
      <p:sp>
        <p:nvSpPr>
          <p:cNvPr id="3" name="TextBox 2">
            <a:extLst>
              <a:ext uri="{FF2B5EF4-FFF2-40B4-BE49-F238E27FC236}">
                <a16:creationId xmlns:a16="http://schemas.microsoft.com/office/drawing/2014/main" xmlns="" id="{15C89D46-13BE-44F6-8C75-092E6D225379}"/>
              </a:ext>
            </a:extLst>
          </p:cNvPr>
          <p:cNvSpPr txBox="1"/>
          <p:nvPr/>
        </p:nvSpPr>
        <p:spPr>
          <a:xfrm>
            <a:off x="1143003" y="6477003"/>
            <a:ext cx="2206053" cy="246221"/>
          </a:xfrm>
          <a:prstGeom prst="rect">
            <a:avLst/>
          </a:prstGeom>
          <a:noFill/>
        </p:spPr>
        <p:txBody>
          <a:bodyPr wrap="none" rtlCol="0">
            <a:spAutoFit/>
          </a:bodyPr>
          <a:lstStyle/>
          <a:p>
            <a:r>
              <a:rPr lang="en-US" sz="1000" i="1">
                <a:latin typeface="Georgia" panose="02040502050405020303" pitchFamily="18" charset="0"/>
              </a:rPr>
              <a:t>*Other </a:t>
            </a:r>
            <a:r>
              <a:rPr lang="en-US" sz="1000" i="1" dirty="0">
                <a:latin typeface="Georgia" panose="02040502050405020303" pitchFamily="18" charset="0"/>
              </a:rPr>
              <a:t>sector: FMCG, Services, etc.</a:t>
            </a:r>
          </a:p>
        </p:txBody>
      </p:sp>
    </p:spTree>
    <p:extLst>
      <p:ext uri="{BB962C8B-B14F-4D97-AF65-F5344CB8AC3E}">
        <p14:creationId xmlns:p14="http://schemas.microsoft.com/office/powerpoint/2010/main" val="3195071570"/>
      </p:ext>
    </p:extLst>
  </p:cSld>
  <p:clrMapOvr>
    <a:masterClrMapping/>
  </p:clrMapOvr>
  <p:extLst>
    <p:ext uri="{6950BFC3-D8DA-4A85-94F7-54DA5524770B}">
      <p188:commentRel xmlns:p188="http://schemas.microsoft.com/office/powerpoint/2018/8/main" xmlns=""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3" name="TextBox 10">
            <a:extLst>
              <a:ext uri="{FF2B5EF4-FFF2-40B4-BE49-F238E27FC236}">
                <a16:creationId xmlns:a16="http://schemas.microsoft.com/office/drawing/2014/main" xmlns="" id="{6AE28ACB-A5AA-4A83-A969-4D4A55D8FC17}"/>
              </a:ext>
            </a:extLst>
          </p:cNvPr>
          <p:cNvSpPr txBox="1">
            <a:spLocks noChangeArrowheads="1"/>
          </p:cNvSpPr>
          <p:nvPr/>
        </p:nvSpPr>
        <p:spPr bwMode="auto">
          <a:xfrm>
            <a:off x="234954" y="758829"/>
            <a:ext cx="5381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Romanian B2B debt collection market – Purchased Debt</a:t>
            </a:r>
          </a:p>
        </p:txBody>
      </p:sp>
      <p:sp>
        <p:nvSpPr>
          <p:cNvPr id="2" name="TextBox 1">
            <a:extLst>
              <a:ext uri="{FF2B5EF4-FFF2-40B4-BE49-F238E27FC236}">
                <a16:creationId xmlns:a16="http://schemas.microsoft.com/office/drawing/2014/main" xmlns="" id="{59797902-99D1-418A-8221-3B9ABBF17942}"/>
              </a:ext>
            </a:extLst>
          </p:cNvPr>
          <p:cNvSpPr txBox="1"/>
          <p:nvPr/>
        </p:nvSpPr>
        <p:spPr>
          <a:xfrm>
            <a:off x="990600" y="1231902"/>
            <a:ext cx="29718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Number of cases</a:t>
            </a:r>
          </a:p>
        </p:txBody>
      </p:sp>
      <p:sp>
        <p:nvSpPr>
          <p:cNvPr id="7" name="TextBox 6">
            <a:extLst>
              <a:ext uri="{FF2B5EF4-FFF2-40B4-BE49-F238E27FC236}">
                <a16:creationId xmlns:a16="http://schemas.microsoft.com/office/drawing/2014/main" xmlns="" id="{1B4371FE-B3FC-4E61-A63E-DD755E1927E1}"/>
              </a:ext>
            </a:extLst>
          </p:cNvPr>
          <p:cNvSpPr txBox="1"/>
          <p:nvPr/>
        </p:nvSpPr>
        <p:spPr>
          <a:xfrm>
            <a:off x="4038600" y="1238086"/>
            <a:ext cx="26670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Values (EUR) </a:t>
            </a:r>
          </a:p>
        </p:txBody>
      </p:sp>
      <p:sp>
        <p:nvSpPr>
          <p:cNvPr id="14418" name="TextBox 7">
            <a:extLst>
              <a:ext uri="{FF2B5EF4-FFF2-40B4-BE49-F238E27FC236}">
                <a16:creationId xmlns:a16="http://schemas.microsoft.com/office/drawing/2014/main" xmlns="" id="{02D74DD6-BB52-42D1-8304-9E1ECD539B6A}"/>
              </a:ext>
            </a:extLst>
          </p:cNvPr>
          <p:cNvSpPr txBox="1">
            <a:spLocks noChangeArrowheads="1"/>
          </p:cNvSpPr>
          <p:nvPr/>
        </p:nvSpPr>
        <p:spPr bwMode="auto">
          <a:xfrm>
            <a:off x="381000" y="4876803"/>
            <a:ext cx="8382000" cy="1148261"/>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buClr>
                <a:srgbClr val="17375E"/>
              </a:buClr>
              <a:buFont typeface="Wingdings" panose="05000000000000000000" pitchFamily="2" charset="2"/>
              <a:buChar char="§"/>
            </a:pPr>
            <a:r>
              <a:rPr lang="en-US" altLang="en-US" sz="1100" b="1" i="1" dirty="0">
                <a:latin typeface="Georgia" panose="02040502050405020303" pitchFamily="18" charset="0"/>
              </a:rPr>
              <a:t>Guaranteed/Non-Guaranteed debt. </a:t>
            </a:r>
            <a:r>
              <a:rPr lang="en-US" altLang="en-US" sz="1100" i="1" dirty="0">
                <a:latin typeface="Georgia" panose="02040502050405020303" pitchFamily="18" charset="0"/>
              </a:rPr>
              <a:t>0%</a:t>
            </a:r>
            <a:r>
              <a:rPr lang="en-US" altLang="en-US" sz="1100" dirty="0">
                <a:latin typeface="Georgia" panose="02040502050405020303" pitchFamily="18" charset="0"/>
              </a:rPr>
              <a:t> of Banking purchased debt sold in </a:t>
            </a:r>
            <a:r>
              <a:rPr lang="en-US" altLang="en-US" sz="1100" dirty="0">
                <a:highlight>
                  <a:srgbClr val="FFFF00"/>
                </a:highlight>
                <a:latin typeface="Georgia" panose="02040502050405020303" pitchFamily="18" charset="0"/>
              </a:rPr>
              <a:t>2020</a:t>
            </a:r>
            <a:r>
              <a:rPr lang="en-US" altLang="en-US" sz="1100" dirty="0">
                <a:latin typeface="Georgia" panose="02040502050405020303" pitchFamily="18" charset="0"/>
              </a:rPr>
              <a:t> was guaranteed, and 85% of Banking purchased debt recovered was guaranteed. </a:t>
            </a:r>
            <a:br>
              <a:rPr lang="en-US" altLang="en-US" sz="1100" dirty="0">
                <a:latin typeface="Georgia" panose="02040502050405020303" pitchFamily="18" charset="0"/>
              </a:rPr>
            </a:br>
            <a:endParaRPr lang="en-US" altLang="en-US" sz="1100" dirty="0">
              <a:latin typeface="Georgia" panose="02040502050405020303" pitchFamily="18" charset="0"/>
            </a:endParaRPr>
          </a:p>
          <a:p>
            <a:pPr eaLnBrk="1" hangingPunct="1">
              <a:buClr>
                <a:srgbClr val="17375E"/>
              </a:buClr>
              <a:buFont typeface="Wingdings" panose="05000000000000000000" pitchFamily="2" charset="2"/>
              <a:buChar char="§"/>
            </a:pPr>
            <a:r>
              <a:rPr lang="en-US" altLang="en-US" sz="1100" b="1" i="1" dirty="0">
                <a:latin typeface="Georgia" panose="02040502050405020303" pitchFamily="18" charset="0"/>
              </a:rPr>
              <a:t>Sector split. </a:t>
            </a:r>
            <a:r>
              <a:rPr lang="en-US" altLang="en-US" sz="1100" dirty="0">
                <a:latin typeface="Georgia" panose="02040502050405020303" pitchFamily="18" charset="0"/>
              </a:rPr>
              <a:t>The Banking sector has accounted for a large share, in terms of value in recovered debts. </a:t>
            </a:r>
            <a:r>
              <a:rPr lang="en-US" altLang="en-US" sz="1100" dirty="0">
                <a:solidFill>
                  <a:srgbClr val="FF0000"/>
                </a:solidFill>
                <a:latin typeface="Georgia" panose="02040502050405020303" pitchFamily="18" charset="0"/>
              </a:rPr>
              <a:t>Overall, i</a:t>
            </a:r>
            <a:r>
              <a:rPr lang="en-US" altLang="en-US" sz="1100" dirty="0">
                <a:latin typeface="Georgia" panose="02040502050405020303" pitchFamily="18" charset="0"/>
              </a:rPr>
              <a:t>t has registered an average value of 168 EUR/case for recovered. </a:t>
            </a:r>
          </a:p>
        </p:txBody>
      </p:sp>
      <p:sp>
        <p:nvSpPr>
          <p:cNvPr id="16" name="TextBox 15">
            <a:extLst>
              <a:ext uri="{FF2B5EF4-FFF2-40B4-BE49-F238E27FC236}">
                <a16:creationId xmlns:a16="http://schemas.microsoft.com/office/drawing/2014/main" xmlns="" id="{2E81015A-F593-4EC5-B0E1-47E009EAEB15}"/>
              </a:ext>
            </a:extLst>
          </p:cNvPr>
          <p:cNvSpPr txBox="1"/>
          <p:nvPr/>
        </p:nvSpPr>
        <p:spPr>
          <a:xfrm>
            <a:off x="6781800" y="1231574"/>
            <a:ext cx="22098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Avg. Value in EUR/Case</a:t>
            </a:r>
          </a:p>
        </p:txBody>
      </p:sp>
      <p:sp>
        <p:nvSpPr>
          <p:cNvPr id="14452" name="Title 1">
            <a:extLst>
              <a:ext uri="{FF2B5EF4-FFF2-40B4-BE49-F238E27FC236}">
                <a16:creationId xmlns:a16="http://schemas.microsoft.com/office/drawing/2014/main" xmlns="" id="{F550BABD-07E9-4093-82C7-052689F62A24}"/>
              </a:ext>
            </a:extLst>
          </p:cNvPr>
          <p:cNvSpPr>
            <a:spLocks noGrp="1"/>
          </p:cNvSpPr>
          <p:nvPr>
            <p:ph type="title"/>
          </p:nvPr>
        </p:nvSpPr>
        <p:spPr bwMode="auto">
          <a:xfrm>
            <a:off x="0" y="1"/>
            <a:ext cx="73152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2021 has seen no source in terms of value for B2B debt sold</a:t>
            </a:r>
          </a:p>
        </p:txBody>
      </p:sp>
      <p:graphicFrame>
        <p:nvGraphicFramePr>
          <p:cNvPr id="14" name="Table 13">
            <a:extLst>
              <a:ext uri="{FF2B5EF4-FFF2-40B4-BE49-F238E27FC236}">
                <a16:creationId xmlns:a16="http://schemas.microsoft.com/office/drawing/2014/main" xmlns="" id="{1EDDE4F8-80D1-4334-905B-12B10DAFD49A}"/>
              </a:ext>
            </a:extLst>
          </p:cNvPr>
          <p:cNvGraphicFramePr>
            <a:graphicFrameLocks noGrp="1"/>
          </p:cNvGraphicFramePr>
          <p:nvPr>
            <p:extLst>
              <p:ext uri="{D42A27DB-BD31-4B8C-83A1-F6EECF244321}">
                <p14:modId xmlns:p14="http://schemas.microsoft.com/office/powerpoint/2010/main" val="1883727639"/>
              </p:ext>
            </p:extLst>
          </p:nvPr>
        </p:nvGraphicFramePr>
        <p:xfrm>
          <a:off x="168679" y="1616079"/>
          <a:ext cx="3793727" cy="3077487"/>
        </p:xfrm>
        <a:graphic>
          <a:graphicData uri="http://schemas.openxmlformats.org/drawingml/2006/table">
            <a:tbl>
              <a:tblPr firstRow="1" lastRow="1" bandRow="1">
                <a:tableStyleId>{6E25E649-3F16-4E02-A733-19D2CDBF48F0}</a:tableStyleId>
              </a:tblPr>
              <a:tblGrid>
                <a:gridCol w="898124">
                  <a:extLst>
                    <a:ext uri="{9D8B030D-6E8A-4147-A177-3AD203B41FA5}">
                      <a16:colId xmlns:a16="http://schemas.microsoft.com/office/drawing/2014/main" xmlns="" val="20000"/>
                    </a:ext>
                  </a:extLst>
                </a:gridCol>
                <a:gridCol w="696887">
                  <a:extLst>
                    <a:ext uri="{9D8B030D-6E8A-4147-A177-3AD203B41FA5}">
                      <a16:colId xmlns:a16="http://schemas.microsoft.com/office/drawing/2014/main" xmlns="" val="20001"/>
                    </a:ext>
                  </a:extLst>
                </a:gridCol>
                <a:gridCol w="732580">
                  <a:extLst>
                    <a:ext uri="{9D8B030D-6E8A-4147-A177-3AD203B41FA5}">
                      <a16:colId xmlns:a16="http://schemas.microsoft.com/office/drawing/2014/main" xmlns="" val="1342859704"/>
                    </a:ext>
                  </a:extLst>
                </a:gridCol>
                <a:gridCol w="733068">
                  <a:extLst>
                    <a:ext uri="{9D8B030D-6E8A-4147-A177-3AD203B41FA5}">
                      <a16:colId xmlns:a16="http://schemas.microsoft.com/office/drawing/2014/main" xmlns="" val="20002"/>
                    </a:ext>
                  </a:extLst>
                </a:gridCol>
                <a:gridCol w="733068">
                  <a:extLst>
                    <a:ext uri="{9D8B030D-6E8A-4147-A177-3AD203B41FA5}">
                      <a16:colId xmlns:a16="http://schemas.microsoft.com/office/drawing/2014/main" xmlns="" val="557018302"/>
                    </a:ext>
                  </a:extLst>
                </a:gridCol>
              </a:tblGrid>
              <a:tr h="429768">
                <a:tc rowSpan="2">
                  <a:txBody>
                    <a:bodyPr/>
                    <a:lstStyle/>
                    <a:p>
                      <a:pPr algn="ctr" fontAlgn="b"/>
                      <a:r>
                        <a:rPr lang="en-US" sz="1100" b="1" i="0" u="none" strike="noStrike" dirty="0">
                          <a:solidFill>
                            <a:schemeClr val="bg1"/>
                          </a:solidFill>
                          <a:effectLst/>
                          <a:latin typeface="Georgia" panose="02040502050405020303" pitchFamily="18" charset="0"/>
                        </a:rPr>
                        <a:t>Purchased debt</a:t>
                      </a: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Sold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821449696"/>
                  </a:ext>
                </a:extLst>
              </a:tr>
              <a:tr h="192024">
                <a:tc v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2020</a:t>
                      </a:r>
                    </a:p>
                  </a:txBody>
                  <a:tcPr marL="7620" marR="7620" marT="7620" marB="0" anchor="ctr">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2021</a:t>
                      </a:r>
                    </a:p>
                  </a:txBody>
                  <a:tcPr marL="7620" marR="7620" marT="7620" marB="0" anchor="ctr">
                    <a:lnR w="12700" cap="flat" cmpd="sng" algn="ctr">
                      <a:solidFill>
                        <a:schemeClr val="tx1"/>
                      </a:solidFill>
                      <a:prstDash val="solid"/>
                      <a:round/>
                      <a:headEnd type="none" w="med" len="med"/>
                      <a:tailEnd type="none" w="med" len="med"/>
                    </a:lnR>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2021</a:t>
                      </a:r>
                    </a:p>
                  </a:txBody>
                  <a:tcPr marL="7620" marR="7620" marT="7620" marB="0" anchor="ctr">
                    <a:solidFill>
                      <a:srgbClr val="4D5E7A"/>
                    </a:solidFill>
                  </a:tcPr>
                </a:tc>
                <a:extLst>
                  <a:ext uri="{0D108BD9-81ED-4DB2-BD59-A6C34878D82A}">
                    <a16:rowId xmlns:a16="http://schemas.microsoft.com/office/drawing/2014/main" xmlns="" val="10000"/>
                  </a:ext>
                </a:extLst>
              </a:tr>
              <a:tr h="192024">
                <a:tc>
                  <a:txBody>
                    <a:bodyPr/>
                    <a:lstStyle/>
                    <a:p>
                      <a:pPr algn="ctr" fontAlgn="b"/>
                      <a:r>
                        <a:rPr lang="en-US" sz="1100" b="1" u="none" strike="noStrike" dirty="0">
                          <a:solidFill>
                            <a:schemeClr val="bg1"/>
                          </a:solidFill>
                          <a:effectLst/>
                          <a:latin typeface="Georgia" panose="02040502050405020303" pitchFamily="18" charset="0"/>
                        </a:rPr>
                        <a:t>Sectors</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F81BD"/>
                    </a:solidFill>
                  </a:tcPr>
                </a:tc>
                <a:tc vMerge="1">
                  <a:txBody>
                    <a:bodyPr/>
                    <a:lstStyle/>
                    <a:p>
                      <a:endParaRPr lang="en-US"/>
                    </a:p>
                  </a:txBody>
                  <a:tcPr>
                    <a:solidFill>
                      <a:srgbClr val="4D5E7A"/>
                    </a:solidFill>
                  </a:tcPr>
                </a:tc>
                <a:tc vMerge="1">
                  <a:txBody>
                    <a:bodyPr/>
                    <a:lstStyle/>
                    <a:p>
                      <a:endParaRPr lang="en-US"/>
                    </a:p>
                  </a:txBody>
                  <a:tcPr/>
                </a:tc>
                <a:tc vMerge="1">
                  <a:txBody>
                    <a:bodyPr/>
                    <a:lstStyle/>
                    <a:p>
                      <a:endParaRPr lang="en-US"/>
                    </a:p>
                  </a:txBody>
                  <a:tcPr>
                    <a:solidFill>
                      <a:srgbClr val="4D5E7A"/>
                    </a:solidFill>
                  </a:tcPr>
                </a:tc>
                <a:tc vMerge="1">
                  <a:txBody>
                    <a:bodyPr/>
                    <a:lstStyle/>
                    <a:p>
                      <a:endParaRPr lang="en-US"/>
                    </a:p>
                  </a:txBody>
                  <a:tcPr/>
                </a:tc>
                <a:extLst>
                  <a:ext uri="{0D108BD9-81ED-4DB2-BD59-A6C34878D82A}">
                    <a16:rowId xmlns:a16="http://schemas.microsoft.com/office/drawing/2014/main" xmlns="" val="10001"/>
                  </a:ext>
                </a:extLst>
              </a:tr>
              <a:tr h="274320">
                <a:tc>
                  <a:txBody>
                    <a:bodyPr/>
                    <a:lstStyle/>
                    <a:p>
                      <a:pPr algn="l" fontAlgn="b"/>
                      <a:r>
                        <a:rPr lang="en-US" sz="1100" b="1" u="none" strike="noStrike" dirty="0">
                          <a:effectLst/>
                          <a:latin typeface="Georgia" panose="02040502050405020303" pitchFamily="18" charset="0"/>
                        </a:rPr>
                        <a:t>Banking</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32</a:t>
                      </a:r>
                    </a:p>
                  </a:txBody>
                  <a:tcPr marL="7620" marR="18288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25</a:t>
                      </a:r>
                    </a:p>
                  </a:txBody>
                  <a:tcPr marL="7620" marR="18288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3,667</a:t>
                      </a:r>
                    </a:p>
                  </a:txBody>
                  <a:tcPr marL="7620" marR="18288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2,047</a:t>
                      </a:r>
                    </a:p>
                  </a:txBody>
                  <a:tcPr marL="7620" marR="182880" marT="7620" marB="0" anchor="ctr"/>
                </a:tc>
                <a:extLst>
                  <a:ext uri="{0D108BD9-81ED-4DB2-BD59-A6C34878D82A}">
                    <a16:rowId xmlns:a16="http://schemas.microsoft.com/office/drawing/2014/main" xmlns="" val="10002"/>
                  </a:ext>
                </a:extLst>
              </a:tr>
              <a:tr h="284193">
                <a:tc>
                  <a:txBody>
                    <a:bodyPr/>
                    <a:lstStyle/>
                    <a:p>
                      <a:pPr algn="l" fontAlgn="b"/>
                      <a:r>
                        <a:rPr lang="en-US" sz="1100" b="1" u="none" strike="noStrike" dirty="0">
                          <a:effectLst/>
                          <a:latin typeface="Georgia" panose="02040502050405020303" pitchFamily="18" charset="0"/>
                        </a:rPr>
                        <a:t>Telecom</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18288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a:t>
                      </a:r>
                    </a:p>
                  </a:txBody>
                  <a:tcPr marL="7620" marR="18288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182</a:t>
                      </a:r>
                    </a:p>
                  </a:txBody>
                  <a:tcPr marL="7620" marR="18288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477</a:t>
                      </a:r>
                    </a:p>
                  </a:txBody>
                  <a:tcPr marL="7620" marR="182880" marT="7620" marB="0" anchor="ctr"/>
                </a:tc>
                <a:extLst>
                  <a:ext uri="{0D108BD9-81ED-4DB2-BD59-A6C34878D82A}">
                    <a16:rowId xmlns:a16="http://schemas.microsoft.com/office/drawing/2014/main" xmlns="" val="10003"/>
                  </a:ext>
                </a:extLst>
              </a:tr>
              <a:tr h="284193">
                <a:tc>
                  <a:txBody>
                    <a:bodyPr/>
                    <a:lstStyle/>
                    <a:p>
                      <a:pPr algn="l" fontAlgn="b"/>
                      <a:r>
                        <a:rPr lang="en-US" sz="1100" b="1" u="none" strike="noStrike" dirty="0">
                          <a:effectLst/>
                          <a:latin typeface="Georgia" panose="02040502050405020303" pitchFamily="18" charset="0"/>
                        </a:rPr>
                        <a:t>Leasing</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18288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a:t>
                      </a:r>
                    </a:p>
                  </a:txBody>
                  <a:tcPr marL="7620" marR="18288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18288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a:t>
                      </a:r>
                    </a:p>
                  </a:txBody>
                  <a:tcPr marL="7620" marR="182880" marT="7620" marB="0" anchor="ctr"/>
                </a:tc>
                <a:extLst>
                  <a:ext uri="{0D108BD9-81ED-4DB2-BD59-A6C34878D82A}">
                    <a16:rowId xmlns:a16="http://schemas.microsoft.com/office/drawing/2014/main" xmlns="" val="10004"/>
                  </a:ext>
                </a:extLst>
              </a:tr>
              <a:tr h="284193">
                <a:tc>
                  <a:txBody>
                    <a:bodyPr/>
                    <a:lstStyle/>
                    <a:p>
                      <a:pPr algn="l" fontAlgn="b"/>
                      <a:r>
                        <a:rPr lang="en-US" sz="1100" b="1" i="0" u="none" strike="noStrike" dirty="0">
                          <a:solidFill>
                            <a:srgbClr val="000000"/>
                          </a:solidFill>
                          <a:effectLst/>
                          <a:latin typeface="Georgia" panose="02040502050405020303" pitchFamily="18" charset="0"/>
                        </a:rPr>
                        <a:t>NBFI</a:t>
                      </a: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153</a:t>
                      </a:r>
                    </a:p>
                  </a:txBody>
                  <a:tcPr marL="7620" marR="18288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a:t>
                      </a:r>
                    </a:p>
                  </a:txBody>
                  <a:tcPr marL="7620" marR="18288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293</a:t>
                      </a:r>
                    </a:p>
                  </a:txBody>
                  <a:tcPr marL="7620" marR="18288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347</a:t>
                      </a:r>
                    </a:p>
                  </a:txBody>
                  <a:tcPr marL="7620" marR="182880" marT="7620" marB="0" anchor="ctr"/>
                </a:tc>
                <a:extLst>
                  <a:ext uri="{0D108BD9-81ED-4DB2-BD59-A6C34878D82A}">
                    <a16:rowId xmlns:a16="http://schemas.microsoft.com/office/drawing/2014/main" xmlns="" val="10005"/>
                  </a:ext>
                </a:extLst>
              </a:tr>
              <a:tr h="284193">
                <a:tc>
                  <a:txBody>
                    <a:bodyPr/>
                    <a:lstStyle/>
                    <a:p>
                      <a:pPr algn="l" fontAlgn="b"/>
                      <a:r>
                        <a:rPr lang="en-US" sz="1100" b="1" u="none" strike="noStrike" dirty="0">
                          <a:effectLst/>
                          <a:latin typeface="Georgia" panose="02040502050405020303" pitchFamily="18" charset="0"/>
                        </a:rPr>
                        <a:t>Insurance</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18288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a:t>
                      </a:r>
                    </a:p>
                  </a:txBody>
                  <a:tcPr marL="7620" marR="18288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18288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2</a:t>
                      </a:r>
                    </a:p>
                  </a:txBody>
                  <a:tcPr marL="7620" marR="182880" marT="7620" marB="0" anchor="ctr"/>
                </a:tc>
                <a:extLst>
                  <a:ext uri="{0D108BD9-81ED-4DB2-BD59-A6C34878D82A}">
                    <a16:rowId xmlns:a16="http://schemas.microsoft.com/office/drawing/2014/main" xmlns="" val="10006"/>
                  </a:ext>
                </a:extLst>
              </a:tr>
              <a:tr h="284193">
                <a:tc>
                  <a:txBody>
                    <a:bodyPr/>
                    <a:lstStyle/>
                    <a:p>
                      <a:pPr algn="l" fontAlgn="b"/>
                      <a:r>
                        <a:rPr lang="en-US" sz="1100" b="1" u="none" strike="noStrike" dirty="0">
                          <a:effectLst/>
                          <a:latin typeface="Georgia" panose="02040502050405020303" pitchFamily="18" charset="0"/>
                        </a:rPr>
                        <a:t>Utilities</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18288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a:t>
                      </a:r>
                    </a:p>
                  </a:txBody>
                  <a:tcPr marL="7620" marR="18288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18288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a:t>
                      </a:r>
                    </a:p>
                  </a:txBody>
                  <a:tcPr marL="7620" marR="182880" marT="7620" marB="0" anchor="ctr"/>
                </a:tc>
                <a:extLst>
                  <a:ext uri="{0D108BD9-81ED-4DB2-BD59-A6C34878D82A}">
                    <a16:rowId xmlns:a16="http://schemas.microsoft.com/office/drawing/2014/main" xmlns="" val="10007"/>
                  </a:ext>
                </a:extLst>
              </a:tr>
              <a:tr h="284193">
                <a:tc>
                  <a:txBody>
                    <a:bodyPr/>
                    <a:lstStyle/>
                    <a:p>
                      <a:pPr algn="l" fontAlgn="b"/>
                      <a:r>
                        <a:rPr lang="en-US" sz="1100" b="1" u="none" strike="noStrike" dirty="0">
                          <a:effectLst/>
                          <a:latin typeface="Georgia" panose="02040502050405020303" pitchFamily="18" charset="0"/>
                        </a:rPr>
                        <a:t>Other*</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18288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Georgia" panose="02040502050405020303" pitchFamily="18" charset="0"/>
                        </a:rPr>
                        <a:t>-</a:t>
                      </a:r>
                    </a:p>
                  </a:txBody>
                  <a:tcPr marL="7620" marR="18288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a:solidFill>
                            <a:srgbClr val="000000"/>
                          </a:solidFill>
                          <a:effectLst/>
                          <a:latin typeface="Georgia" panose="02040502050405020303" pitchFamily="18" charset="0"/>
                        </a:rPr>
                        <a:t>10</a:t>
                      </a:r>
                    </a:p>
                  </a:txBody>
                  <a:tcPr marL="7620" marR="18288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0" i="0" u="none" strike="noStrike">
                          <a:solidFill>
                            <a:srgbClr val="000000"/>
                          </a:solidFill>
                          <a:effectLst/>
                          <a:latin typeface="Georgia" panose="02040502050405020303" pitchFamily="18" charset="0"/>
                        </a:rPr>
                        <a:t>8</a:t>
                      </a:r>
                    </a:p>
                  </a:txBody>
                  <a:tcPr marL="7620" marR="182880" marT="7620" marB="0" anchor="ctr"/>
                </a:tc>
                <a:extLst>
                  <a:ext uri="{0D108BD9-81ED-4DB2-BD59-A6C34878D82A}">
                    <a16:rowId xmlns:a16="http://schemas.microsoft.com/office/drawing/2014/main" xmlns="" val="10008"/>
                  </a:ext>
                </a:extLst>
              </a:tr>
              <a:tr h="284193">
                <a:tc>
                  <a:txBody>
                    <a:bodyPr/>
                    <a:lstStyle/>
                    <a:p>
                      <a:pPr algn="l" fontAlgn="b"/>
                      <a:r>
                        <a:rPr lang="en-US" sz="1100" b="1" u="none" strike="noStrike" dirty="0">
                          <a:effectLst/>
                          <a:latin typeface="Georgia" panose="02040502050405020303" pitchFamily="18" charset="0"/>
                        </a:rPr>
                        <a:t>Total</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a:solidFill>
                            <a:srgbClr val="000000"/>
                          </a:solidFill>
                          <a:effectLst/>
                          <a:latin typeface="Georgia" panose="02040502050405020303" pitchFamily="18" charset="0"/>
                        </a:rPr>
                        <a:t>185</a:t>
                      </a:r>
                    </a:p>
                  </a:txBody>
                  <a:tcPr marL="7620" marR="18288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100" b="1" i="0" u="none" strike="noStrike">
                          <a:solidFill>
                            <a:srgbClr val="000000"/>
                          </a:solidFill>
                          <a:effectLst/>
                          <a:latin typeface="Georgia" panose="02040502050405020303" pitchFamily="18" charset="0"/>
                        </a:rPr>
                        <a:t>25</a:t>
                      </a:r>
                    </a:p>
                  </a:txBody>
                  <a:tcPr marL="7620" marR="18288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a:solidFill>
                            <a:srgbClr val="000000"/>
                          </a:solidFill>
                          <a:effectLst/>
                          <a:latin typeface="Georgia" panose="02040502050405020303" pitchFamily="18" charset="0"/>
                        </a:rPr>
                        <a:t>4,152</a:t>
                      </a:r>
                    </a:p>
                  </a:txBody>
                  <a:tcPr marL="7620" marR="18288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1" i="0" u="none" strike="noStrike" dirty="0">
                          <a:solidFill>
                            <a:srgbClr val="000000"/>
                          </a:solidFill>
                          <a:effectLst/>
                          <a:latin typeface="Georgia" panose="02040502050405020303" pitchFamily="18" charset="0"/>
                        </a:rPr>
                        <a:t>2,881</a:t>
                      </a:r>
                    </a:p>
                  </a:txBody>
                  <a:tcPr marL="7620" marR="182880" marT="7620" marB="0" anchor="ctr"/>
                </a:tc>
                <a:extLst>
                  <a:ext uri="{0D108BD9-81ED-4DB2-BD59-A6C34878D82A}">
                    <a16:rowId xmlns:a16="http://schemas.microsoft.com/office/drawing/2014/main" xmlns="" val="10009"/>
                  </a:ext>
                </a:extLst>
              </a:tr>
            </a:tbl>
          </a:graphicData>
        </a:graphic>
      </p:graphicFrame>
      <p:graphicFrame>
        <p:nvGraphicFramePr>
          <p:cNvPr id="15" name="Table 14">
            <a:extLst>
              <a:ext uri="{FF2B5EF4-FFF2-40B4-BE49-F238E27FC236}">
                <a16:creationId xmlns:a16="http://schemas.microsoft.com/office/drawing/2014/main" xmlns="" id="{654477E2-F03B-4E3F-B686-EEEA8CC3697F}"/>
              </a:ext>
            </a:extLst>
          </p:cNvPr>
          <p:cNvGraphicFramePr>
            <a:graphicFrameLocks noGrp="1"/>
          </p:cNvGraphicFramePr>
          <p:nvPr>
            <p:extLst>
              <p:ext uri="{D42A27DB-BD31-4B8C-83A1-F6EECF244321}">
                <p14:modId xmlns:p14="http://schemas.microsoft.com/office/powerpoint/2010/main" val="2688283919"/>
              </p:ext>
            </p:extLst>
          </p:nvPr>
        </p:nvGraphicFramePr>
        <p:xfrm>
          <a:off x="4038600" y="1616079"/>
          <a:ext cx="2667000" cy="3089874"/>
        </p:xfrm>
        <a:graphic>
          <a:graphicData uri="http://schemas.openxmlformats.org/drawingml/2006/table">
            <a:tbl>
              <a:tblPr firstRow="1" lastRow="1">
                <a:tableStyleId>{6E25E649-3F16-4E02-A733-19D2CDBF48F0}</a:tableStyleId>
              </a:tblPr>
              <a:tblGrid>
                <a:gridCol w="695128">
                  <a:extLst>
                    <a:ext uri="{9D8B030D-6E8A-4147-A177-3AD203B41FA5}">
                      <a16:colId xmlns:a16="http://schemas.microsoft.com/office/drawing/2014/main" xmlns="" val="20000"/>
                    </a:ext>
                  </a:extLst>
                </a:gridCol>
                <a:gridCol w="524072">
                  <a:extLst>
                    <a:ext uri="{9D8B030D-6E8A-4147-A177-3AD203B41FA5}">
                      <a16:colId xmlns:a16="http://schemas.microsoft.com/office/drawing/2014/main" xmlns="" val="2392444358"/>
                    </a:ext>
                  </a:extLst>
                </a:gridCol>
                <a:gridCol w="6858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4063335905"/>
                    </a:ext>
                  </a:extLst>
                </a:gridCol>
              </a:tblGrid>
              <a:tr h="431073">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Sold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04743620"/>
                  </a:ext>
                </a:extLst>
              </a:tr>
              <a:tr h="384048">
                <a:tc>
                  <a:txBody>
                    <a:bodyPr/>
                    <a:lstStyle/>
                    <a:p>
                      <a:pPr algn="ctr" fontAlgn="b"/>
                      <a:r>
                        <a:rPr lang="en-US" sz="1100" b="1" i="0" u="none" strike="noStrike" dirty="0">
                          <a:solidFill>
                            <a:schemeClr val="bg1"/>
                          </a:solidFill>
                          <a:effectLst/>
                          <a:latin typeface="Georgia" panose="02040502050405020303" pitchFamily="18" charset="0"/>
                        </a:rPr>
                        <a:t>2020 (‘000)</a:t>
                      </a:r>
                    </a:p>
                  </a:txBody>
                  <a:tcPr marL="9524" marR="9524" marT="9525" marB="0" anchor="ct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2021</a:t>
                      </a:r>
                    </a:p>
                    <a:p>
                      <a:pPr algn="ctr" fontAlgn="b"/>
                      <a:r>
                        <a:rPr lang="en-US" sz="1100" b="1" i="0" u="none" strike="noStrike" dirty="0">
                          <a:solidFill>
                            <a:schemeClr val="bg1"/>
                          </a:solidFill>
                          <a:effectLst/>
                          <a:latin typeface="Georgia" panose="02040502050405020303" pitchFamily="18" charset="0"/>
                        </a:rPr>
                        <a:t>(‘000)</a:t>
                      </a: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2020 (‘000)</a:t>
                      </a: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2021</a:t>
                      </a:r>
                    </a:p>
                    <a:p>
                      <a:pPr algn="ctr" fontAlgn="b"/>
                      <a:r>
                        <a:rPr lang="en-US" sz="1100" b="1" i="0" u="none" strike="noStrike" dirty="0">
                          <a:solidFill>
                            <a:schemeClr val="bg1"/>
                          </a:solidFill>
                          <a:effectLst/>
                          <a:latin typeface="Georgia" panose="02040502050405020303" pitchFamily="18" charset="0"/>
                        </a:rPr>
                        <a:t>(‘000)</a:t>
                      </a:r>
                    </a:p>
                  </a:txBody>
                  <a:tcPr marL="9524" marR="9524" marT="9525" marB="0" anchor="ctr">
                    <a:solidFill>
                      <a:srgbClr val="4D5E7A"/>
                    </a:solidFill>
                  </a:tcPr>
                </a:tc>
                <a:extLst>
                  <a:ext uri="{0D108BD9-81ED-4DB2-BD59-A6C34878D82A}">
                    <a16:rowId xmlns:a16="http://schemas.microsoft.com/office/drawing/2014/main" xmlns="" val="10000"/>
                  </a:ext>
                </a:extLst>
              </a:tr>
              <a:tr h="283464">
                <a:tc>
                  <a:txBody>
                    <a:bodyPr/>
                    <a:lstStyle/>
                    <a:p>
                      <a:pPr algn="ctr" rtl="0" fontAlgn="b"/>
                      <a:r>
                        <a:rPr lang="en-US" sz="1100" b="0" i="0" u="none" strike="noStrike" dirty="0">
                          <a:solidFill>
                            <a:srgbClr val="000000"/>
                          </a:solidFill>
                          <a:effectLst/>
                          <a:latin typeface="Georgia" panose="02040502050405020303" pitchFamily="18" charset="0"/>
                        </a:rPr>
                        <a:t>275</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11,291</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7,355</a:t>
                      </a:r>
                    </a:p>
                  </a:txBody>
                  <a:tcPr marL="7620" marR="7620" marT="7620" marB="0" anchor="ctr">
                    <a:solidFill>
                      <a:srgbClr val="E7E7E7"/>
                    </a:solidFill>
                  </a:tcPr>
                </a:tc>
                <a:extLst>
                  <a:ext uri="{0D108BD9-81ED-4DB2-BD59-A6C34878D82A}">
                    <a16:rowId xmlns:a16="http://schemas.microsoft.com/office/drawing/2014/main" xmlns="" val="10002"/>
                  </a:ext>
                </a:extLst>
              </a:tr>
              <a:tr h="283464">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b"/>
                      <a:r>
                        <a:rPr lang="en-US" sz="1100" b="0" i="0" u="none" strike="noStrike" dirty="0">
                          <a:solidFill>
                            <a:srgbClr val="000000"/>
                          </a:solidFill>
                          <a:effectLst/>
                          <a:latin typeface="Georgia" panose="02040502050405020303" pitchFamily="18" charset="0"/>
                        </a:rPr>
                        <a:t>24</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11</a:t>
                      </a:r>
                    </a:p>
                  </a:txBody>
                  <a:tcPr marL="7620" marR="7620" marT="7620" marB="0" anchor="ctr">
                    <a:solidFill>
                      <a:schemeClr val="bg1"/>
                    </a:solidFill>
                  </a:tcPr>
                </a:tc>
                <a:extLst>
                  <a:ext uri="{0D108BD9-81ED-4DB2-BD59-A6C34878D82A}">
                    <a16:rowId xmlns:a16="http://schemas.microsoft.com/office/drawing/2014/main" xmlns="" val="1112047066"/>
                  </a:ext>
                </a:extLst>
              </a:tr>
              <a:tr h="283464">
                <a:tc>
                  <a:txBody>
                    <a:bodyPr/>
                    <a:lstStyle/>
                    <a:p>
                      <a:pPr algn="ctr" rtl="0" fontAlgn="b"/>
                      <a:r>
                        <a:rPr lang="en-US" sz="1100" b="0" i="0" u="none" strike="noStrike" dirty="0">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100" b="0" i="0" u="none" strike="noStrike" dirty="0">
                          <a:solidFill>
                            <a:srgbClr val="000000"/>
                          </a:solidFill>
                          <a:effectLst/>
                          <a:latin typeface="Georgia" panose="02040502050405020303" pitchFamily="18" charset="0"/>
                        </a:rPr>
                        <a:t>-</a:t>
                      </a:r>
                    </a:p>
                  </a:txBody>
                  <a:tcPr marL="7620" marR="7620" marT="7620" marB="0" anchor="ctr">
                    <a:solidFill>
                      <a:srgbClr val="E7E7E7"/>
                    </a:solidFill>
                  </a:tcPr>
                </a:tc>
                <a:extLst>
                  <a:ext uri="{0D108BD9-81ED-4DB2-BD59-A6C34878D82A}">
                    <a16:rowId xmlns:a16="http://schemas.microsoft.com/office/drawing/2014/main" xmlns="" val="10003"/>
                  </a:ext>
                </a:extLst>
              </a:tr>
              <a:tr h="283464">
                <a:tc>
                  <a:txBody>
                    <a:bodyPr/>
                    <a:lstStyle/>
                    <a:p>
                      <a:pPr algn="ctr" rtl="0" fontAlgn="b"/>
                      <a:r>
                        <a:rPr lang="en-US" sz="1100" b="0" i="0" u="none" strike="noStrike">
                          <a:solidFill>
                            <a:srgbClr val="000000"/>
                          </a:solidFill>
                          <a:effectLst/>
                          <a:latin typeface="Georgia" panose="02040502050405020303" pitchFamily="18" charset="0"/>
                        </a:rPr>
                        <a:t>841</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b"/>
                      <a:r>
                        <a:rPr lang="en-US" sz="1100" b="0" i="0" u="none" strike="noStrike" dirty="0">
                          <a:solidFill>
                            <a:srgbClr val="000000"/>
                          </a:solidFill>
                          <a:effectLst/>
                          <a:latin typeface="Georgia" panose="02040502050405020303" pitchFamily="18" charset="0"/>
                        </a:rPr>
                        <a:t>343</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115</a:t>
                      </a:r>
                    </a:p>
                  </a:txBody>
                  <a:tcPr marL="7620" marR="7620" marT="7620" marB="0" anchor="ctr">
                    <a:solidFill>
                      <a:schemeClr val="bg1"/>
                    </a:solidFill>
                  </a:tcPr>
                </a:tc>
                <a:extLst>
                  <a:ext uri="{0D108BD9-81ED-4DB2-BD59-A6C34878D82A}">
                    <a16:rowId xmlns:a16="http://schemas.microsoft.com/office/drawing/2014/main" xmlns="" val="10004"/>
                  </a:ext>
                </a:extLst>
              </a:tr>
              <a:tr h="283464">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2</a:t>
                      </a:r>
                    </a:p>
                  </a:txBody>
                  <a:tcPr marL="7620" marR="7620" marT="7620" marB="0" anchor="ctr">
                    <a:solidFill>
                      <a:srgbClr val="E7E7E7"/>
                    </a:solidFill>
                  </a:tcPr>
                </a:tc>
                <a:extLst>
                  <a:ext uri="{0D108BD9-81ED-4DB2-BD59-A6C34878D82A}">
                    <a16:rowId xmlns:a16="http://schemas.microsoft.com/office/drawing/2014/main" xmlns="" val="10005"/>
                  </a:ext>
                </a:extLst>
              </a:tr>
              <a:tr h="283464">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b"/>
                      <a:r>
                        <a:rPr lang="en-US" sz="1100" b="0" i="0" u="none" strike="noStrike" dirty="0">
                          <a:solidFill>
                            <a:srgbClr val="000000"/>
                          </a:solidFill>
                          <a:effectLst/>
                          <a:latin typeface="Georgia" panose="02040502050405020303" pitchFamily="18" charset="0"/>
                        </a:rPr>
                        <a:t>-</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b"/>
                      <a:r>
                        <a:rPr lang="en-US" sz="1100" b="0" i="0" u="none" strike="noStrike" dirty="0">
                          <a:solidFill>
                            <a:srgbClr val="000000"/>
                          </a:solidFill>
                          <a:effectLst/>
                          <a:latin typeface="Georgia" panose="02040502050405020303" pitchFamily="18" charset="0"/>
                        </a:rPr>
                        <a:t>-</a:t>
                      </a:r>
                    </a:p>
                  </a:txBody>
                  <a:tcPr marL="7620" marR="7620" marT="7620" marB="0" anchor="ctr">
                    <a:solidFill>
                      <a:schemeClr val="bg1"/>
                    </a:solidFill>
                  </a:tcPr>
                </a:tc>
                <a:extLst>
                  <a:ext uri="{0D108BD9-81ED-4DB2-BD59-A6C34878D82A}">
                    <a16:rowId xmlns:a16="http://schemas.microsoft.com/office/drawing/2014/main" xmlns="" val="10006"/>
                  </a:ext>
                </a:extLst>
              </a:tr>
              <a:tr h="283464">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b"/>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100" b="0" i="0" u="none" strike="noStrike" dirty="0">
                          <a:solidFill>
                            <a:srgbClr val="000000"/>
                          </a:solidFill>
                          <a:effectLst/>
                          <a:latin typeface="Georgia" panose="02040502050405020303" pitchFamily="18" charset="0"/>
                        </a:rPr>
                        <a:t>3</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100" b="0" i="0" u="none" strike="noStrike" dirty="0">
                          <a:solidFill>
                            <a:srgbClr val="000000"/>
                          </a:solidFill>
                          <a:effectLst/>
                          <a:latin typeface="Georgia" panose="02040502050405020303" pitchFamily="18" charset="0"/>
                        </a:rPr>
                        <a:t>2</a:t>
                      </a:r>
                    </a:p>
                  </a:txBody>
                  <a:tcPr marL="7620" marR="7620" marT="7620" marB="0" anchor="ctr">
                    <a:solidFill>
                      <a:srgbClr val="E7E7E7"/>
                    </a:solidFill>
                  </a:tcPr>
                </a:tc>
                <a:extLst>
                  <a:ext uri="{0D108BD9-81ED-4DB2-BD59-A6C34878D82A}">
                    <a16:rowId xmlns:a16="http://schemas.microsoft.com/office/drawing/2014/main" xmlns="" val="10007"/>
                  </a:ext>
                </a:extLst>
              </a:tr>
              <a:tr h="290505">
                <a:tc>
                  <a:txBody>
                    <a:bodyPr/>
                    <a:lstStyle/>
                    <a:p>
                      <a:pPr algn="ctr" rtl="0" fontAlgn="b"/>
                      <a:r>
                        <a:rPr lang="en-US" sz="1100" b="1" i="0" u="none" strike="noStrike">
                          <a:solidFill>
                            <a:srgbClr val="000000"/>
                          </a:solidFill>
                          <a:effectLst/>
                          <a:latin typeface="Georgia" panose="02040502050405020303" pitchFamily="18" charset="0"/>
                        </a:rPr>
                        <a:t>1,116</a:t>
                      </a:r>
                    </a:p>
                  </a:txBody>
                  <a:tcPr marL="7620" marR="7620" marT="7620" marB="0" anchor="ctr">
                    <a:lnL w="28575" cap="flat" cmpd="sng" algn="ctr">
                      <a:noFill/>
                      <a:prstDash val="solid"/>
                      <a:round/>
                      <a:headEnd type="none" w="med" len="med"/>
                      <a:tailEnd type="none" w="med" len="med"/>
                    </a:lnL>
                  </a:tcPr>
                </a:tc>
                <a:tc>
                  <a:txBody>
                    <a:bodyPr/>
                    <a:lstStyle/>
                    <a:p>
                      <a:pPr algn="ctr" rtl="0" fontAlgn="b"/>
                      <a:r>
                        <a:rPr lang="en-US" sz="1100" b="1"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b"/>
                      <a:r>
                        <a:rPr lang="en-US" sz="1100" b="1" i="0" u="none" strike="noStrike">
                          <a:solidFill>
                            <a:srgbClr val="000000"/>
                          </a:solidFill>
                          <a:effectLst/>
                          <a:latin typeface="Georgia" panose="02040502050405020303" pitchFamily="18" charset="0"/>
                        </a:rPr>
                        <a:t>11,661</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n-US" sz="1100" b="1" i="0" u="none" strike="noStrike" dirty="0">
                          <a:solidFill>
                            <a:srgbClr val="000000"/>
                          </a:solidFill>
                          <a:effectLst/>
                          <a:latin typeface="Georgia" panose="02040502050405020303" pitchFamily="18" charset="0"/>
                        </a:rPr>
                        <a:t>7,485</a:t>
                      </a:r>
                    </a:p>
                  </a:txBody>
                  <a:tcPr marL="7620" marR="7620" marT="7620" marB="0" anchor="ctr"/>
                </a:tc>
                <a:extLst>
                  <a:ext uri="{0D108BD9-81ED-4DB2-BD59-A6C34878D82A}">
                    <a16:rowId xmlns:a16="http://schemas.microsoft.com/office/drawing/2014/main" xmlns="" val="10008"/>
                  </a:ext>
                </a:extLst>
              </a:tr>
            </a:tbl>
          </a:graphicData>
        </a:graphic>
      </p:graphicFrame>
      <p:graphicFrame>
        <p:nvGraphicFramePr>
          <p:cNvPr id="18" name="Table 17">
            <a:extLst>
              <a:ext uri="{FF2B5EF4-FFF2-40B4-BE49-F238E27FC236}">
                <a16:creationId xmlns:a16="http://schemas.microsoft.com/office/drawing/2014/main" xmlns="" id="{B75EFB6A-AA47-42EC-8E40-E7B791C397F9}"/>
              </a:ext>
            </a:extLst>
          </p:cNvPr>
          <p:cNvGraphicFramePr>
            <a:graphicFrameLocks noGrp="1"/>
          </p:cNvGraphicFramePr>
          <p:nvPr>
            <p:extLst>
              <p:ext uri="{D42A27DB-BD31-4B8C-83A1-F6EECF244321}">
                <p14:modId xmlns:p14="http://schemas.microsoft.com/office/powerpoint/2010/main" val="2325225553"/>
              </p:ext>
            </p:extLst>
          </p:nvPr>
        </p:nvGraphicFramePr>
        <p:xfrm>
          <a:off x="6781799" y="1608680"/>
          <a:ext cx="2209802" cy="3081528"/>
        </p:xfrm>
        <a:graphic>
          <a:graphicData uri="http://schemas.openxmlformats.org/drawingml/2006/table">
            <a:tbl>
              <a:tblPr firstRow="1" lastRow="1">
                <a:tableStyleId>{6E25E649-3F16-4E02-A733-19D2CDBF48F0}</a:tableStyleId>
              </a:tblPr>
              <a:tblGrid>
                <a:gridCol w="562113">
                  <a:extLst>
                    <a:ext uri="{9D8B030D-6E8A-4147-A177-3AD203B41FA5}">
                      <a16:colId xmlns:a16="http://schemas.microsoft.com/office/drawing/2014/main" xmlns="" val="20000"/>
                    </a:ext>
                  </a:extLst>
                </a:gridCol>
                <a:gridCol w="562113">
                  <a:extLst>
                    <a:ext uri="{9D8B030D-6E8A-4147-A177-3AD203B41FA5}">
                      <a16:colId xmlns:a16="http://schemas.microsoft.com/office/drawing/2014/main" xmlns="" val="2392444358"/>
                    </a:ext>
                  </a:extLst>
                </a:gridCol>
                <a:gridCol w="516217">
                  <a:extLst>
                    <a:ext uri="{9D8B030D-6E8A-4147-A177-3AD203B41FA5}">
                      <a16:colId xmlns:a16="http://schemas.microsoft.com/office/drawing/2014/main" xmlns="" val="20001"/>
                    </a:ext>
                  </a:extLst>
                </a:gridCol>
                <a:gridCol w="569359">
                  <a:extLst>
                    <a:ext uri="{9D8B030D-6E8A-4147-A177-3AD203B41FA5}">
                      <a16:colId xmlns:a16="http://schemas.microsoft.com/office/drawing/2014/main" xmlns="" val="4063335905"/>
                    </a:ext>
                  </a:extLst>
                </a:gridCol>
              </a:tblGrid>
              <a:tr h="429768">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Sold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04743620"/>
                  </a:ext>
                </a:extLst>
              </a:tr>
              <a:tr h="384048">
                <a:tc>
                  <a:txBody>
                    <a:bodyPr/>
                    <a:lstStyle/>
                    <a:p>
                      <a:pPr algn="ctr" rtl="0" fontAlgn="b"/>
                      <a:r>
                        <a:rPr lang="en-US" sz="1100" b="1" i="0" u="none" strike="noStrike">
                          <a:solidFill>
                            <a:srgbClr val="FFFFFF"/>
                          </a:solidFill>
                          <a:effectLst/>
                          <a:latin typeface="Georgia" panose="02040502050405020303" pitchFamily="18" charset="0"/>
                        </a:rPr>
                        <a:t>2020</a:t>
                      </a:r>
                    </a:p>
                  </a:txBody>
                  <a:tcPr marL="7620" marR="7620" marT="7620" marB="0" anchor="ctr">
                    <a:solidFill>
                      <a:srgbClr val="4D5E7A"/>
                    </a:solidFill>
                  </a:tcPr>
                </a:tc>
                <a:tc>
                  <a:txBody>
                    <a:bodyPr/>
                    <a:lstStyle/>
                    <a:p>
                      <a:pPr algn="ctr" rtl="0" fontAlgn="b"/>
                      <a:r>
                        <a:rPr lang="en-US" sz="1100" b="1" i="0" u="none" strike="noStrike">
                          <a:solidFill>
                            <a:srgbClr val="FFFFFF"/>
                          </a:solidFill>
                          <a:effectLst/>
                          <a:latin typeface="Georgia" panose="02040502050405020303" pitchFamily="18" charset="0"/>
                        </a:rPr>
                        <a:t>2021</a:t>
                      </a:r>
                    </a:p>
                  </a:txBody>
                  <a:tcPr marL="7620" marR="7620" marT="7620" marB="0" anchor="ctr">
                    <a:lnR w="12700" cap="flat" cmpd="sng" algn="ctr">
                      <a:solidFill>
                        <a:schemeClr val="tx1"/>
                      </a:solidFill>
                      <a:prstDash val="solid"/>
                      <a:round/>
                      <a:headEnd type="none" w="med" len="med"/>
                      <a:tailEnd type="none" w="med" len="med"/>
                    </a:lnR>
                    <a:solidFill>
                      <a:srgbClr val="4D5E7A"/>
                    </a:solidFill>
                  </a:tcPr>
                </a:tc>
                <a:tc>
                  <a:txBody>
                    <a:bodyPr/>
                    <a:lstStyle/>
                    <a:p>
                      <a:pPr algn="ctr" rtl="0" fontAlgn="b"/>
                      <a:r>
                        <a:rPr lang="en-US" sz="1100" b="1" i="0" u="none" strike="noStrike">
                          <a:solidFill>
                            <a:srgbClr val="FFFFFF"/>
                          </a:solidFill>
                          <a:effectLst/>
                          <a:latin typeface="Georgia" panose="02040502050405020303" pitchFamily="18" charset="0"/>
                        </a:rPr>
                        <a:t>2020</a:t>
                      </a:r>
                    </a:p>
                  </a:txBody>
                  <a:tcPr marL="7620" marR="7620" marT="7620" marB="0" anchor="ctr">
                    <a:lnL w="12700" cap="flat" cmpd="sng" algn="ctr">
                      <a:solidFill>
                        <a:schemeClr val="tx1"/>
                      </a:solidFill>
                      <a:prstDash val="solid"/>
                      <a:round/>
                      <a:headEnd type="none" w="med" len="med"/>
                      <a:tailEnd type="none" w="med" len="med"/>
                    </a:lnL>
                    <a:solidFill>
                      <a:srgbClr val="4D5E7A"/>
                    </a:solidFill>
                  </a:tcPr>
                </a:tc>
                <a:tc>
                  <a:txBody>
                    <a:bodyPr/>
                    <a:lstStyle/>
                    <a:p>
                      <a:pPr algn="ctr" rtl="0" fontAlgn="b"/>
                      <a:r>
                        <a:rPr lang="en-US" sz="1100" b="1" i="0" u="none" strike="noStrike">
                          <a:solidFill>
                            <a:srgbClr val="FFFFFF"/>
                          </a:solidFill>
                          <a:effectLst/>
                          <a:latin typeface="Georgia" panose="02040502050405020303" pitchFamily="18" charset="0"/>
                        </a:rPr>
                        <a:t>2021</a:t>
                      </a:r>
                    </a:p>
                  </a:txBody>
                  <a:tcPr marL="7620" marR="7620" marT="7620" marB="0" anchor="ctr">
                    <a:solidFill>
                      <a:srgbClr val="4D5E7A"/>
                    </a:solidFill>
                  </a:tcPr>
                </a:tc>
                <a:extLst>
                  <a:ext uri="{0D108BD9-81ED-4DB2-BD59-A6C34878D82A}">
                    <a16:rowId xmlns:a16="http://schemas.microsoft.com/office/drawing/2014/main" xmlns="" val="10000"/>
                  </a:ext>
                </a:extLst>
              </a:tr>
              <a:tr h="283464">
                <a:tc>
                  <a:txBody>
                    <a:bodyPr/>
                    <a:lstStyle/>
                    <a:p>
                      <a:pPr algn="ctr" rtl="0" fontAlgn="ctr"/>
                      <a:r>
                        <a:rPr lang="en-US" sz="1100" b="0" i="0" u="none" strike="noStrike">
                          <a:solidFill>
                            <a:srgbClr val="000000"/>
                          </a:solidFill>
                          <a:effectLst/>
                          <a:latin typeface="Georgia" panose="02040502050405020303" pitchFamily="18" charset="0"/>
                        </a:rPr>
                        <a:t>8,596</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3,079</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184</a:t>
                      </a:r>
                    </a:p>
                  </a:txBody>
                  <a:tcPr marL="7620" marR="7620" marT="7620" marB="0" anchor="ctr">
                    <a:solidFill>
                      <a:srgbClr val="E7E7E7"/>
                    </a:solidFill>
                  </a:tcPr>
                </a:tc>
                <a:extLst>
                  <a:ext uri="{0D108BD9-81ED-4DB2-BD59-A6C34878D82A}">
                    <a16:rowId xmlns:a16="http://schemas.microsoft.com/office/drawing/2014/main" xmlns="" val="10002"/>
                  </a:ext>
                </a:extLst>
              </a:tr>
              <a:tr h="283464">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72</a:t>
                      </a:r>
                    </a:p>
                  </a:txBody>
                  <a:tcPr marL="7620" marR="7620" marT="7620" marB="0" anchor="ctr">
                    <a:solidFill>
                      <a:schemeClr val="bg1"/>
                    </a:solidFill>
                  </a:tcPr>
                </a:tc>
                <a:extLst>
                  <a:ext uri="{0D108BD9-81ED-4DB2-BD59-A6C34878D82A}">
                    <a16:rowId xmlns:a16="http://schemas.microsoft.com/office/drawing/2014/main" xmlns="" val="1112047066"/>
                  </a:ext>
                </a:extLst>
              </a:tr>
              <a:tr h="283464">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solidFill>
                      <a:srgbClr val="E7E7E7"/>
                    </a:solidFill>
                  </a:tcPr>
                </a:tc>
                <a:extLst>
                  <a:ext uri="{0D108BD9-81ED-4DB2-BD59-A6C34878D82A}">
                    <a16:rowId xmlns:a16="http://schemas.microsoft.com/office/drawing/2014/main" xmlns="" val="10003"/>
                  </a:ext>
                </a:extLst>
              </a:tr>
              <a:tr h="283464">
                <a:tc>
                  <a:txBody>
                    <a:bodyPr/>
                    <a:lstStyle/>
                    <a:p>
                      <a:pPr algn="ctr" rtl="0" fontAlgn="ctr"/>
                      <a:r>
                        <a:rPr lang="en-US" sz="1100" b="0" i="0" u="none" strike="noStrike">
                          <a:solidFill>
                            <a:srgbClr val="000000"/>
                          </a:solidFill>
                          <a:effectLst/>
                          <a:latin typeface="Georgia" panose="02040502050405020303" pitchFamily="18" charset="0"/>
                        </a:rPr>
                        <a:t>5499</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1173</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160</a:t>
                      </a:r>
                    </a:p>
                  </a:txBody>
                  <a:tcPr marL="7620" marR="7620" marT="7620" marB="0" anchor="ctr">
                    <a:solidFill>
                      <a:schemeClr val="bg1"/>
                    </a:solidFill>
                  </a:tcPr>
                </a:tc>
                <a:extLst>
                  <a:ext uri="{0D108BD9-81ED-4DB2-BD59-A6C34878D82A}">
                    <a16:rowId xmlns:a16="http://schemas.microsoft.com/office/drawing/2014/main" xmlns="" val="10004"/>
                  </a:ext>
                </a:extLst>
              </a:tr>
              <a:tr h="283464">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141</a:t>
                      </a:r>
                    </a:p>
                  </a:txBody>
                  <a:tcPr marL="7620" marR="7620" marT="7620" marB="0" anchor="ctr">
                    <a:solidFill>
                      <a:srgbClr val="E7E7E7"/>
                    </a:solidFill>
                  </a:tcPr>
                </a:tc>
                <a:extLst>
                  <a:ext uri="{0D108BD9-81ED-4DB2-BD59-A6C34878D82A}">
                    <a16:rowId xmlns:a16="http://schemas.microsoft.com/office/drawing/2014/main" xmlns="" val="10005"/>
                  </a:ext>
                </a:extLst>
              </a:tr>
              <a:tr h="283464">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solidFill>
                      <a:schemeClr val="bg1"/>
                    </a:solidFill>
                  </a:tcPr>
                </a:tc>
                <a:extLst>
                  <a:ext uri="{0D108BD9-81ED-4DB2-BD59-A6C34878D82A}">
                    <a16:rowId xmlns:a16="http://schemas.microsoft.com/office/drawing/2014/main" xmlns="" val="10006"/>
                  </a:ext>
                </a:extLst>
              </a:tr>
              <a:tr h="283464">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L w="28575" cap="flat" cmpd="sng" algn="ctr">
                      <a:no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a:t>
                      </a:r>
                    </a:p>
                  </a:txBody>
                  <a:tcPr marL="7620" marR="7620" marT="7620" marB="0" anchor="ctr">
                    <a:lnL w="12700" cap="flat" cmpd="sng" algn="ctr">
                      <a:solidFill>
                        <a:schemeClr val="tx1"/>
                      </a:solidFill>
                      <a:prstDash val="solid"/>
                      <a:round/>
                      <a:headEnd type="none" w="med" len="med"/>
                      <a:tailEnd type="none" w="med" len="med"/>
                    </a:lnL>
                    <a:solidFill>
                      <a:srgbClr val="E7E7E7"/>
                    </a:solidFill>
                  </a:tcPr>
                </a:tc>
                <a:tc>
                  <a:txBody>
                    <a:bodyPr/>
                    <a:lstStyle/>
                    <a:p>
                      <a:pPr algn="ctr" rtl="0" fontAlgn="ctr"/>
                      <a:r>
                        <a:rPr lang="en-US" sz="1100" b="0" i="0" u="none" strike="noStrike">
                          <a:solidFill>
                            <a:srgbClr val="000000"/>
                          </a:solidFill>
                          <a:effectLst/>
                          <a:latin typeface="Georgia" panose="02040502050405020303" pitchFamily="18" charset="0"/>
                        </a:rPr>
                        <a:t>19</a:t>
                      </a:r>
                    </a:p>
                  </a:txBody>
                  <a:tcPr marL="7620" marR="7620" marT="7620" marB="0" anchor="ctr">
                    <a:solidFill>
                      <a:srgbClr val="E7E7E7"/>
                    </a:solidFill>
                  </a:tcPr>
                </a:tc>
                <a:extLst>
                  <a:ext uri="{0D108BD9-81ED-4DB2-BD59-A6C34878D82A}">
                    <a16:rowId xmlns:a16="http://schemas.microsoft.com/office/drawing/2014/main" xmlns="" val="10007"/>
                  </a:ext>
                </a:extLst>
              </a:tr>
              <a:tr h="283464">
                <a:tc>
                  <a:txBody>
                    <a:bodyPr/>
                    <a:lstStyle/>
                    <a:p>
                      <a:pPr algn="ctr" rtl="0" fontAlgn="ctr"/>
                      <a:r>
                        <a:rPr lang="en-US" sz="1100" b="1" i="0" u="none" strike="noStrike">
                          <a:solidFill>
                            <a:srgbClr val="000000"/>
                          </a:solidFill>
                          <a:effectLst/>
                          <a:latin typeface="Georgia" panose="02040502050405020303" pitchFamily="18" charset="0"/>
                        </a:rPr>
                        <a:t>6,035</a:t>
                      </a:r>
                    </a:p>
                  </a:txBody>
                  <a:tcPr marL="7620" marR="7620" marT="7620" marB="0" anchor="ctr">
                    <a:lnL w="28575" cap="flat" cmpd="sng" algn="ctr">
                      <a:noFill/>
                      <a:prstDash val="solid"/>
                      <a:round/>
                      <a:headEnd type="none" w="med" len="med"/>
                      <a:tailEnd type="none" w="med" len="med"/>
                    </a:lnL>
                  </a:tcPr>
                </a:tc>
                <a:tc>
                  <a:txBody>
                    <a:bodyPr/>
                    <a:lstStyle/>
                    <a:p>
                      <a:pPr algn="ctr" rtl="0" fontAlgn="ctr"/>
                      <a:r>
                        <a:rPr lang="en-US" sz="1100" b="1" i="0" u="none" strike="noStrike">
                          <a:solidFill>
                            <a:srgbClr val="000000"/>
                          </a:solidFill>
                          <a:effectLst/>
                          <a:latin typeface="Georgia" panose="02040502050405020303" pitchFamily="18" charset="0"/>
                        </a:rPr>
                        <a:t>-</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dirty="0">
                          <a:solidFill>
                            <a:srgbClr val="000000"/>
                          </a:solidFill>
                          <a:effectLst/>
                          <a:latin typeface="Georgia" panose="02040502050405020303" pitchFamily="18" charset="0"/>
                        </a:rPr>
                        <a:t>2,809</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100" b="1" i="0" u="none" strike="noStrike" dirty="0">
                          <a:solidFill>
                            <a:srgbClr val="000000"/>
                          </a:solidFill>
                          <a:effectLst/>
                          <a:latin typeface="Georgia" panose="02040502050405020303" pitchFamily="18" charset="0"/>
                        </a:rPr>
                        <a:t>168</a:t>
                      </a:r>
                    </a:p>
                  </a:txBody>
                  <a:tcPr marL="7620" marR="7620" marT="7620" marB="0" anchor="ctr"/>
                </a:tc>
                <a:extLst>
                  <a:ext uri="{0D108BD9-81ED-4DB2-BD59-A6C34878D82A}">
                    <a16:rowId xmlns:a16="http://schemas.microsoft.com/office/drawing/2014/main" xmlns="" val="10008"/>
                  </a:ext>
                </a:extLst>
              </a:tr>
            </a:tbl>
          </a:graphicData>
        </a:graphic>
      </p:graphicFrame>
      <p:sp>
        <p:nvSpPr>
          <p:cNvPr id="12" name="TextBox 11">
            <a:extLst>
              <a:ext uri="{FF2B5EF4-FFF2-40B4-BE49-F238E27FC236}">
                <a16:creationId xmlns:a16="http://schemas.microsoft.com/office/drawing/2014/main" xmlns="" id="{2248735C-BC1B-45A7-9657-81AC1DD81D04}"/>
              </a:ext>
            </a:extLst>
          </p:cNvPr>
          <p:cNvSpPr txBox="1"/>
          <p:nvPr/>
        </p:nvSpPr>
        <p:spPr>
          <a:xfrm>
            <a:off x="1143003" y="6477003"/>
            <a:ext cx="2206053" cy="246221"/>
          </a:xfrm>
          <a:prstGeom prst="rect">
            <a:avLst/>
          </a:prstGeom>
          <a:noFill/>
        </p:spPr>
        <p:txBody>
          <a:bodyPr wrap="none" rtlCol="0">
            <a:spAutoFit/>
          </a:bodyPr>
          <a:lstStyle/>
          <a:p>
            <a:r>
              <a:rPr lang="en-US" sz="1000" i="1">
                <a:latin typeface="Georgia" panose="02040502050405020303" pitchFamily="18" charset="0"/>
              </a:rPr>
              <a:t>*Other </a:t>
            </a:r>
            <a:r>
              <a:rPr lang="en-US" sz="1000" i="1" dirty="0">
                <a:latin typeface="Georgia" panose="02040502050405020303" pitchFamily="18" charset="0"/>
              </a:rPr>
              <a:t>sector: FMCG, Services, etc.</a:t>
            </a:r>
          </a:p>
        </p:txBody>
      </p:sp>
    </p:spTree>
    <p:extLst>
      <p:ext uri="{BB962C8B-B14F-4D97-AF65-F5344CB8AC3E}">
        <p14:creationId xmlns:p14="http://schemas.microsoft.com/office/powerpoint/2010/main" val="3141267232"/>
      </p:ext>
    </p:extLst>
  </p:cSld>
  <p:clrMapOvr>
    <a:masterClrMapping/>
  </p:clrMapOvr>
  <p:extLst>
    <p:ext uri="{6950BFC3-D8DA-4A85-94F7-54DA5524770B}">
      <p188:commentRel xmlns:p188="http://schemas.microsoft.com/office/powerpoint/2018/8/main" xmlns=""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B7D308EE-5381-418E-A6D9-2AA105EF91E3}"/>
              </a:ext>
            </a:extLst>
          </p:cNvPr>
          <p:cNvSpPr>
            <a:spLocks noGrp="1"/>
          </p:cNvSpPr>
          <p:nvPr>
            <p:ph type="title"/>
          </p:nvPr>
        </p:nvSpPr>
        <p:spPr bwMode="auto">
          <a:xfrm>
            <a:off x="0" y="2286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a:t>Agenda</a:t>
            </a:r>
          </a:p>
        </p:txBody>
      </p:sp>
      <p:sp>
        <p:nvSpPr>
          <p:cNvPr id="10243" name="Rectangle 2">
            <a:extLst>
              <a:ext uri="{FF2B5EF4-FFF2-40B4-BE49-F238E27FC236}">
                <a16:creationId xmlns:a16="http://schemas.microsoft.com/office/drawing/2014/main" xmlns="" id="{7FEA761D-B3A1-48B4-A391-12C79CD1572B}"/>
              </a:ext>
            </a:extLst>
          </p:cNvPr>
          <p:cNvSpPr>
            <a:spLocks noChangeArrowheads="1"/>
          </p:cNvSpPr>
          <p:nvPr/>
        </p:nvSpPr>
        <p:spPr bwMode="auto">
          <a:xfrm>
            <a:off x="533400" y="4394200"/>
            <a:ext cx="6629400" cy="431800"/>
          </a:xfrm>
          <a:prstGeom prst="rect">
            <a:avLst/>
          </a:prstGeom>
          <a:solidFill>
            <a:srgbClr val="4D5E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r">
              <a:spcBef>
                <a:spcPct val="20000"/>
              </a:spcBef>
              <a:buClr>
                <a:schemeClr val="accent1"/>
              </a:buClr>
              <a:buFont typeface="Wingdings" panose="05000000000000000000" pitchFamily="2" charset="2"/>
              <a:buNone/>
            </a:pPr>
            <a:endParaRPr lang="en-US" altLang="en-US"/>
          </a:p>
        </p:txBody>
      </p:sp>
      <p:sp>
        <p:nvSpPr>
          <p:cNvPr id="6" name="Rectangle 5">
            <a:extLst>
              <a:ext uri="{FF2B5EF4-FFF2-40B4-BE49-F238E27FC236}">
                <a16:creationId xmlns:a16="http://schemas.microsoft.com/office/drawing/2014/main" xmlns="" id="{8F32C909-B664-4DFE-9638-C15F5EDC6098}"/>
              </a:ext>
            </a:extLst>
          </p:cNvPr>
          <p:cNvSpPr>
            <a:spLocks noChangeArrowheads="1"/>
          </p:cNvSpPr>
          <p:nvPr/>
        </p:nvSpPr>
        <p:spPr bwMode="auto">
          <a:xfrm>
            <a:off x="328613" y="1651003"/>
            <a:ext cx="9448800" cy="4062651"/>
          </a:xfrm>
          <a:prstGeom prst="rect">
            <a:avLst/>
          </a:prstGeom>
          <a:noFill/>
          <a:ln>
            <a:noFill/>
          </a:ln>
        </p:spPr>
        <p:txBody>
          <a:bodyPr lIns="180000" tIns="0" rIns="0" bIns="0">
            <a:spAutoFit/>
          </a:bodyPr>
          <a:lstStyle/>
          <a:p>
            <a:pPr marL="427028" lvl="1" indent="-244469">
              <a:spcAft>
                <a:spcPts val="1800"/>
              </a:spcAft>
              <a:buClr>
                <a:schemeClr val="tx2"/>
              </a:buClr>
              <a:buFont typeface="Wingdings" charset="0"/>
              <a:buChar char="n"/>
              <a:defRPr/>
            </a:pPr>
            <a:r>
              <a:rPr lang="en-US" sz="1600" dirty="0">
                <a:latin typeface="Georgia" panose="02040502050405020303" pitchFamily="18" charset="0"/>
              </a:rPr>
              <a:t>What is debt collection?</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Debt collection market evolution and trends </a:t>
            </a:r>
            <a:r>
              <a:rPr lang="en-US" sz="1600" dirty="0">
                <a:highlight>
                  <a:srgbClr val="FFFF00"/>
                </a:highlight>
                <a:latin typeface="Georgia" panose="02040502050405020303" pitchFamily="18" charset="0"/>
              </a:rPr>
              <a:t>in 2019</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B2C debt collection market: </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Serviced debt</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Purchased debt</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B2B debt collection market</a:t>
            </a:r>
          </a:p>
          <a:p>
            <a:pPr marL="884217" lvl="2" indent="-244469">
              <a:spcAft>
                <a:spcPts val="1800"/>
              </a:spcAft>
              <a:buClr>
                <a:schemeClr val="bg1"/>
              </a:buClr>
              <a:buFont typeface="Wingdings" charset="0"/>
              <a:buChar char="n"/>
              <a:defRPr/>
            </a:pPr>
            <a:r>
              <a:rPr lang="en-US" altLang="en-US" sz="1600" b="1" dirty="0">
                <a:solidFill>
                  <a:schemeClr val="bg1"/>
                </a:solidFill>
                <a:latin typeface="Georgia" panose="02040502050405020303" pitchFamily="18" charset="0"/>
                <a:ea typeface="+mn-ea"/>
              </a:rPr>
              <a:t>Debt collection market for international clients</a:t>
            </a:r>
            <a:r>
              <a:rPr lang="en-US" sz="1600" b="1" dirty="0">
                <a:solidFill>
                  <a:schemeClr val="bg1"/>
                </a:solidFill>
                <a:latin typeface="Georgia" panose="02040502050405020303" pitchFamily="18" charset="0"/>
                <a:ea typeface="+mn-ea"/>
              </a:rPr>
              <a:t> </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Macroeconomic environment</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Continuous improvement measures</a:t>
            </a:r>
          </a:p>
        </p:txBody>
      </p:sp>
    </p:spTree>
    <p:extLst>
      <p:ext uri="{BB962C8B-B14F-4D97-AF65-F5344CB8AC3E}">
        <p14:creationId xmlns:p14="http://schemas.microsoft.com/office/powerpoint/2010/main" val="3765293822"/>
      </p:ext>
    </p:extLst>
  </p:cSld>
  <p:clrMapOvr>
    <a:masterClrMapping/>
  </p:clrMapOvr>
  <p:extLst>
    <p:ext uri="{6950BFC3-D8DA-4A85-94F7-54DA5524770B}">
      <p188:commentRel xmlns:p188="http://schemas.microsoft.com/office/powerpoint/2018/8/main" xmlns=""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B3FD4058-B817-4F66-846D-A67E640BBC8E}"/>
              </a:ext>
            </a:extLst>
          </p:cNvPr>
          <p:cNvSpPr>
            <a:spLocks noGrp="1"/>
          </p:cNvSpPr>
          <p:nvPr>
            <p:ph type="title"/>
          </p:nvPr>
        </p:nvSpPr>
        <p:spPr bwMode="auto">
          <a:xfrm>
            <a:off x="0" y="1"/>
            <a:ext cx="73152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The international debt referred and debt recovered markets have seen a decrease of cases in both B2C &amp; B2B sectors</a:t>
            </a:r>
          </a:p>
        </p:txBody>
      </p:sp>
      <p:graphicFrame>
        <p:nvGraphicFramePr>
          <p:cNvPr id="6" name="Table 5">
            <a:extLst>
              <a:ext uri="{FF2B5EF4-FFF2-40B4-BE49-F238E27FC236}">
                <a16:creationId xmlns:a16="http://schemas.microsoft.com/office/drawing/2014/main" xmlns="" id="{AF75BB65-8089-4D3F-8EBE-78BBA8343560}"/>
              </a:ext>
            </a:extLst>
          </p:cNvPr>
          <p:cNvGraphicFramePr>
            <a:graphicFrameLocks noGrp="1"/>
          </p:cNvGraphicFramePr>
          <p:nvPr>
            <p:extLst>
              <p:ext uri="{D42A27DB-BD31-4B8C-83A1-F6EECF244321}">
                <p14:modId xmlns:p14="http://schemas.microsoft.com/office/powerpoint/2010/main" val="3452277292"/>
              </p:ext>
            </p:extLst>
          </p:nvPr>
        </p:nvGraphicFramePr>
        <p:xfrm>
          <a:off x="318658" y="1271679"/>
          <a:ext cx="8534402" cy="1080001"/>
        </p:xfrm>
        <a:graphic>
          <a:graphicData uri="http://schemas.openxmlformats.org/drawingml/2006/table">
            <a:tbl>
              <a:tblPr/>
              <a:tblGrid>
                <a:gridCol w="1810073">
                  <a:extLst>
                    <a:ext uri="{9D8B030D-6E8A-4147-A177-3AD203B41FA5}">
                      <a16:colId xmlns:a16="http://schemas.microsoft.com/office/drawing/2014/main" xmlns="" val="20000"/>
                    </a:ext>
                  </a:extLst>
                </a:gridCol>
                <a:gridCol w="1102459">
                  <a:extLst>
                    <a:ext uri="{9D8B030D-6E8A-4147-A177-3AD203B41FA5}">
                      <a16:colId xmlns:a16="http://schemas.microsoft.com/office/drawing/2014/main" xmlns="" val="20001"/>
                    </a:ext>
                  </a:extLst>
                </a:gridCol>
                <a:gridCol w="1149928">
                  <a:extLst>
                    <a:ext uri="{9D8B030D-6E8A-4147-A177-3AD203B41FA5}">
                      <a16:colId xmlns:a16="http://schemas.microsoft.com/office/drawing/2014/main" xmlns="" val="20002"/>
                    </a:ext>
                  </a:extLst>
                </a:gridCol>
                <a:gridCol w="1405467">
                  <a:extLst>
                    <a:ext uri="{9D8B030D-6E8A-4147-A177-3AD203B41FA5}">
                      <a16:colId xmlns:a16="http://schemas.microsoft.com/office/drawing/2014/main" xmlns="" val="20003"/>
                    </a:ext>
                  </a:extLst>
                </a:gridCol>
                <a:gridCol w="1405467">
                  <a:extLst>
                    <a:ext uri="{9D8B030D-6E8A-4147-A177-3AD203B41FA5}">
                      <a16:colId xmlns:a16="http://schemas.microsoft.com/office/drawing/2014/main" xmlns="" val="20004"/>
                    </a:ext>
                  </a:extLst>
                </a:gridCol>
                <a:gridCol w="830504">
                  <a:extLst>
                    <a:ext uri="{9D8B030D-6E8A-4147-A177-3AD203B41FA5}">
                      <a16:colId xmlns:a16="http://schemas.microsoft.com/office/drawing/2014/main" xmlns="" val="20005"/>
                    </a:ext>
                  </a:extLst>
                </a:gridCol>
                <a:gridCol w="830504">
                  <a:extLst>
                    <a:ext uri="{9D8B030D-6E8A-4147-A177-3AD203B41FA5}">
                      <a16:colId xmlns:a16="http://schemas.microsoft.com/office/drawing/2014/main" xmlns="" val="20006"/>
                    </a:ext>
                  </a:extLst>
                </a:gridCol>
              </a:tblGrid>
              <a:tr h="416300">
                <a:tc row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International debt referred</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5E7A"/>
                    </a:solidFill>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Number of cases</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Value in EUR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Avg. Value in EUR/Case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extLst>
                  <a:ext uri="{0D108BD9-81ED-4DB2-BD59-A6C34878D82A}">
                    <a16:rowId xmlns:a16="http://schemas.microsoft.com/office/drawing/2014/main" xmlns="" val="10000"/>
                  </a:ext>
                </a:extLst>
              </a:tr>
              <a:tr h="213259">
                <a:tc vMerge="1">
                  <a:txBody>
                    <a:bodyPr/>
                    <a:lstStyle/>
                    <a:p>
                      <a:endParaRPr lang="en-US"/>
                    </a:p>
                  </a:txBody>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237183">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B2C</a:t>
                      </a:r>
                    </a:p>
                  </a:txBody>
                  <a:tcPr marL="36000" marR="72000"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712,532</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dirty="0">
                          <a:solidFill>
                            <a:srgbClr val="000000"/>
                          </a:solidFill>
                          <a:effectLst/>
                          <a:latin typeface="Georgia" panose="02040502050405020303" pitchFamily="18" charset="0"/>
                        </a:rPr>
                        <a:t>506,468</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1,020,440,713</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647,749,764</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       1,432 </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1,279</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13259">
                <a:tc>
                  <a:txBody>
                    <a:body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B2B</a:t>
                      </a:r>
                    </a:p>
                  </a:txBody>
                  <a:tcPr marL="36000" marR="72000"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50,699</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dirty="0">
                          <a:solidFill>
                            <a:srgbClr val="000000"/>
                          </a:solidFill>
                          <a:effectLst/>
                          <a:latin typeface="Georgia" panose="02040502050405020303" pitchFamily="18" charset="0"/>
                        </a:rPr>
                        <a:t>40,063</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25,418,265</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50,350,345</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           501 </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dirty="0">
                          <a:solidFill>
                            <a:srgbClr val="000000"/>
                          </a:solidFill>
                          <a:effectLst/>
                          <a:latin typeface="Georgia" panose="02040502050405020303" pitchFamily="18" charset="0"/>
                        </a:rPr>
                        <a:t>       1,257 </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697958789"/>
                  </a:ext>
                </a:extLst>
              </a:tr>
            </a:tbl>
          </a:graphicData>
        </a:graphic>
      </p:graphicFrame>
      <p:sp>
        <p:nvSpPr>
          <p:cNvPr id="28752" name="TextBox 7">
            <a:extLst>
              <a:ext uri="{FF2B5EF4-FFF2-40B4-BE49-F238E27FC236}">
                <a16:creationId xmlns:a16="http://schemas.microsoft.com/office/drawing/2014/main" xmlns="" id="{FDC4A02E-FDC6-4DB9-9C72-2B62545706A1}"/>
              </a:ext>
            </a:extLst>
          </p:cNvPr>
          <p:cNvSpPr txBox="1">
            <a:spLocks noChangeArrowheads="1"/>
          </p:cNvSpPr>
          <p:nvPr/>
        </p:nvSpPr>
        <p:spPr bwMode="auto">
          <a:xfrm>
            <a:off x="352777" y="3869687"/>
            <a:ext cx="3415145" cy="2070495"/>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buClr>
                <a:srgbClr val="17375E"/>
              </a:buClr>
              <a:buFont typeface="Wingdings" panose="05000000000000000000" pitchFamily="2" charset="2"/>
              <a:buChar char="§"/>
            </a:pPr>
            <a:r>
              <a:rPr lang="en-US" altLang="en-US" sz="1100" b="1" i="1" dirty="0">
                <a:latin typeface="Georgia" panose="02040502050405020303" pitchFamily="18" charset="0"/>
              </a:rPr>
              <a:t>B2C by category split</a:t>
            </a:r>
            <a:r>
              <a:rPr lang="en-US" altLang="en-US" sz="1100" dirty="0">
                <a:latin typeface="Georgia" panose="02040502050405020303" pitchFamily="18" charset="0"/>
              </a:rPr>
              <a:t>. In 2020, international B2C debt accounted for 99% of the total market in terms of number of cases.</a:t>
            </a:r>
          </a:p>
          <a:p>
            <a:pPr algn="just" eaLnBrk="1" hangingPunct="1">
              <a:spcBef>
                <a:spcPts val="600"/>
              </a:spcBef>
              <a:buClr>
                <a:srgbClr val="17375E"/>
              </a:buClr>
              <a:buFont typeface="Wingdings" panose="05000000000000000000" pitchFamily="2" charset="2"/>
              <a:buChar char="§"/>
            </a:pPr>
            <a:r>
              <a:rPr lang="en-US" altLang="en-US" sz="1100" b="1" i="1" dirty="0">
                <a:latin typeface="Georgia" panose="02040502050405020303" pitchFamily="18" charset="0"/>
              </a:rPr>
              <a:t>Market dynamics</a:t>
            </a:r>
            <a:r>
              <a:rPr lang="en-US" altLang="en-US" sz="1100" b="1" dirty="0">
                <a:latin typeface="Georgia" panose="02040502050405020303" pitchFamily="18" charset="0"/>
              </a:rPr>
              <a:t>. </a:t>
            </a:r>
            <a:r>
              <a:rPr lang="en-US" altLang="en-US" sz="1100" dirty="0">
                <a:latin typeface="Georgia" panose="02040502050405020303" pitchFamily="18" charset="0"/>
              </a:rPr>
              <a:t>The numbers of international debt recovered and referred B2C cases have both seen a decrease compared to 2020, however the average values per case have remain stable in the debts recovered part, at~1,626 EUR/case, whilst in B2C debt </a:t>
            </a:r>
            <a:r>
              <a:rPr lang="en-US" altLang="en-US" sz="1100" dirty="0" err="1">
                <a:latin typeface="Georgia" panose="02040502050405020303" pitchFamily="18" charset="0"/>
              </a:rPr>
              <a:t>refferd</a:t>
            </a:r>
            <a:r>
              <a:rPr lang="en-US" altLang="en-US" sz="1100" dirty="0">
                <a:latin typeface="Georgia" panose="02040502050405020303" pitchFamily="18" charset="0"/>
              </a:rPr>
              <a:t> has seen a decrease to 1,279 EUR/case.</a:t>
            </a:r>
            <a:endParaRPr lang="en-US" altLang="en-US" sz="1100" b="1" dirty="0">
              <a:latin typeface="Georgia" panose="02040502050405020303" pitchFamily="18" charset="0"/>
            </a:endParaRPr>
          </a:p>
        </p:txBody>
      </p:sp>
      <p:sp>
        <p:nvSpPr>
          <p:cNvPr id="12" name="TextBox 10">
            <a:extLst>
              <a:ext uri="{FF2B5EF4-FFF2-40B4-BE49-F238E27FC236}">
                <a16:creationId xmlns:a16="http://schemas.microsoft.com/office/drawing/2014/main" xmlns="" id="{FB6F531C-615F-40B9-84EC-8880F1FB8471}"/>
              </a:ext>
            </a:extLst>
          </p:cNvPr>
          <p:cNvSpPr txBox="1">
            <a:spLocks noChangeArrowheads="1"/>
          </p:cNvSpPr>
          <p:nvPr/>
        </p:nvSpPr>
        <p:spPr bwMode="auto">
          <a:xfrm>
            <a:off x="234951" y="780621"/>
            <a:ext cx="6819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Collection market for international clients – Debts referred &amp; recovered</a:t>
            </a:r>
          </a:p>
        </p:txBody>
      </p:sp>
      <p:graphicFrame>
        <p:nvGraphicFramePr>
          <p:cNvPr id="9" name="Table 8">
            <a:extLst>
              <a:ext uri="{FF2B5EF4-FFF2-40B4-BE49-F238E27FC236}">
                <a16:creationId xmlns:a16="http://schemas.microsoft.com/office/drawing/2014/main" xmlns="" id="{CF2F1AED-5924-409D-ACD0-15AB8E018BAF}"/>
              </a:ext>
            </a:extLst>
          </p:cNvPr>
          <p:cNvGraphicFramePr>
            <a:graphicFrameLocks noGrp="1"/>
          </p:cNvGraphicFramePr>
          <p:nvPr>
            <p:extLst>
              <p:ext uri="{D42A27DB-BD31-4B8C-83A1-F6EECF244321}">
                <p14:modId xmlns:p14="http://schemas.microsoft.com/office/powerpoint/2010/main" val="3420501214"/>
              </p:ext>
            </p:extLst>
          </p:nvPr>
        </p:nvGraphicFramePr>
        <p:xfrm>
          <a:off x="318658" y="2467527"/>
          <a:ext cx="8534402" cy="1058272"/>
        </p:xfrm>
        <a:graphic>
          <a:graphicData uri="http://schemas.openxmlformats.org/drawingml/2006/table">
            <a:tbl>
              <a:tblPr/>
              <a:tblGrid>
                <a:gridCol w="1810073">
                  <a:extLst>
                    <a:ext uri="{9D8B030D-6E8A-4147-A177-3AD203B41FA5}">
                      <a16:colId xmlns:a16="http://schemas.microsoft.com/office/drawing/2014/main" xmlns="" val="20000"/>
                    </a:ext>
                  </a:extLst>
                </a:gridCol>
                <a:gridCol w="1102459">
                  <a:extLst>
                    <a:ext uri="{9D8B030D-6E8A-4147-A177-3AD203B41FA5}">
                      <a16:colId xmlns:a16="http://schemas.microsoft.com/office/drawing/2014/main" xmlns="" val="20001"/>
                    </a:ext>
                  </a:extLst>
                </a:gridCol>
                <a:gridCol w="1149928">
                  <a:extLst>
                    <a:ext uri="{9D8B030D-6E8A-4147-A177-3AD203B41FA5}">
                      <a16:colId xmlns:a16="http://schemas.microsoft.com/office/drawing/2014/main" xmlns="" val="20002"/>
                    </a:ext>
                  </a:extLst>
                </a:gridCol>
                <a:gridCol w="1405467">
                  <a:extLst>
                    <a:ext uri="{9D8B030D-6E8A-4147-A177-3AD203B41FA5}">
                      <a16:colId xmlns:a16="http://schemas.microsoft.com/office/drawing/2014/main" xmlns="" val="20003"/>
                    </a:ext>
                  </a:extLst>
                </a:gridCol>
                <a:gridCol w="1405467">
                  <a:extLst>
                    <a:ext uri="{9D8B030D-6E8A-4147-A177-3AD203B41FA5}">
                      <a16:colId xmlns:a16="http://schemas.microsoft.com/office/drawing/2014/main" xmlns="" val="20004"/>
                    </a:ext>
                  </a:extLst>
                </a:gridCol>
                <a:gridCol w="830504">
                  <a:extLst>
                    <a:ext uri="{9D8B030D-6E8A-4147-A177-3AD203B41FA5}">
                      <a16:colId xmlns:a16="http://schemas.microsoft.com/office/drawing/2014/main" xmlns="" val="20005"/>
                    </a:ext>
                  </a:extLst>
                </a:gridCol>
                <a:gridCol w="830504">
                  <a:extLst>
                    <a:ext uri="{9D8B030D-6E8A-4147-A177-3AD203B41FA5}">
                      <a16:colId xmlns:a16="http://schemas.microsoft.com/office/drawing/2014/main" xmlns="" val="20006"/>
                    </a:ext>
                  </a:extLst>
                </a:gridCol>
              </a:tblGrid>
              <a:tr h="374964">
                <a:tc row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International debt recovered</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5E7A"/>
                    </a:solidFill>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Number of cases</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Value in EUR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tc gridSpan="2">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Georgia" panose="02040502050405020303" pitchFamily="18" charset="0"/>
                          <a:ea typeface="MS PGothic" panose="020B0600070205080204" pitchFamily="34" charset="-128"/>
                        </a:rPr>
                        <a:t>Avg. Value in EUR/Case </a:t>
                      </a:r>
                    </a:p>
                  </a:txBody>
                  <a:tcPr marL="9203" marR="9203"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5E7A"/>
                    </a:solidFill>
                  </a:tcPr>
                </a:tc>
                <a:tc hMerge="1">
                  <a:txBody>
                    <a:bodyPr/>
                    <a:lstStyle/>
                    <a:p>
                      <a:endParaRPr lang="en-US"/>
                    </a:p>
                  </a:txBody>
                  <a:tcPr/>
                </a:tc>
                <a:extLst>
                  <a:ext uri="{0D108BD9-81ED-4DB2-BD59-A6C34878D82A}">
                    <a16:rowId xmlns:a16="http://schemas.microsoft.com/office/drawing/2014/main" xmlns="" val="10000"/>
                  </a:ext>
                </a:extLst>
              </a:tr>
              <a:tr h="192084">
                <a:tc vMerge="1">
                  <a:txBody>
                    <a:bodyPr/>
                    <a:lstStyle/>
                    <a:p>
                      <a:endParaRPr lang="en-US"/>
                    </a:p>
                  </a:txBody>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2020</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algn="ctr" rtl="0" fontAlgn="b"/>
                      <a:r>
                        <a:rPr lang="en-US" sz="1200" b="1" i="0" u="none" strike="noStrike">
                          <a:solidFill>
                            <a:srgbClr val="FFFFFF"/>
                          </a:solidFill>
                          <a:effectLst/>
                          <a:latin typeface="Georgia" panose="02040502050405020303" pitchFamily="18" charset="0"/>
                        </a:rPr>
                        <a:t>2021</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245612">
                <a:tc>
                  <a:txBody>
                    <a:bodyPr/>
                    <a:lstStyle>
                      <a:lvl1pPr defTabSz="912813">
                        <a:spcBef>
                          <a:spcPct val="20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912813">
                        <a:spcBef>
                          <a:spcPct val="200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4pPr>
                      <a:lvl5pPr marL="2057400" indent="-228600" defTabSz="912813">
                        <a:spcBef>
                          <a:spcPct val="200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B2C</a:t>
                      </a:r>
                    </a:p>
                  </a:txBody>
                  <a:tcPr marL="36000" marR="36000"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351,018</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236,225</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570,841,366</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384,204,611</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       1,626 </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dirty="0">
                          <a:solidFill>
                            <a:srgbClr val="000000"/>
                          </a:solidFill>
                          <a:effectLst/>
                          <a:latin typeface="Georgia" panose="02040502050405020303" pitchFamily="18" charset="0"/>
                        </a:rPr>
                        <a:t>1,626</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45612">
                <a:tc>
                  <a:txBody>
                    <a:body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eorgia" panose="02040502050405020303" pitchFamily="18" charset="0"/>
                          <a:ea typeface="MS PGothic" panose="020B0600070205080204" pitchFamily="34" charset="-128"/>
                        </a:rPr>
                        <a:t>B2B</a:t>
                      </a:r>
                    </a:p>
                  </a:txBody>
                  <a:tcPr marL="36000" marR="36000" marT="920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39,068</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27,915</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19,301,852</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30,185,055</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a:solidFill>
                            <a:srgbClr val="000000"/>
                          </a:solidFill>
                          <a:effectLst/>
                          <a:latin typeface="Georgia" panose="02040502050405020303" pitchFamily="18" charset="0"/>
                        </a:rPr>
                        <a:t>          494 </a:t>
                      </a:r>
                    </a:p>
                  </a:txBody>
                  <a:tcPr marL="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b"/>
                      <a:r>
                        <a:rPr lang="en-US" sz="1100" b="1" i="0" u="none" strike="noStrike" dirty="0">
                          <a:solidFill>
                            <a:srgbClr val="000000"/>
                          </a:solidFill>
                          <a:effectLst/>
                          <a:latin typeface="Georgia" panose="02040502050405020303" pitchFamily="18" charset="0"/>
                        </a:rPr>
                        <a:t>       1,081 </a:t>
                      </a:r>
                    </a:p>
                  </a:txBody>
                  <a:tcPr marL="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697958789"/>
                  </a:ext>
                </a:extLst>
              </a:tr>
            </a:tbl>
          </a:graphicData>
        </a:graphic>
      </p:graphicFrame>
      <p:graphicFrame>
        <p:nvGraphicFramePr>
          <p:cNvPr id="8" name="Chart 7">
            <a:extLst>
              <a:ext uri="{FF2B5EF4-FFF2-40B4-BE49-F238E27FC236}">
                <a16:creationId xmlns:a16="http://schemas.microsoft.com/office/drawing/2014/main" xmlns="" id="{652A401F-4DC9-4125-ADC1-B6C7EB0A7BEC}"/>
              </a:ext>
            </a:extLst>
          </p:cNvPr>
          <p:cNvGraphicFramePr/>
          <p:nvPr>
            <p:extLst>
              <p:ext uri="{D42A27DB-BD31-4B8C-83A1-F6EECF244321}">
                <p14:modId xmlns:p14="http://schemas.microsoft.com/office/powerpoint/2010/main" val="2275002504"/>
              </p:ext>
            </p:extLst>
          </p:nvPr>
        </p:nvGraphicFramePr>
        <p:xfrm>
          <a:off x="3809999" y="3714019"/>
          <a:ext cx="5043056" cy="2648383"/>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xmlns="" id="{FD474C2A-AF64-4C54-A6A9-6895805334C9}"/>
                  </a:ext>
                </a:extLst>
              </p14:cNvPr>
              <p14:cNvContentPartPr/>
              <p14:nvPr/>
            </p14:nvContentPartPr>
            <p14:xfrm>
              <a:off x="2297428" y="2028065"/>
              <a:ext cx="360" cy="360"/>
            </p14:xfrm>
          </p:contentPart>
        </mc:Choice>
        <mc:Fallback xmlns="">
          <p:pic>
            <p:nvPicPr>
              <p:cNvPr id="4" name="Ink 3">
                <a:extLst>
                  <a:ext uri="{FF2B5EF4-FFF2-40B4-BE49-F238E27FC236}">
                    <a16:creationId xmlns:a16="http://schemas.microsoft.com/office/drawing/2014/main" id="{FD474C2A-AF64-4C54-A6A9-6895805334C9}"/>
                  </a:ext>
                </a:extLst>
              </p:cNvPr>
              <p:cNvPicPr/>
              <p:nvPr/>
            </p:nvPicPr>
            <p:blipFill>
              <a:blip r:embed="rId5"/>
              <a:stretch>
                <a:fillRect/>
              </a:stretch>
            </p:blipFill>
            <p:spPr>
              <a:xfrm>
                <a:off x="2243788" y="192006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xmlns="" id="{830A34C2-D03B-4FD9-A3A4-C82067312A81}"/>
                  </a:ext>
                </a:extLst>
              </p14:cNvPr>
              <p14:cNvContentPartPr/>
              <p14:nvPr/>
            </p14:nvContentPartPr>
            <p14:xfrm>
              <a:off x="2298148" y="2016185"/>
              <a:ext cx="785880" cy="207000"/>
            </p14:xfrm>
          </p:contentPart>
        </mc:Choice>
        <mc:Fallback xmlns="">
          <p:pic>
            <p:nvPicPr>
              <p:cNvPr id="5" name="Ink 4">
                <a:extLst>
                  <a:ext uri="{FF2B5EF4-FFF2-40B4-BE49-F238E27FC236}">
                    <a16:creationId xmlns:a16="http://schemas.microsoft.com/office/drawing/2014/main" id="{830A34C2-D03B-4FD9-A3A4-C82067312A81}"/>
                  </a:ext>
                </a:extLst>
              </p:cNvPr>
              <p:cNvPicPr/>
              <p:nvPr/>
            </p:nvPicPr>
            <p:blipFill>
              <a:blip r:embed="rId7"/>
              <a:stretch>
                <a:fillRect/>
              </a:stretch>
            </p:blipFill>
            <p:spPr>
              <a:xfrm>
                <a:off x="2244508" y="1908185"/>
                <a:ext cx="89352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xmlns="" id="{D4146EE9-FE6E-40EC-96DE-AA76671CA7B1}"/>
                  </a:ext>
                </a:extLst>
              </p14:cNvPr>
              <p14:cNvContentPartPr/>
              <p14:nvPr/>
            </p14:nvContentPartPr>
            <p14:xfrm>
              <a:off x="2283388" y="3135065"/>
              <a:ext cx="735480" cy="272160"/>
            </p14:xfrm>
          </p:contentPart>
        </mc:Choice>
        <mc:Fallback xmlns="">
          <p:pic>
            <p:nvPicPr>
              <p:cNvPr id="7" name="Ink 6">
                <a:extLst>
                  <a:ext uri="{FF2B5EF4-FFF2-40B4-BE49-F238E27FC236}">
                    <a16:creationId xmlns:a16="http://schemas.microsoft.com/office/drawing/2014/main" id="{D4146EE9-FE6E-40EC-96DE-AA76671CA7B1}"/>
                  </a:ext>
                </a:extLst>
              </p:cNvPr>
              <p:cNvPicPr/>
              <p:nvPr/>
            </p:nvPicPr>
            <p:blipFill>
              <a:blip r:embed="rId9"/>
              <a:stretch>
                <a:fillRect/>
              </a:stretch>
            </p:blipFill>
            <p:spPr>
              <a:xfrm>
                <a:off x="2229748" y="3027065"/>
                <a:ext cx="843120" cy="487800"/>
              </a:xfrm>
              <a:prstGeom prst="rect">
                <a:avLst/>
              </a:prstGeom>
            </p:spPr>
          </p:pic>
        </mc:Fallback>
      </mc:AlternateContent>
    </p:spTree>
    <p:extLst>
      <p:ext uri="{BB962C8B-B14F-4D97-AF65-F5344CB8AC3E}">
        <p14:creationId xmlns:p14="http://schemas.microsoft.com/office/powerpoint/2010/main" val="776169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C38797CE-637E-4BE5-9A60-80C77634F691}"/>
              </a:ext>
            </a:extLst>
          </p:cNvPr>
          <p:cNvGraphicFramePr>
            <a:graphicFrameLocks noGrp="1"/>
          </p:cNvGraphicFramePr>
          <p:nvPr>
            <p:extLst>
              <p:ext uri="{D42A27DB-BD31-4B8C-83A1-F6EECF244321}">
                <p14:modId xmlns:p14="http://schemas.microsoft.com/office/powerpoint/2010/main" val="2130239906"/>
              </p:ext>
            </p:extLst>
          </p:nvPr>
        </p:nvGraphicFramePr>
        <p:xfrm>
          <a:off x="9526" y="1726242"/>
          <a:ext cx="3648081" cy="3094496"/>
        </p:xfrm>
        <a:graphic>
          <a:graphicData uri="http://schemas.openxmlformats.org/drawingml/2006/table">
            <a:tbl>
              <a:tblPr firstRow="1" lastRow="1" bandRow="1">
                <a:tableStyleId>{6E25E649-3F16-4E02-A733-19D2CDBF48F0}</a:tableStyleId>
              </a:tblPr>
              <a:tblGrid>
                <a:gridCol w="775972">
                  <a:extLst>
                    <a:ext uri="{9D8B030D-6E8A-4147-A177-3AD203B41FA5}">
                      <a16:colId xmlns:a16="http://schemas.microsoft.com/office/drawing/2014/main" xmlns="" val="20000"/>
                    </a:ext>
                  </a:extLst>
                </a:gridCol>
                <a:gridCol w="848435">
                  <a:extLst>
                    <a:ext uri="{9D8B030D-6E8A-4147-A177-3AD203B41FA5}">
                      <a16:colId xmlns:a16="http://schemas.microsoft.com/office/drawing/2014/main" xmlns="" val="20001"/>
                    </a:ext>
                  </a:extLst>
                </a:gridCol>
                <a:gridCol w="575871">
                  <a:extLst>
                    <a:ext uri="{9D8B030D-6E8A-4147-A177-3AD203B41FA5}">
                      <a16:colId xmlns:a16="http://schemas.microsoft.com/office/drawing/2014/main" xmlns="" val="1342859704"/>
                    </a:ext>
                  </a:extLst>
                </a:gridCol>
                <a:gridCol w="685800">
                  <a:extLst>
                    <a:ext uri="{9D8B030D-6E8A-4147-A177-3AD203B41FA5}">
                      <a16:colId xmlns:a16="http://schemas.microsoft.com/office/drawing/2014/main" xmlns="" val="20002"/>
                    </a:ext>
                  </a:extLst>
                </a:gridCol>
                <a:gridCol w="762003">
                  <a:extLst>
                    <a:ext uri="{9D8B030D-6E8A-4147-A177-3AD203B41FA5}">
                      <a16:colId xmlns:a16="http://schemas.microsoft.com/office/drawing/2014/main" xmlns="" val="557018302"/>
                    </a:ext>
                  </a:extLst>
                </a:gridCol>
              </a:tblGrid>
              <a:tr h="397016">
                <a:tc rowSpan="2">
                  <a:txBody>
                    <a:bodyPr/>
                    <a:lstStyle/>
                    <a:p>
                      <a:pPr algn="ctr" fontAlgn="b"/>
                      <a:r>
                        <a:rPr lang="en-US" sz="1100" u="none" strike="noStrike" dirty="0">
                          <a:effectLst/>
                          <a:latin typeface="Georgia" panose="02040502050405020303" pitchFamily="18" charset="0"/>
                        </a:rPr>
                        <a:t>International debt</a:t>
                      </a:r>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Referred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821449696"/>
                  </a:ext>
                </a:extLst>
              </a:tr>
              <a:tr h="192024">
                <a:tc v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rowSpan="2">
                  <a:txBody>
                    <a:bodyPr/>
                    <a:lstStyle/>
                    <a:p>
                      <a:pPr algn="ctr" rtl="0" fontAlgn="b"/>
                      <a:r>
                        <a:rPr lang="en-US" sz="1100" b="1" i="0" u="none" strike="noStrike" dirty="0">
                          <a:solidFill>
                            <a:srgbClr val="FFFFFF"/>
                          </a:solidFill>
                          <a:effectLst/>
                          <a:latin typeface="Georgia" panose="02040502050405020303" pitchFamily="18" charset="0"/>
                        </a:rPr>
                        <a:t>B2C</a:t>
                      </a:r>
                    </a:p>
                  </a:txBody>
                  <a:tcPr marL="7620" marR="7620" marT="7620" marB="0" anchor="ctr">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B2B</a:t>
                      </a:r>
                    </a:p>
                  </a:txBody>
                  <a:tcPr marL="7620" marR="7620" marT="7620" marB="0" anchor="ctr">
                    <a:lnR w="12700" cap="flat" cmpd="sng" algn="ctr">
                      <a:solidFill>
                        <a:schemeClr val="tx1"/>
                      </a:solidFill>
                      <a:prstDash val="solid"/>
                      <a:round/>
                      <a:headEnd type="none" w="med" len="med"/>
                      <a:tailEnd type="none" w="med" len="med"/>
                    </a:lnR>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B2C</a:t>
                      </a:r>
                    </a:p>
                  </a:txBody>
                  <a:tcPr marL="7620" marR="7620" marT="7620" marB="0" anchor="ctr">
                    <a:lnL w="12700" cap="flat" cmpd="sng" algn="ctr">
                      <a:solidFill>
                        <a:schemeClr val="tx1"/>
                      </a:solidFill>
                      <a:prstDash val="solid"/>
                      <a:round/>
                      <a:headEnd type="none" w="med" len="med"/>
                      <a:tailEnd type="none" w="med" len="med"/>
                    </a:lnL>
                    <a:solidFill>
                      <a:srgbClr val="4D5E7A"/>
                    </a:solidFill>
                  </a:tcPr>
                </a:tc>
                <a:tc rowSpan="2">
                  <a:txBody>
                    <a:bodyPr/>
                    <a:lstStyle/>
                    <a:p>
                      <a:pPr algn="ctr" rtl="0" fontAlgn="b"/>
                      <a:r>
                        <a:rPr lang="en-US" sz="1100" b="1" i="0" u="none" strike="noStrike">
                          <a:solidFill>
                            <a:srgbClr val="FFFFFF"/>
                          </a:solidFill>
                          <a:effectLst/>
                          <a:latin typeface="Georgia" panose="02040502050405020303" pitchFamily="18" charset="0"/>
                        </a:rPr>
                        <a:t>B2B</a:t>
                      </a:r>
                    </a:p>
                  </a:txBody>
                  <a:tcPr marL="7620" marR="7620" marT="7620" marB="0" anchor="ctr">
                    <a:solidFill>
                      <a:srgbClr val="4D5E7A"/>
                    </a:solidFill>
                  </a:tcPr>
                </a:tc>
                <a:extLst>
                  <a:ext uri="{0D108BD9-81ED-4DB2-BD59-A6C34878D82A}">
                    <a16:rowId xmlns:a16="http://schemas.microsoft.com/office/drawing/2014/main" xmlns="" val="10000"/>
                  </a:ext>
                </a:extLst>
              </a:tr>
              <a:tr h="192024">
                <a:tc>
                  <a:txBody>
                    <a:bodyPr/>
                    <a:lstStyle/>
                    <a:p>
                      <a:pPr algn="ctr" fontAlgn="b"/>
                      <a:r>
                        <a:rPr lang="en-US" sz="1100" b="1" u="none" strike="noStrike" dirty="0">
                          <a:solidFill>
                            <a:schemeClr val="bg1"/>
                          </a:solidFill>
                          <a:effectLst/>
                          <a:latin typeface="Georgia" panose="02040502050405020303" pitchFamily="18" charset="0"/>
                        </a:rPr>
                        <a:t>Sectors</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F81BD"/>
                    </a:solidFill>
                  </a:tcPr>
                </a:tc>
                <a:tc vMerge="1">
                  <a:txBody>
                    <a:bodyPr/>
                    <a:lstStyle/>
                    <a:p>
                      <a:endParaRPr lang="en-US"/>
                    </a:p>
                  </a:txBody>
                  <a:tcPr>
                    <a:solidFill>
                      <a:srgbClr val="4D5E7A"/>
                    </a:solidFill>
                  </a:tcPr>
                </a:tc>
                <a:tc vMerge="1">
                  <a:txBody>
                    <a:bodyPr/>
                    <a:lstStyle/>
                    <a:p>
                      <a:endParaRPr lang="en-US"/>
                    </a:p>
                  </a:txBody>
                  <a:tcPr/>
                </a:tc>
                <a:tc vMerge="1">
                  <a:txBody>
                    <a:bodyPr/>
                    <a:lstStyle/>
                    <a:p>
                      <a:endParaRPr lang="en-US"/>
                    </a:p>
                  </a:txBody>
                  <a:tcPr>
                    <a:solidFill>
                      <a:srgbClr val="4D5E7A"/>
                    </a:solidFill>
                  </a:tcPr>
                </a:tc>
                <a:tc vMerge="1">
                  <a:txBody>
                    <a:bodyPr/>
                    <a:lstStyle/>
                    <a:p>
                      <a:endParaRPr lang="en-US"/>
                    </a:p>
                  </a:txBody>
                  <a:tcPr/>
                </a:tc>
                <a:extLst>
                  <a:ext uri="{0D108BD9-81ED-4DB2-BD59-A6C34878D82A}">
                    <a16:rowId xmlns:a16="http://schemas.microsoft.com/office/drawing/2014/main" xmlns="" val="10001"/>
                  </a:ext>
                </a:extLst>
              </a:tr>
              <a:tr h="283464">
                <a:tc>
                  <a:txBody>
                    <a:bodyPr/>
                    <a:lstStyle/>
                    <a:p>
                      <a:pPr algn="l" fontAlgn="b"/>
                      <a:r>
                        <a:rPr lang="en-US" sz="1100" b="1" u="none" strike="noStrike">
                          <a:effectLst/>
                          <a:latin typeface="Georgia" panose="02040502050405020303" pitchFamily="18" charset="0"/>
                        </a:rPr>
                        <a:t>Banking</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a:solidFill>
                            <a:srgbClr val="000000"/>
                          </a:solidFill>
                          <a:effectLst/>
                          <a:latin typeface="Georgia" panose="02040502050405020303" pitchFamily="18" charset="0"/>
                        </a:rPr>
                        <a:t>296,927</a:t>
                      </a:r>
                    </a:p>
                  </a:txBody>
                  <a:tcPr marL="7620" marR="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dirty="0">
                          <a:solidFill>
                            <a:srgbClr val="000000"/>
                          </a:solidFill>
                          <a:effectLst/>
                          <a:latin typeface="Georgia" panose="02040502050405020303" pitchFamily="18" charset="0"/>
                        </a:rPr>
                        <a:t>9,559</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a:solidFill>
                            <a:srgbClr val="000000"/>
                          </a:solidFill>
                          <a:effectLst/>
                          <a:latin typeface="Georgia" panose="02040502050405020303" pitchFamily="18" charset="0"/>
                        </a:rPr>
                        <a:t>150,285</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4,551</a:t>
                      </a:r>
                    </a:p>
                  </a:txBody>
                  <a:tcPr marL="7620" marR="7620" marT="7620" marB="0" anchor="ctr"/>
                </a:tc>
                <a:extLst>
                  <a:ext uri="{0D108BD9-81ED-4DB2-BD59-A6C34878D82A}">
                    <a16:rowId xmlns:a16="http://schemas.microsoft.com/office/drawing/2014/main" xmlns="" val="10002"/>
                  </a:ext>
                </a:extLst>
              </a:tr>
              <a:tr h="283464">
                <a:tc>
                  <a:txBody>
                    <a:bodyPr/>
                    <a:lstStyle/>
                    <a:p>
                      <a:pPr algn="l" fontAlgn="b"/>
                      <a:r>
                        <a:rPr lang="en-US" sz="1100" b="1" u="none" strike="noStrike" dirty="0">
                          <a:effectLst/>
                          <a:latin typeface="Georgia" panose="02040502050405020303" pitchFamily="18" charset="0"/>
                        </a:rPr>
                        <a:t>Telecom</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a:solidFill>
                            <a:srgbClr val="000000"/>
                          </a:solidFill>
                          <a:effectLst/>
                          <a:latin typeface="Georgia" panose="02040502050405020303" pitchFamily="18" charset="0"/>
                        </a:rPr>
                        <a:t>55,873</a:t>
                      </a:r>
                    </a:p>
                  </a:txBody>
                  <a:tcPr marL="7620" marR="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5,112</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dirty="0">
                          <a:solidFill>
                            <a:srgbClr val="000000"/>
                          </a:solidFill>
                          <a:effectLst/>
                          <a:latin typeface="Georgia" panose="02040502050405020303" pitchFamily="18" charset="0"/>
                        </a:rPr>
                        <a:t>14,014</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2,007</a:t>
                      </a:r>
                    </a:p>
                  </a:txBody>
                  <a:tcPr marL="7620" marR="7620" marT="7620" marB="0" anchor="ctr"/>
                </a:tc>
                <a:extLst>
                  <a:ext uri="{0D108BD9-81ED-4DB2-BD59-A6C34878D82A}">
                    <a16:rowId xmlns:a16="http://schemas.microsoft.com/office/drawing/2014/main" xmlns="" val="10003"/>
                  </a:ext>
                </a:extLst>
              </a:tr>
              <a:tr h="283464">
                <a:tc>
                  <a:txBody>
                    <a:bodyPr/>
                    <a:lstStyle/>
                    <a:p>
                      <a:pPr algn="l" fontAlgn="b"/>
                      <a:r>
                        <a:rPr lang="en-US" sz="1100" b="1" u="none" strike="noStrike" dirty="0">
                          <a:effectLst/>
                          <a:latin typeface="Georgia" panose="02040502050405020303" pitchFamily="18" charset="0"/>
                        </a:rPr>
                        <a:t>Leasing</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a:solidFill>
                            <a:srgbClr val="000000"/>
                          </a:solidFill>
                          <a:effectLst/>
                          <a:latin typeface="Georgia" panose="02040502050405020303" pitchFamily="18" charset="0"/>
                        </a:rPr>
                        <a:t>872</a:t>
                      </a:r>
                    </a:p>
                  </a:txBody>
                  <a:tcPr marL="7620" marR="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1494</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dirty="0">
                          <a:solidFill>
                            <a:srgbClr val="000000"/>
                          </a:solidFill>
                          <a:effectLst/>
                          <a:latin typeface="Georgia" panose="02040502050405020303" pitchFamily="18" charset="0"/>
                        </a:rPr>
                        <a:t>558</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909</a:t>
                      </a:r>
                    </a:p>
                  </a:txBody>
                  <a:tcPr marL="7620" marR="7620" marT="7620" marB="0" anchor="ctr"/>
                </a:tc>
                <a:extLst>
                  <a:ext uri="{0D108BD9-81ED-4DB2-BD59-A6C34878D82A}">
                    <a16:rowId xmlns:a16="http://schemas.microsoft.com/office/drawing/2014/main" xmlns="" val="10004"/>
                  </a:ext>
                </a:extLst>
              </a:tr>
              <a:tr h="283464">
                <a:tc>
                  <a:txBody>
                    <a:bodyPr/>
                    <a:lstStyle/>
                    <a:p>
                      <a:pPr algn="l" fontAlgn="b"/>
                      <a:r>
                        <a:rPr lang="en-US" sz="1100" b="1" u="none" strike="noStrike" dirty="0">
                          <a:effectLst/>
                          <a:latin typeface="Georgia" panose="02040502050405020303" pitchFamily="18" charset="0"/>
                        </a:rPr>
                        <a:t>NBFI</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a:solidFill>
                            <a:srgbClr val="000000"/>
                          </a:solidFill>
                          <a:effectLst/>
                          <a:latin typeface="Georgia" panose="02040502050405020303" pitchFamily="18" charset="0"/>
                        </a:rPr>
                        <a:t>54,319</a:t>
                      </a:r>
                    </a:p>
                  </a:txBody>
                  <a:tcPr marL="7620" marR="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1,113</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dirty="0">
                          <a:solidFill>
                            <a:srgbClr val="000000"/>
                          </a:solidFill>
                          <a:effectLst/>
                          <a:latin typeface="Georgia" panose="02040502050405020303" pitchFamily="18" charset="0"/>
                        </a:rPr>
                        <a:t>7,067</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426</a:t>
                      </a:r>
                    </a:p>
                  </a:txBody>
                  <a:tcPr marL="7620" marR="7620" marT="7620" marB="0" anchor="ctr"/>
                </a:tc>
                <a:extLst>
                  <a:ext uri="{0D108BD9-81ED-4DB2-BD59-A6C34878D82A}">
                    <a16:rowId xmlns:a16="http://schemas.microsoft.com/office/drawing/2014/main" xmlns="" val="10005"/>
                  </a:ext>
                </a:extLst>
              </a:tr>
              <a:tr h="283464">
                <a:tc>
                  <a:txBody>
                    <a:bodyPr/>
                    <a:lstStyle/>
                    <a:p>
                      <a:pPr algn="l" fontAlgn="b"/>
                      <a:r>
                        <a:rPr lang="en-US" sz="1100" b="1" u="none" strike="noStrike" dirty="0">
                          <a:effectLst/>
                          <a:latin typeface="Georgia" panose="02040502050405020303" pitchFamily="18" charset="0"/>
                        </a:rPr>
                        <a:t>Insurance</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a:solidFill>
                            <a:srgbClr val="000000"/>
                          </a:solidFill>
                          <a:effectLst/>
                          <a:latin typeface="Georgia" panose="02040502050405020303" pitchFamily="18" charset="0"/>
                        </a:rPr>
                        <a:t>0</a:t>
                      </a:r>
                    </a:p>
                  </a:txBody>
                  <a:tcPr marL="7620" marR="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0</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dirty="0">
                          <a:solidFill>
                            <a:srgbClr val="000000"/>
                          </a:solidFill>
                          <a:effectLst/>
                          <a:latin typeface="Georgia" panose="02040502050405020303" pitchFamily="18" charset="0"/>
                        </a:rPr>
                        <a:t>0</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0</a:t>
                      </a:r>
                    </a:p>
                  </a:txBody>
                  <a:tcPr marL="7620" marR="7620" marT="7620" marB="0" anchor="ctr"/>
                </a:tc>
                <a:extLst>
                  <a:ext uri="{0D108BD9-81ED-4DB2-BD59-A6C34878D82A}">
                    <a16:rowId xmlns:a16="http://schemas.microsoft.com/office/drawing/2014/main" xmlns="" val="10006"/>
                  </a:ext>
                </a:extLst>
              </a:tr>
              <a:tr h="283464">
                <a:tc>
                  <a:txBody>
                    <a:bodyPr/>
                    <a:lstStyle/>
                    <a:p>
                      <a:pPr algn="l" fontAlgn="b"/>
                      <a:r>
                        <a:rPr lang="en-US" sz="1100" b="1" u="none" strike="noStrike" dirty="0">
                          <a:effectLst/>
                          <a:latin typeface="Georgia" panose="02040502050405020303" pitchFamily="18" charset="0"/>
                        </a:rPr>
                        <a:t>Utilities</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a:solidFill>
                            <a:srgbClr val="000000"/>
                          </a:solidFill>
                          <a:effectLst/>
                          <a:latin typeface="Georgia" panose="02040502050405020303" pitchFamily="18" charset="0"/>
                        </a:rPr>
                        <a:t>70,613</a:t>
                      </a:r>
                    </a:p>
                  </a:txBody>
                  <a:tcPr marL="7620" marR="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22,240</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dirty="0">
                          <a:solidFill>
                            <a:srgbClr val="000000"/>
                          </a:solidFill>
                          <a:effectLst/>
                          <a:latin typeface="Georgia" panose="02040502050405020303" pitchFamily="18" charset="0"/>
                        </a:rPr>
                        <a:t>63,252</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19,901</a:t>
                      </a:r>
                    </a:p>
                  </a:txBody>
                  <a:tcPr marL="7620" marR="7620" marT="7620" marB="0" anchor="ctr"/>
                </a:tc>
                <a:extLst>
                  <a:ext uri="{0D108BD9-81ED-4DB2-BD59-A6C34878D82A}">
                    <a16:rowId xmlns:a16="http://schemas.microsoft.com/office/drawing/2014/main" xmlns="" val="10007"/>
                  </a:ext>
                </a:extLst>
              </a:tr>
              <a:tr h="283464">
                <a:tc>
                  <a:txBody>
                    <a:bodyPr/>
                    <a:lstStyle/>
                    <a:p>
                      <a:pPr algn="l" fontAlgn="b"/>
                      <a:r>
                        <a:rPr lang="en-US" sz="1100" b="1" u="none" strike="noStrike">
                          <a:effectLst/>
                          <a:latin typeface="Georgia" panose="02040502050405020303" pitchFamily="18" charset="0"/>
                        </a:rPr>
                        <a:t>Other*</a:t>
                      </a:r>
                      <a:endParaRPr lang="en-US" sz="11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a:solidFill>
                            <a:srgbClr val="000000"/>
                          </a:solidFill>
                          <a:effectLst/>
                          <a:latin typeface="Georgia" panose="02040502050405020303" pitchFamily="18" charset="0"/>
                        </a:rPr>
                        <a:t>27,864</a:t>
                      </a:r>
                    </a:p>
                  </a:txBody>
                  <a:tcPr marL="7620" marR="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a:solidFill>
                            <a:srgbClr val="000000"/>
                          </a:solidFill>
                          <a:effectLst/>
                          <a:latin typeface="Georgia" panose="02040502050405020303" pitchFamily="18" charset="0"/>
                        </a:rPr>
                        <a:t>545</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050" b="0" i="0" u="none" strike="noStrike">
                          <a:solidFill>
                            <a:srgbClr val="000000"/>
                          </a:solidFill>
                          <a:effectLst/>
                          <a:latin typeface="Georgia" panose="02040502050405020303" pitchFamily="18" charset="0"/>
                        </a:rPr>
                        <a:t>1,049</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050" b="0" i="0" u="none" strike="noStrike" dirty="0">
                          <a:solidFill>
                            <a:srgbClr val="000000"/>
                          </a:solidFill>
                          <a:effectLst/>
                          <a:latin typeface="Georgia" panose="02040502050405020303" pitchFamily="18" charset="0"/>
                        </a:rPr>
                        <a:t>121</a:t>
                      </a:r>
                    </a:p>
                  </a:txBody>
                  <a:tcPr marL="7620" marR="7620" marT="7620" marB="0" anchor="ctr"/>
                </a:tc>
                <a:extLst>
                  <a:ext uri="{0D108BD9-81ED-4DB2-BD59-A6C34878D82A}">
                    <a16:rowId xmlns:a16="http://schemas.microsoft.com/office/drawing/2014/main" xmlns="" val="10008"/>
                  </a:ext>
                </a:extLst>
              </a:tr>
              <a:tr h="329184">
                <a:tc>
                  <a:txBody>
                    <a:bodyPr/>
                    <a:lstStyle/>
                    <a:p>
                      <a:pPr algn="l" fontAlgn="b"/>
                      <a:r>
                        <a:rPr lang="en-US" sz="1200" b="1" u="none" strike="noStrike" dirty="0">
                          <a:effectLst/>
                          <a:latin typeface="Georgia" panose="02040502050405020303" pitchFamily="18" charset="0"/>
                        </a:rPr>
                        <a:t>Total</a:t>
                      </a:r>
                      <a:endParaRPr lang="en-US" sz="1200" b="1" i="0" u="none" strike="noStrike" dirty="0">
                        <a:solidFill>
                          <a:srgbClr val="000000"/>
                        </a:solidFill>
                        <a:effectLst/>
                        <a:latin typeface="Georgia" panose="02040502050405020303" pitchFamily="18" charset="0"/>
                      </a:endParaRPr>
                    </a:p>
                  </a:txBody>
                  <a:tcPr marL="9524" marR="9524" marT="9525" marB="0" anchor="ctr">
                    <a:lnR w="28575" cap="flat" cmpd="sng" algn="ctr">
                      <a:solidFill>
                        <a:schemeClr val="tx1"/>
                      </a:solidFill>
                      <a:prstDash val="solid"/>
                      <a:round/>
                      <a:headEnd type="none" w="med" len="med"/>
                      <a:tailEnd type="none" w="med" len="med"/>
                    </a:lnR>
                  </a:tcPr>
                </a:tc>
                <a:tc>
                  <a:txBody>
                    <a:bodyPr/>
                    <a:lstStyle/>
                    <a:p>
                      <a:pPr algn="ctr" rtl="0" fontAlgn="ctr"/>
                      <a:r>
                        <a:rPr lang="en-US" sz="1050" b="1" i="0" u="none" strike="noStrike">
                          <a:solidFill>
                            <a:srgbClr val="000000"/>
                          </a:solidFill>
                          <a:effectLst/>
                          <a:latin typeface="Georgia" panose="02040502050405020303" pitchFamily="18" charset="0"/>
                        </a:rPr>
                        <a:t>506,468</a:t>
                      </a:r>
                    </a:p>
                  </a:txBody>
                  <a:tcPr marL="7620" marR="7620" marT="7620" marB="0" anchor="ctr">
                    <a:lnL w="28575" cap="flat" cmpd="sng" algn="ctr">
                      <a:solidFill>
                        <a:schemeClr val="tx1"/>
                      </a:solidFill>
                      <a:prstDash val="solid"/>
                      <a:round/>
                      <a:headEnd type="none" w="med" len="med"/>
                      <a:tailEnd type="none" w="med" len="med"/>
                    </a:lnL>
                  </a:tcPr>
                </a:tc>
                <a:tc>
                  <a:txBody>
                    <a:bodyPr/>
                    <a:lstStyle/>
                    <a:p>
                      <a:pPr algn="ctr" rtl="0" fontAlgn="ctr"/>
                      <a:r>
                        <a:rPr lang="en-US" sz="1050" b="1" i="0" u="none" strike="noStrike" dirty="0">
                          <a:solidFill>
                            <a:srgbClr val="000000"/>
                          </a:solidFill>
                          <a:effectLst/>
                          <a:latin typeface="Georgia" panose="02040502050405020303" pitchFamily="18" charset="0"/>
                        </a:rPr>
                        <a:t>40,063</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en-US" sz="1050" b="1" i="0" u="none" strike="noStrike">
                          <a:solidFill>
                            <a:srgbClr val="000000"/>
                          </a:solidFill>
                          <a:effectLst/>
                          <a:latin typeface="Georgia" panose="02040502050405020303" pitchFamily="18" charset="0"/>
                        </a:rPr>
                        <a:t>236,225</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en-US" sz="1050" b="1" i="0" u="none" strike="noStrike" dirty="0">
                          <a:solidFill>
                            <a:srgbClr val="000000"/>
                          </a:solidFill>
                          <a:effectLst/>
                          <a:latin typeface="Georgia" panose="02040502050405020303" pitchFamily="18" charset="0"/>
                        </a:rPr>
                        <a:t>27,915</a:t>
                      </a:r>
                    </a:p>
                  </a:txBody>
                  <a:tcPr marL="7620" marR="7620" marT="7620" marB="0" anchor="ctr"/>
                </a:tc>
                <a:extLst>
                  <a:ext uri="{0D108BD9-81ED-4DB2-BD59-A6C34878D82A}">
                    <a16:rowId xmlns:a16="http://schemas.microsoft.com/office/drawing/2014/main" xmlns="" val="10009"/>
                  </a:ext>
                </a:extLst>
              </a:tr>
            </a:tbl>
          </a:graphicData>
        </a:graphic>
      </p:graphicFrame>
      <p:sp>
        <p:nvSpPr>
          <p:cNvPr id="14383" name="TextBox 10">
            <a:extLst>
              <a:ext uri="{FF2B5EF4-FFF2-40B4-BE49-F238E27FC236}">
                <a16:creationId xmlns:a16="http://schemas.microsoft.com/office/drawing/2014/main" xmlns="" id="{6AE28ACB-A5AA-4A83-A969-4D4A55D8FC17}"/>
              </a:ext>
            </a:extLst>
          </p:cNvPr>
          <p:cNvSpPr txBox="1">
            <a:spLocks noChangeArrowheads="1"/>
          </p:cNvSpPr>
          <p:nvPr/>
        </p:nvSpPr>
        <p:spPr bwMode="auto">
          <a:xfrm>
            <a:off x="113200" y="758829"/>
            <a:ext cx="7088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Collection market for international clients – Debts outsourced &amp; recovered</a:t>
            </a:r>
          </a:p>
        </p:txBody>
      </p:sp>
      <p:graphicFrame>
        <p:nvGraphicFramePr>
          <p:cNvPr id="12" name="Table 11">
            <a:extLst>
              <a:ext uri="{FF2B5EF4-FFF2-40B4-BE49-F238E27FC236}">
                <a16:creationId xmlns:a16="http://schemas.microsoft.com/office/drawing/2014/main" xmlns="" id="{BCC472B5-C150-4D82-BBD7-C970F653D2E0}"/>
              </a:ext>
            </a:extLst>
          </p:cNvPr>
          <p:cNvGraphicFramePr>
            <a:graphicFrameLocks noGrp="1"/>
          </p:cNvGraphicFramePr>
          <p:nvPr>
            <p:extLst>
              <p:ext uri="{D42A27DB-BD31-4B8C-83A1-F6EECF244321}">
                <p14:modId xmlns:p14="http://schemas.microsoft.com/office/powerpoint/2010/main" val="3993157462"/>
              </p:ext>
            </p:extLst>
          </p:nvPr>
        </p:nvGraphicFramePr>
        <p:xfrm>
          <a:off x="3733800" y="1726247"/>
          <a:ext cx="2971802" cy="3204155"/>
        </p:xfrm>
        <a:graphic>
          <a:graphicData uri="http://schemas.openxmlformats.org/drawingml/2006/table">
            <a:tbl>
              <a:tblPr firstRow="1" lastRow="1">
                <a:tableStyleId>{6E25E649-3F16-4E02-A733-19D2CDBF48F0}</a:tableStyleId>
              </a:tblPr>
              <a:tblGrid>
                <a:gridCol w="791311">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392444358"/>
                    </a:ext>
                  </a:extLst>
                </a:gridCol>
                <a:gridCol w="787536">
                  <a:extLst>
                    <a:ext uri="{9D8B030D-6E8A-4147-A177-3AD203B41FA5}">
                      <a16:colId xmlns:a16="http://schemas.microsoft.com/office/drawing/2014/main" xmlns="" val="20001"/>
                    </a:ext>
                  </a:extLst>
                </a:gridCol>
                <a:gridCol w="630955">
                  <a:extLst>
                    <a:ext uri="{9D8B030D-6E8A-4147-A177-3AD203B41FA5}">
                      <a16:colId xmlns:a16="http://schemas.microsoft.com/office/drawing/2014/main" xmlns="" val="4063335905"/>
                    </a:ext>
                  </a:extLst>
                </a:gridCol>
              </a:tblGrid>
              <a:tr h="370564">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Referred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04743620"/>
                  </a:ext>
                </a:extLst>
              </a:tr>
              <a:tr h="330473">
                <a:tc>
                  <a:txBody>
                    <a:bodyPr/>
                    <a:lstStyle/>
                    <a:p>
                      <a:pPr algn="ctr" fontAlgn="b"/>
                      <a:r>
                        <a:rPr lang="en-US" sz="1100" b="1" i="0" u="none" strike="noStrike" dirty="0">
                          <a:solidFill>
                            <a:schemeClr val="bg1"/>
                          </a:solidFill>
                          <a:effectLst/>
                          <a:latin typeface="Georgia" panose="02040502050405020303" pitchFamily="18" charset="0"/>
                        </a:rPr>
                        <a:t>B2C </a:t>
                      </a:r>
                    </a:p>
                    <a:p>
                      <a:pPr algn="ctr" fontAlgn="b"/>
                      <a:r>
                        <a:rPr lang="en-US" sz="1100" b="1" i="0" u="none" strike="noStrike" dirty="0">
                          <a:solidFill>
                            <a:schemeClr val="bg1"/>
                          </a:solidFill>
                          <a:effectLst/>
                          <a:latin typeface="Georgia" panose="02040502050405020303" pitchFamily="18" charset="0"/>
                        </a:rPr>
                        <a:t>(‘000)</a:t>
                      </a:r>
                    </a:p>
                  </a:txBody>
                  <a:tcPr marL="9524" marR="9524" marT="9525" marB="0" anchor="ct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B2B</a:t>
                      </a:r>
                    </a:p>
                    <a:p>
                      <a:pPr algn="ctr" fontAlgn="b"/>
                      <a:r>
                        <a:rPr lang="en-US" sz="1100" b="1" i="0" u="none" strike="noStrike" dirty="0">
                          <a:solidFill>
                            <a:schemeClr val="bg1"/>
                          </a:solidFill>
                          <a:effectLst/>
                          <a:latin typeface="Georgia" panose="02040502050405020303" pitchFamily="18" charset="0"/>
                        </a:rPr>
                        <a:t>(‘000)</a:t>
                      </a: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B2C</a:t>
                      </a:r>
                    </a:p>
                    <a:p>
                      <a:pPr algn="ctr" fontAlgn="b"/>
                      <a:r>
                        <a:rPr lang="en-US" sz="1100" b="1" i="0" u="none" strike="noStrike" dirty="0">
                          <a:solidFill>
                            <a:schemeClr val="bg1"/>
                          </a:solidFill>
                          <a:effectLst/>
                          <a:latin typeface="Georgia" panose="02040502050405020303" pitchFamily="18" charset="0"/>
                        </a:rPr>
                        <a:t>(‘000)</a:t>
                      </a: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B2B</a:t>
                      </a:r>
                    </a:p>
                    <a:p>
                      <a:pPr algn="ctr" fontAlgn="b"/>
                      <a:r>
                        <a:rPr lang="en-US" sz="1100" b="1" i="0" u="none" strike="noStrike" dirty="0">
                          <a:solidFill>
                            <a:schemeClr val="bg1"/>
                          </a:solidFill>
                          <a:effectLst/>
                          <a:latin typeface="Georgia" panose="02040502050405020303" pitchFamily="18" charset="0"/>
                        </a:rPr>
                        <a:t>(‘000)</a:t>
                      </a:r>
                    </a:p>
                  </a:txBody>
                  <a:tcPr marL="9524" marR="9524" marT="9525" marB="0" anchor="ctr">
                    <a:solidFill>
                      <a:srgbClr val="4D5E7A"/>
                    </a:solidFill>
                  </a:tcPr>
                </a:tc>
                <a:extLst>
                  <a:ext uri="{0D108BD9-81ED-4DB2-BD59-A6C34878D82A}">
                    <a16:rowId xmlns:a16="http://schemas.microsoft.com/office/drawing/2014/main" xmlns="" val="10000"/>
                  </a:ext>
                </a:extLst>
              </a:tr>
              <a:tr h="314041">
                <a:tc>
                  <a:txBody>
                    <a:bodyPr/>
                    <a:lstStyle/>
                    <a:p>
                      <a:pPr algn="ctr" rtl="0" fontAlgn="b"/>
                      <a:r>
                        <a:rPr lang="en-US" sz="1050" b="0" i="0" u="none" strike="noStrike" dirty="0">
                          <a:solidFill>
                            <a:srgbClr val="000000"/>
                          </a:solidFill>
                          <a:effectLst/>
                          <a:latin typeface="Georgia" panose="02040502050405020303" pitchFamily="18" charset="0"/>
                        </a:rPr>
                        <a:t>        595,067 </a:t>
                      </a:r>
                    </a:p>
                  </a:txBody>
                  <a:tcPr marL="7620" marR="7620" marT="7620" marB="0" anchor="b">
                    <a:lnL w="28575" cap="flat" cmpd="sng" algn="ctr">
                      <a:noFill/>
                      <a:prstDash val="solid"/>
                      <a:round/>
                      <a:headEnd type="none" w="med" len="med"/>
                      <a:tailEnd type="none" w="med" len="med"/>
                    </a:lnL>
                    <a:solidFill>
                      <a:srgbClr val="E7E7E7"/>
                    </a:solidFill>
                  </a:tcPr>
                </a:tc>
                <a:tc>
                  <a:txBody>
                    <a:bodyPr/>
                    <a:lstStyle/>
                    <a:p>
                      <a:pPr algn="ctr" rtl="0" fontAlgn="b"/>
                      <a:r>
                        <a:rPr lang="en-US" sz="1050" b="0" i="0" u="none" strike="noStrike">
                          <a:solidFill>
                            <a:srgbClr val="000000"/>
                          </a:solidFill>
                          <a:effectLst/>
                          <a:latin typeface="Georgia" panose="02040502050405020303" pitchFamily="18" charset="0"/>
                        </a:rPr>
                        <a:t>                 11,316 </a:t>
                      </a:r>
                    </a:p>
                  </a:txBody>
                  <a:tcPr marL="7620" marR="7620" marT="7620" marB="0" anchor="b">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050" b="0" i="0" u="none" strike="noStrike">
                          <a:solidFill>
                            <a:srgbClr val="000000"/>
                          </a:solidFill>
                          <a:effectLst/>
                          <a:latin typeface="Georgia" panose="02040502050405020303" pitchFamily="18" charset="0"/>
                        </a:rPr>
                        <a:t>364,456</a:t>
                      </a:r>
                    </a:p>
                  </a:txBody>
                  <a:tcPr marL="7620" marR="7620" marT="7620" marB="0" anchor="b">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050" b="0" i="0" u="none" strike="noStrike">
                          <a:solidFill>
                            <a:srgbClr val="000000"/>
                          </a:solidFill>
                          <a:effectLst/>
                          <a:latin typeface="Georgia" panose="02040502050405020303" pitchFamily="18" charset="0"/>
                        </a:rPr>
                        <a:t>6,915</a:t>
                      </a:r>
                    </a:p>
                  </a:txBody>
                  <a:tcPr marL="7620" marR="7620" marT="7620" marB="0" anchor="b">
                    <a:solidFill>
                      <a:srgbClr val="E7E7E7"/>
                    </a:solidFill>
                  </a:tcPr>
                </a:tc>
                <a:extLst>
                  <a:ext uri="{0D108BD9-81ED-4DB2-BD59-A6C34878D82A}">
                    <a16:rowId xmlns:a16="http://schemas.microsoft.com/office/drawing/2014/main" xmlns="" val="10002"/>
                  </a:ext>
                </a:extLst>
              </a:tr>
              <a:tr h="314041">
                <a:tc>
                  <a:txBody>
                    <a:bodyPr/>
                    <a:lstStyle/>
                    <a:p>
                      <a:pPr algn="ctr" rtl="0" fontAlgn="b"/>
                      <a:r>
                        <a:rPr lang="en-US" sz="1050" b="0" i="0" u="none" strike="noStrike" dirty="0">
                          <a:solidFill>
                            <a:srgbClr val="000000"/>
                          </a:solidFill>
                          <a:effectLst/>
                          <a:latin typeface="Georgia" panose="02040502050405020303" pitchFamily="18" charset="0"/>
                        </a:rPr>
                        <a:t>           15,570 </a:t>
                      </a:r>
                    </a:p>
                  </a:txBody>
                  <a:tcPr marL="7620" marR="7620" marT="7620" marB="0" anchor="b">
                    <a:lnL w="28575" cap="flat" cmpd="sng" algn="ctr">
                      <a:noFill/>
                      <a:prstDash val="solid"/>
                      <a:round/>
                      <a:headEnd type="none" w="med" len="med"/>
                      <a:tailEnd type="none" w="med" len="med"/>
                    </a:lnL>
                    <a:solidFill>
                      <a:schemeClr val="bg1"/>
                    </a:solidFill>
                  </a:tcPr>
                </a:tc>
                <a:tc>
                  <a:txBody>
                    <a:bodyPr/>
                    <a:lstStyle/>
                    <a:p>
                      <a:pPr algn="ctr" rtl="0" fontAlgn="b"/>
                      <a:r>
                        <a:rPr lang="en-US" sz="1050" b="0" i="0" u="none" strike="noStrike" dirty="0">
                          <a:solidFill>
                            <a:srgbClr val="000000"/>
                          </a:solidFill>
                          <a:effectLst/>
                          <a:latin typeface="Georgia" panose="02040502050405020303" pitchFamily="18" charset="0"/>
                        </a:rPr>
                        <a:t>                      968</a:t>
                      </a:r>
                    </a:p>
                  </a:txBody>
                  <a:tcPr marL="7620" marR="7620" marT="7620" marB="0" anchor="b">
                    <a:lnR w="12700" cap="flat" cmpd="sng" algn="ctr">
                      <a:solidFill>
                        <a:schemeClr val="tx1"/>
                      </a:solidFill>
                      <a:prstDash val="solid"/>
                      <a:round/>
                      <a:headEnd type="none" w="med" len="med"/>
                      <a:tailEnd type="none" w="med" len="med"/>
                    </a:lnR>
                    <a:solidFill>
                      <a:schemeClr val="bg1"/>
                    </a:solidFill>
                  </a:tcPr>
                </a:tc>
                <a:tc>
                  <a:txBody>
                    <a:bodyPr/>
                    <a:lstStyle/>
                    <a:p>
                      <a:pPr algn="ctr" rtl="0" fontAlgn="b"/>
                      <a:r>
                        <a:rPr lang="en-US" sz="1050" b="0" i="0" u="none" strike="noStrike" dirty="0">
                          <a:solidFill>
                            <a:srgbClr val="000000"/>
                          </a:solidFill>
                          <a:effectLst/>
                          <a:latin typeface="Georgia" panose="02040502050405020303" pitchFamily="18" charset="0"/>
                        </a:rPr>
                        <a:t>1,861</a:t>
                      </a:r>
                    </a:p>
                  </a:txBody>
                  <a:tcPr marL="7620" marR="7620" marT="7620" marB="0" anchor="b">
                    <a:lnL w="12700" cap="flat" cmpd="sng" algn="ctr">
                      <a:solidFill>
                        <a:schemeClr val="tx1"/>
                      </a:solidFill>
                      <a:prstDash val="solid"/>
                      <a:round/>
                      <a:headEnd type="none" w="med" len="med"/>
                      <a:tailEnd type="none" w="med" len="med"/>
                    </a:lnL>
                    <a:solidFill>
                      <a:schemeClr val="bg1"/>
                    </a:solidFill>
                  </a:tcPr>
                </a:tc>
                <a:tc>
                  <a:txBody>
                    <a:bodyPr/>
                    <a:lstStyle/>
                    <a:p>
                      <a:pPr algn="ctr" rtl="0" fontAlgn="b"/>
                      <a:r>
                        <a:rPr lang="en-US" sz="1050" b="0" i="0" u="none" strike="noStrike">
                          <a:solidFill>
                            <a:srgbClr val="000000"/>
                          </a:solidFill>
                          <a:effectLst/>
                          <a:latin typeface="Georgia" panose="02040502050405020303" pitchFamily="18" charset="0"/>
                        </a:rPr>
                        <a:t>299.674</a:t>
                      </a:r>
                    </a:p>
                  </a:txBody>
                  <a:tcPr marL="7620" marR="7620" marT="7620" marB="0" anchor="b">
                    <a:solidFill>
                      <a:schemeClr val="bg1"/>
                    </a:solidFill>
                  </a:tcPr>
                </a:tc>
                <a:extLst>
                  <a:ext uri="{0D108BD9-81ED-4DB2-BD59-A6C34878D82A}">
                    <a16:rowId xmlns:a16="http://schemas.microsoft.com/office/drawing/2014/main" xmlns="" val="1112047066"/>
                  </a:ext>
                </a:extLst>
              </a:tr>
              <a:tr h="314041">
                <a:tc>
                  <a:txBody>
                    <a:bodyPr/>
                    <a:lstStyle/>
                    <a:p>
                      <a:pPr algn="ctr" rtl="0" fontAlgn="b"/>
                      <a:r>
                        <a:rPr lang="en-US" sz="1050" b="0" i="0" u="none" strike="noStrike">
                          <a:solidFill>
                            <a:srgbClr val="000000"/>
                          </a:solidFill>
                          <a:effectLst/>
                          <a:latin typeface="Georgia" panose="02040502050405020303" pitchFamily="18" charset="0"/>
                        </a:rPr>
                        <a:t>            13,271 </a:t>
                      </a:r>
                    </a:p>
                  </a:txBody>
                  <a:tcPr marL="7620" marR="7620" marT="7620" marB="0" anchor="b">
                    <a:lnL w="28575" cap="flat" cmpd="sng" algn="ctr">
                      <a:noFill/>
                      <a:prstDash val="solid"/>
                      <a:round/>
                      <a:headEnd type="none" w="med" len="med"/>
                      <a:tailEnd type="none" w="med" len="med"/>
                    </a:lnL>
                    <a:solidFill>
                      <a:srgbClr val="E7E7E7"/>
                    </a:solidFill>
                  </a:tcPr>
                </a:tc>
                <a:tc>
                  <a:txBody>
                    <a:bodyPr/>
                    <a:lstStyle/>
                    <a:p>
                      <a:pPr algn="ctr" rtl="0" fontAlgn="b"/>
                      <a:r>
                        <a:rPr lang="en-US" sz="1050" b="0" i="0" u="none" strike="noStrike" dirty="0">
                          <a:solidFill>
                            <a:srgbClr val="000000"/>
                          </a:solidFill>
                          <a:effectLst/>
                          <a:latin typeface="Georgia" panose="02040502050405020303" pitchFamily="18" charset="0"/>
                        </a:rPr>
                        <a:t>                22,672</a:t>
                      </a:r>
                    </a:p>
                  </a:txBody>
                  <a:tcPr marL="7620" marR="7620" marT="7620" marB="0" anchor="b">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050" b="0" i="0" u="none" strike="noStrike">
                          <a:solidFill>
                            <a:srgbClr val="000000"/>
                          </a:solidFill>
                          <a:effectLst/>
                          <a:latin typeface="Georgia" panose="02040502050405020303" pitchFamily="18" charset="0"/>
                        </a:rPr>
                        <a:t>7,623</a:t>
                      </a:r>
                    </a:p>
                  </a:txBody>
                  <a:tcPr marL="7620" marR="7620" marT="7620" marB="0" anchor="b">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050" b="0" i="0" u="none" strike="noStrike">
                          <a:solidFill>
                            <a:srgbClr val="000000"/>
                          </a:solidFill>
                          <a:effectLst/>
                          <a:latin typeface="Georgia" panose="02040502050405020303" pitchFamily="18" charset="0"/>
                        </a:rPr>
                        <a:t>11976.519</a:t>
                      </a:r>
                    </a:p>
                  </a:txBody>
                  <a:tcPr marL="7620" marR="7620" marT="7620" marB="0" anchor="b">
                    <a:solidFill>
                      <a:srgbClr val="E7E7E7"/>
                    </a:solidFill>
                  </a:tcPr>
                </a:tc>
                <a:extLst>
                  <a:ext uri="{0D108BD9-81ED-4DB2-BD59-A6C34878D82A}">
                    <a16:rowId xmlns:a16="http://schemas.microsoft.com/office/drawing/2014/main" xmlns="" val="10003"/>
                  </a:ext>
                </a:extLst>
              </a:tr>
              <a:tr h="314041">
                <a:tc>
                  <a:txBody>
                    <a:bodyPr/>
                    <a:lstStyle/>
                    <a:p>
                      <a:pPr algn="ctr" rtl="0" fontAlgn="b"/>
                      <a:r>
                        <a:rPr lang="en-US" sz="1050" b="0" i="0" u="none" strike="noStrike">
                          <a:solidFill>
                            <a:srgbClr val="000000"/>
                          </a:solidFill>
                          <a:effectLst/>
                          <a:latin typeface="Georgia" panose="02040502050405020303" pitchFamily="18" charset="0"/>
                        </a:rPr>
                        <a:t>             1,454 </a:t>
                      </a:r>
                    </a:p>
                  </a:txBody>
                  <a:tcPr marL="7620" marR="7620" marT="7620" marB="0" anchor="b">
                    <a:lnL w="28575" cap="flat" cmpd="sng" algn="ctr">
                      <a:noFill/>
                      <a:prstDash val="solid"/>
                      <a:round/>
                      <a:headEnd type="none" w="med" len="med"/>
                      <a:tailEnd type="none" w="med" len="med"/>
                    </a:lnL>
                    <a:solidFill>
                      <a:schemeClr val="bg1"/>
                    </a:solidFill>
                  </a:tcPr>
                </a:tc>
                <a:tc>
                  <a:txBody>
                    <a:bodyPr/>
                    <a:lstStyle/>
                    <a:p>
                      <a:pPr algn="ctr" rtl="0" fontAlgn="b"/>
                      <a:r>
                        <a:rPr lang="en-US" sz="1050" b="0" i="0" u="none" strike="noStrike" dirty="0">
                          <a:solidFill>
                            <a:srgbClr val="000000"/>
                          </a:solidFill>
                          <a:effectLst/>
                          <a:latin typeface="Georgia" panose="02040502050405020303" pitchFamily="18" charset="0"/>
                        </a:rPr>
                        <a:t>                       45</a:t>
                      </a:r>
                    </a:p>
                  </a:txBody>
                  <a:tcPr marL="7620" marR="7620" marT="7620" marB="0" anchor="b">
                    <a:lnR w="12700" cap="flat" cmpd="sng" algn="ctr">
                      <a:solidFill>
                        <a:schemeClr val="tx1"/>
                      </a:solidFill>
                      <a:prstDash val="solid"/>
                      <a:round/>
                      <a:headEnd type="none" w="med" len="med"/>
                      <a:tailEnd type="none" w="med" len="med"/>
                    </a:lnR>
                    <a:solidFill>
                      <a:schemeClr val="bg1"/>
                    </a:solidFill>
                  </a:tcPr>
                </a:tc>
                <a:tc>
                  <a:txBody>
                    <a:bodyPr/>
                    <a:lstStyle/>
                    <a:p>
                      <a:pPr algn="ctr" rtl="0" fontAlgn="b"/>
                      <a:r>
                        <a:rPr lang="en-US" sz="1050" b="0" i="0" u="none" strike="noStrike" dirty="0">
                          <a:solidFill>
                            <a:srgbClr val="000000"/>
                          </a:solidFill>
                          <a:effectLst/>
                          <a:latin typeface="Georgia" panose="02040502050405020303" pitchFamily="18" charset="0"/>
                        </a:rPr>
                        <a:t>509.511</a:t>
                      </a:r>
                    </a:p>
                  </a:txBody>
                  <a:tcPr marL="7620" marR="7620" marT="7620" marB="0" anchor="b">
                    <a:lnL w="12700" cap="flat" cmpd="sng" algn="ctr">
                      <a:solidFill>
                        <a:schemeClr val="tx1"/>
                      </a:solidFill>
                      <a:prstDash val="solid"/>
                      <a:round/>
                      <a:headEnd type="none" w="med" len="med"/>
                      <a:tailEnd type="none" w="med" len="med"/>
                    </a:lnL>
                    <a:solidFill>
                      <a:schemeClr val="bg1"/>
                    </a:solidFill>
                  </a:tcPr>
                </a:tc>
                <a:tc>
                  <a:txBody>
                    <a:bodyPr/>
                    <a:lstStyle/>
                    <a:p>
                      <a:pPr algn="ctr" rtl="0" fontAlgn="b"/>
                      <a:r>
                        <a:rPr lang="en-US" sz="1050" b="0" i="0" u="none" strike="noStrike">
                          <a:solidFill>
                            <a:srgbClr val="000000"/>
                          </a:solidFill>
                          <a:effectLst/>
                          <a:latin typeface="Georgia" panose="02040502050405020303" pitchFamily="18" charset="0"/>
                        </a:rPr>
                        <a:t>17.372</a:t>
                      </a:r>
                    </a:p>
                  </a:txBody>
                  <a:tcPr marL="7620" marR="7620" marT="7620" marB="0" anchor="b">
                    <a:solidFill>
                      <a:schemeClr val="bg1"/>
                    </a:solidFill>
                  </a:tcPr>
                </a:tc>
                <a:extLst>
                  <a:ext uri="{0D108BD9-81ED-4DB2-BD59-A6C34878D82A}">
                    <a16:rowId xmlns:a16="http://schemas.microsoft.com/office/drawing/2014/main" xmlns="" val="10004"/>
                  </a:ext>
                </a:extLst>
              </a:tr>
              <a:tr h="314041">
                <a:tc>
                  <a:txBody>
                    <a:bodyPr/>
                    <a:lstStyle/>
                    <a:p>
                      <a:pPr algn="ctr" rtl="0" fontAlgn="b"/>
                      <a:r>
                        <a:rPr lang="en-US" sz="1050" b="0" i="0" u="none" strike="noStrike">
                          <a:solidFill>
                            <a:srgbClr val="000000"/>
                          </a:solidFill>
                          <a:effectLst/>
                          <a:latin typeface="Georgia" panose="02040502050405020303" pitchFamily="18" charset="0"/>
                        </a:rPr>
                        <a:t>                    -   </a:t>
                      </a:r>
                    </a:p>
                  </a:txBody>
                  <a:tcPr marL="7620" marR="7620" marT="7620" marB="0" anchor="b">
                    <a:lnL w="28575" cap="flat" cmpd="sng" algn="ctr">
                      <a:noFill/>
                      <a:prstDash val="solid"/>
                      <a:round/>
                      <a:headEnd type="none" w="med" len="med"/>
                      <a:tailEnd type="none" w="med" len="med"/>
                    </a:lnL>
                    <a:solidFill>
                      <a:srgbClr val="E7E7E7"/>
                    </a:solidFill>
                  </a:tcPr>
                </a:tc>
                <a:tc>
                  <a:txBody>
                    <a:bodyPr/>
                    <a:lstStyle/>
                    <a:p>
                      <a:pPr algn="ctr" rtl="0" fontAlgn="b"/>
                      <a:r>
                        <a:rPr lang="en-US" sz="1050" b="0" i="0" u="none" strike="noStrike" dirty="0">
                          <a:solidFill>
                            <a:srgbClr val="000000"/>
                          </a:solidFill>
                          <a:effectLst/>
                          <a:latin typeface="Georgia" panose="02040502050405020303" pitchFamily="18" charset="0"/>
                        </a:rPr>
                        <a:t>                          -  </a:t>
                      </a:r>
                    </a:p>
                  </a:txBody>
                  <a:tcPr marL="7620" marR="7620" marT="7620" marB="0" anchor="b">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050" b="0" i="0" u="none" strike="noStrike">
                          <a:solidFill>
                            <a:srgbClr val="000000"/>
                          </a:solidFill>
                          <a:effectLst/>
                          <a:latin typeface="Georgia" panose="02040502050405020303" pitchFamily="18" charset="0"/>
                        </a:rPr>
                        <a:t>0</a:t>
                      </a:r>
                    </a:p>
                  </a:txBody>
                  <a:tcPr marL="7620" marR="7620" marT="7620" marB="0" anchor="b">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050" b="0" i="0" u="none" strike="noStrike">
                          <a:solidFill>
                            <a:srgbClr val="000000"/>
                          </a:solidFill>
                          <a:effectLst/>
                          <a:latin typeface="Georgia" panose="02040502050405020303" pitchFamily="18" charset="0"/>
                        </a:rPr>
                        <a:t>0</a:t>
                      </a:r>
                    </a:p>
                  </a:txBody>
                  <a:tcPr marL="7620" marR="7620" marT="7620" marB="0" anchor="b">
                    <a:solidFill>
                      <a:srgbClr val="E7E7E7"/>
                    </a:solidFill>
                  </a:tcPr>
                </a:tc>
                <a:extLst>
                  <a:ext uri="{0D108BD9-81ED-4DB2-BD59-A6C34878D82A}">
                    <a16:rowId xmlns:a16="http://schemas.microsoft.com/office/drawing/2014/main" xmlns="" val="10005"/>
                  </a:ext>
                </a:extLst>
              </a:tr>
              <a:tr h="314041">
                <a:tc>
                  <a:txBody>
                    <a:bodyPr/>
                    <a:lstStyle/>
                    <a:p>
                      <a:pPr algn="ctr" rtl="0" fontAlgn="b"/>
                      <a:r>
                        <a:rPr lang="en-US" sz="1050" b="0" i="0" u="none" strike="noStrike">
                          <a:solidFill>
                            <a:srgbClr val="000000"/>
                          </a:solidFill>
                          <a:effectLst/>
                          <a:latin typeface="Georgia" panose="02040502050405020303" pitchFamily="18" charset="0"/>
                        </a:rPr>
                        <a:t>           12,635 </a:t>
                      </a:r>
                    </a:p>
                  </a:txBody>
                  <a:tcPr marL="7620" marR="7620" marT="7620" marB="0" anchor="b">
                    <a:lnL w="28575" cap="flat" cmpd="sng" algn="ctr">
                      <a:noFill/>
                      <a:prstDash val="solid"/>
                      <a:round/>
                      <a:headEnd type="none" w="med" len="med"/>
                      <a:tailEnd type="none" w="med" len="med"/>
                    </a:lnL>
                    <a:solidFill>
                      <a:schemeClr val="bg1"/>
                    </a:solidFill>
                  </a:tcPr>
                </a:tc>
                <a:tc>
                  <a:txBody>
                    <a:bodyPr/>
                    <a:lstStyle/>
                    <a:p>
                      <a:pPr algn="ctr" rtl="0" fontAlgn="b"/>
                      <a:r>
                        <a:rPr lang="en-US" sz="1050" b="0" i="0" u="none" strike="noStrike" dirty="0">
                          <a:solidFill>
                            <a:srgbClr val="000000"/>
                          </a:solidFill>
                          <a:effectLst/>
                          <a:latin typeface="Georgia" panose="02040502050405020303" pitchFamily="18" charset="0"/>
                        </a:rPr>
                        <a:t>                12,889</a:t>
                      </a:r>
                    </a:p>
                  </a:txBody>
                  <a:tcPr marL="7620" marR="7620" marT="7620" marB="0" anchor="b">
                    <a:lnR w="12700" cap="flat" cmpd="sng" algn="ctr">
                      <a:solidFill>
                        <a:schemeClr val="tx1"/>
                      </a:solidFill>
                      <a:prstDash val="solid"/>
                      <a:round/>
                      <a:headEnd type="none" w="med" len="med"/>
                      <a:tailEnd type="none" w="med" len="med"/>
                    </a:lnR>
                    <a:solidFill>
                      <a:schemeClr val="bg1"/>
                    </a:solidFill>
                  </a:tcPr>
                </a:tc>
                <a:tc>
                  <a:txBody>
                    <a:bodyPr/>
                    <a:lstStyle/>
                    <a:p>
                      <a:pPr algn="ctr" rtl="0" fontAlgn="b"/>
                      <a:r>
                        <a:rPr lang="en-US" sz="1050" b="0" i="0" u="none" strike="noStrike" dirty="0">
                          <a:solidFill>
                            <a:srgbClr val="000000"/>
                          </a:solidFill>
                          <a:effectLst/>
                          <a:latin typeface="Georgia" panose="02040502050405020303" pitchFamily="18" charset="0"/>
                        </a:rPr>
                        <a:t>9,686</a:t>
                      </a:r>
                    </a:p>
                  </a:txBody>
                  <a:tcPr marL="7620" marR="7620" marT="7620" marB="0" anchor="b">
                    <a:lnL w="12700" cap="flat" cmpd="sng" algn="ctr">
                      <a:solidFill>
                        <a:schemeClr val="tx1"/>
                      </a:solidFill>
                      <a:prstDash val="solid"/>
                      <a:round/>
                      <a:headEnd type="none" w="med" len="med"/>
                      <a:tailEnd type="none" w="med" len="med"/>
                    </a:lnL>
                    <a:solidFill>
                      <a:schemeClr val="bg1"/>
                    </a:solidFill>
                  </a:tcPr>
                </a:tc>
                <a:tc>
                  <a:txBody>
                    <a:bodyPr/>
                    <a:lstStyle/>
                    <a:p>
                      <a:pPr algn="ctr" rtl="0" fontAlgn="b"/>
                      <a:r>
                        <a:rPr lang="en-US" sz="1050" b="0" i="0" u="none" strike="noStrike">
                          <a:solidFill>
                            <a:srgbClr val="000000"/>
                          </a:solidFill>
                          <a:effectLst/>
                          <a:latin typeface="Georgia" panose="02040502050405020303" pitchFamily="18" charset="0"/>
                        </a:rPr>
                        <a:t>10,835</a:t>
                      </a:r>
                    </a:p>
                  </a:txBody>
                  <a:tcPr marL="7620" marR="7620" marT="7620" marB="0" anchor="b">
                    <a:solidFill>
                      <a:schemeClr val="bg1"/>
                    </a:solidFill>
                  </a:tcPr>
                </a:tc>
                <a:extLst>
                  <a:ext uri="{0D108BD9-81ED-4DB2-BD59-A6C34878D82A}">
                    <a16:rowId xmlns:a16="http://schemas.microsoft.com/office/drawing/2014/main" xmlns="" val="10006"/>
                  </a:ext>
                </a:extLst>
              </a:tr>
              <a:tr h="314041">
                <a:tc>
                  <a:txBody>
                    <a:bodyPr/>
                    <a:lstStyle/>
                    <a:p>
                      <a:pPr algn="ctr" rtl="0" fontAlgn="b"/>
                      <a:r>
                        <a:rPr lang="en-US" sz="1050" b="0" i="0" u="none" strike="noStrike">
                          <a:solidFill>
                            <a:srgbClr val="000000"/>
                          </a:solidFill>
                          <a:effectLst/>
                          <a:latin typeface="Georgia" panose="02040502050405020303" pitchFamily="18" charset="0"/>
                        </a:rPr>
                        <a:t>             9,752 </a:t>
                      </a:r>
                    </a:p>
                  </a:txBody>
                  <a:tcPr marL="7620" marR="7620" marT="7620" marB="0" anchor="b">
                    <a:lnL w="28575" cap="flat" cmpd="sng" algn="ctr">
                      <a:noFill/>
                      <a:prstDash val="solid"/>
                      <a:round/>
                      <a:headEnd type="none" w="med" len="med"/>
                      <a:tailEnd type="none" w="med" len="med"/>
                    </a:lnL>
                    <a:solidFill>
                      <a:srgbClr val="E7E7E7"/>
                    </a:solidFill>
                  </a:tcPr>
                </a:tc>
                <a:tc>
                  <a:txBody>
                    <a:bodyPr/>
                    <a:lstStyle/>
                    <a:p>
                      <a:pPr algn="ctr" rtl="0" fontAlgn="b"/>
                      <a:r>
                        <a:rPr lang="en-US" sz="1050" b="0" i="0" u="none" strike="noStrike" dirty="0">
                          <a:solidFill>
                            <a:srgbClr val="000000"/>
                          </a:solidFill>
                          <a:effectLst/>
                          <a:latin typeface="Georgia" panose="02040502050405020303" pitchFamily="18" charset="0"/>
                        </a:rPr>
                        <a:t>                  2,461 </a:t>
                      </a:r>
                    </a:p>
                  </a:txBody>
                  <a:tcPr marL="7620" marR="7620" marT="7620" marB="0" anchor="b">
                    <a:lnR w="12700" cap="flat" cmpd="sng" algn="ctr">
                      <a:solidFill>
                        <a:schemeClr val="tx1"/>
                      </a:solidFill>
                      <a:prstDash val="solid"/>
                      <a:round/>
                      <a:headEnd type="none" w="med" len="med"/>
                      <a:tailEnd type="none" w="med" len="med"/>
                    </a:lnR>
                    <a:solidFill>
                      <a:srgbClr val="E7E7E7"/>
                    </a:solidFill>
                  </a:tcPr>
                </a:tc>
                <a:tc>
                  <a:txBody>
                    <a:bodyPr/>
                    <a:lstStyle/>
                    <a:p>
                      <a:pPr algn="ctr" rtl="0" fontAlgn="b"/>
                      <a:r>
                        <a:rPr lang="en-US" sz="1050" b="0" i="0" u="none" strike="noStrike" dirty="0">
                          <a:solidFill>
                            <a:srgbClr val="000000"/>
                          </a:solidFill>
                          <a:effectLst/>
                          <a:latin typeface="Georgia" panose="02040502050405020303" pitchFamily="18" charset="0"/>
                        </a:rPr>
                        <a:t>69</a:t>
                      </a:r>
                    </a:p>
                  </a:txBody>
                  <a:tcPr marL="7620" marR="7620" marT="7620" marB="0" anchor="b">
                    <a:lnL w="12700" cap="flat" cmpd="sng" algn="ctr">
                      <a:solidFill>
                        <a:schemeClr val="tx1"/>
                      </a:solidFill>
                      <a:prstDash val="solid"/>
                      <a:round/>
                      <a:headEnd type="none" w="med" len="med"/>
                      <a:tailEnd type="none" w="med" len="med"/>
                    </a:lnL>
                    <a:solidFill>
                      <a:srgbClr val="E7E7E7"/>
                    </a:solidFill>
                  </a:tcPr>
                </a:tc>
                <a:tc>
                  <a:txBody>
                    <a:bodyPr/>
                    <a:lstStyle/>
                    <a:p>
                      <a:pPr algn="ctr" rtl="0" fontAlgn="b"/>
                      <a:r>
                        <a:rPr lang="en-US" sz="1050" b="0" i="0" u="none" strike="noStrike" dirty="0">
                          <a:solidFill>
                            <a:srgbClr val="000000"/>
                          </a:solidFill>
                          <a:effectLst/>
                          <a:latin typeface="Georgia" panose="02040502050405020303" pitchFamily="18" charset="0"/>
                        </a:rPr>
                        <a:t>141.757</a:t>
                      </a:r>
                    </a:p>
                  </a:txBody>
                  <a:tcPr marL="7620" marR="7620" marT="7620" marB="0" anchor="b">
                    <a:solidFill>
                      <a:srgbClr val="E7E7E7"/>
                    </a:solidFill>
                  </a:tcPr>
                </a:tc>
                <a:extLst>
                  <a:ext uri="{0D108BD9-81ED-4DB2-BD59-A6C34878D82A}">
                    <a16:rowId xmlns:a16="http://schemas.microsoft.com/office/drawing/2014/main" xmlns="" val="10007"/>
                  </a:ext>
                </a:extLst>
              </a:tr>
              <a:tr h="195166">
                <a:tc>
                  <a:txBody>
                    <a:bodyPr/>
                    <a:lstStyle/>
                    <a:p>
                      <a:pPr algn="ctr" rtl="0" fontAlgn="b"/>
                      <a:r>
                        <a:rPr lang="en-US" sz="1050" b="1" i="0" u="none" strike="noStrike">
                          <a:solidFill>
                            <a:srgbClr val="000000"/>
                          </a:solidFill>
                          <a:effectLst/>
                          <a:latin typeface="Georgia" panose="02040502050405020303" pitchFamily="18" charset="0"/>
                        </a:rPr>
                        <a:t>647,750</a:t>
                      </a:r>
                    </a:p>
                  </a:txBody>
                  <a:tcPr marL="7620" marR="7620" marT="7620" marB="0" anchor="b">
                    <a:lnL w="28575" cap="flat" cmpd="sng" algn="ctr">
                      <a:noFill/>
                      <a:prstDash val="solid"/>
                      <a:round/>
                      <a:headEnd type="none" w="med" len="med"/>
                      <a:tailEnd type="none" w="med" len="med"/>
                    </a:lnL>
                  </a:tcPr>
                </a:tc>
                <a:tc>
                  <a:txBody>
                    <a:bodyPr/>
                    <a:lstStyle/>
                    <a:p>
                      <a:pPr algn="ctr" rtl="0" fontAlgn="b"/>
                      <a:r>
                        <a:rPr lang="en-US" sz="1050" b="1" i="0" u="none" strike="noStrike" dirty="0">
                          <a:solidFill>
                            <a:srgbClr val="000000"/>
                          </a:solidFill>
                          <a:effectLst/>
                          <a:latin typeface="Georgia" panose="02040502050405020303" pitchFamily="18" charset="0"/>
                        </a:rPr>
                        <a:t>50,350</a:t>
                      </a: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rtl="0" fontAlgn="b"/>
                      <a:r>
                        <a:rPr lang="en-US" sz="1050" b="1" i="0" u="none" strike="noStrike" dirty="0">
                          <a:solidFill>
                            <a:srgbClr val="000000"/>
                          </a:solidFill>
                          <a:effectLst/>
                          <a:latin typeface="Georgia" panose="02040502050405020303" pitchFamily="18" charset="0"/>
                        </a:rPr>
                        <a:t>384,205</a:t>
                      </a: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rtl="0" fontAlgn="b"/>
                      <a:r>
                        <a:rPr lang="en-US" sz="1050" b="1" i="0" u="none" strike="noStrike" dirty="0">
                          <a:solidFill>
                            <a:srgbClr val="000000"/>
                          </a:solidFill>
                          <a:effectLst/>
                          <a:latin typeface="Georgia" panose="02040502050405020303" pitchFamily="18" charset="0"/>
                        </a:rPr>
                        <a:t>30,185</a:t>
                      </a:r>
                    </a:p>
                  </a:txBody>
                  <a:tcPr marL="7620" marR="7620" marT="7620" marB="0" anchor="b"/>
                </a:tc>
                <a:extLst>
                  <a:ext uri="{0D108BD9-81ED-4DB2-BD59-A6C34878D82A}">
                    <a16:rowId xmlns:a16="http://schemas.microsoft.com/office/drawing/2014/main" xmlns="" val="10008"/>
                  </a:ext>
                </a:extLst>
              </a:tr>
            </a:tbl>
          </a:graphicData>
        </a:graphic>
      </p:graphicFrame>
      <p:sp>
        <p:nvSpPr>
          <p:cNvPr id="2" name="TextBox 1">
            <a:extLst>
              <a:ext uri="{FF2B5EF4-FFF2-40B4-BE49-F238E27FC236}">
                <a16:creationId xmlns:a16="http://schemas.microsoft.com/office/drawing/2014/main" xmlns="" id="{59797902-99D1-418A-8221-3B9ABBF17942}"/>
              </a:ext>
            </a:extLst>
          </p:cNvPr>
          <p:cNvSpPr txBox="1"/>
          <p:nvPr/>
        </p:nvSpPr>
        <p:spPr>
          <a:xfrm>
            <a:off x="838201" y="1357945"/>
            <a:ext cx="2819403"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Number of cases</a:t>
            </a:r>
          </a:p>
        </p:txBody>
      </p:sp>
      <p:sp>
        <p:nvSpPr>
          <p:cNvPr id="7" name="TextBox 6">
            <a:extLst>
              <a:ext uri="{FF2B5EF4-FFF2-40B4-BE49-F238E27FC236}">
                <a16:creationId xmlns:a16="http://schemas.microsoft.com/office/drawing/2014/main" xmlns="" id="{1B4371FE-B3FC-4E61-A63E-DD755E1927E1}"/>
              </a:ext>
            </a:extLst>
          </p:cNvPr>
          <p:cNvSpPr txBox="1"/>
          <p:nvPr/>
        </p:nvSpPr>
        <p:spPr>
          <a:xfrm>
            <a:off x="3733800" y="1357617"/>
            <a:ext cx="2971800"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Values (EUR)  </a:t>
            </a:r>
          </a:p>
        </p:txBody>
      </p:sp>
      <p:sp>
        <p:nvSpPr>
          <p:cNvPr id="14418" name="TextBox 7">
            <a:extLst>
              <a:ext uri="{FF2B5EF4-FFF2-40B4-BE49-F238E27FC236}">
                <a16:creationId xmlns:a16="http://schemas.microsoft.com/office/drawing/2014/main" xmlns="" id="{02D74DD6-BB52-42D1-8304-9E1ECD539B6A}"/>
              </a:ext>
            </a:extLst>
          </p:cNvPr>
          <p:cNvSpPr txBox="1">
            <a:spLocks noChangeArrowheads="1"/>
          </p:cNvSpPr>
          <p:nvPr/>
        </p:nvSpPr>
        <p:spPr bwMode="auto">
          <a:xfrm>
            <a:off x="457201" y="5111750"/>
            <a:ext cx="8361796" cy="831851"/>
          </a:xfrm>
          <a:prstGeom prst="rect">
            <a:avLst/>
          </a:prstGeom>
          <a:noFill/>
          <a:ln w="9525">
            <a:solidFill>
              <a:srgbClr val="4D5E7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buClr>
                <a:srgbClr val="17375E"/>
              </a:buClr>
              <a:buFont typeface="Wingdings" panose="05000000000000000000" pitchFamily="2" charset="2"/>
              <a:buChar char="§"/>
            </a:pPr>
            <a:r>
              <a:rPr lang="en-US" altLang="en-US" sz="1100" b="1" i="1" dirty="0">
                <a:latin typeface="Georgia" panose="02040502050405020303" pitchFamily="18" charset="0"/>
              </a:rPr>
              <a:t>Guaranteed/Non-Guaranteed debt. </a:t>
            </a:r>
            <a:r>
              <a:rPr lang="en-US" altLang="en-US" sz="1100" dirty="0">
                <a:latin typeface="Georgia" panose="02040502050405020303" pitchFamily="18" charset="0"/>
              </a:rPr>
              <a:t>No guaranteed consumer debt was outsourced or recovered in 2021. </a:t>
            </a:r>
          </a:p>
          <a:p>
            <a:pPr marL="0" indent="0" eaLnBrk="1" hangingPunct="1">
              <a:buClr>
                <a:srgbClr val="17375E"/>
              </a:buClr>
            </a:pPr>
            <a:endParaRPr lang="en-US" altLang="en-US" sz="1100" dirty="0">
              <a:latin typeface="Georgia" panose="02040502050405020303" pitchFamily="18" charset="0"/>
            </a:endParaRPr>
          </a:p>
          <a:p>
            <a:pPr eaLnBrk="1" hangingPunct="1">
              <a:buClr>
                <a:srgbClr val="17375E"/>
              </a:buClr>
              <a:buFont typeface="Wingdings" panose="05000000000000000000" pitchFamily="2" charset="2"/>
              <a:buChar char="§"/>
            </a:pPr>
            <a:r>
              <a:rPr lang="en-US" altLang="en-US" sz="1100" b="1" i="1" dirty="0">
                <a:latin typeface="Georgia" panose="02040502050405020303" pitchFamily="18" charset="0"/>
              </a:rPr>
              <a:t>Sector split. </a:t>
            </a:r>
            <a:r>
              <a:rPr lang="en-US" altLang="en-US" sz="1100" dirty="0">
                <a:latin typeface="Georgia" panose="02040502050405020303" pitchFamily="18" charset="0"/>
              </a:rPr>
              <a:t>Banking (64%), Telecom (6%) and Utilities (3%) account for 73% of the total B2C number of cases</a:t>
            </a:r>
            <a:br>
              <a:rPr lang="en-US" altLang="en-US" sz="1100" dirty="0">
                <a:latin typeface="Georgia" panose="02040502050405020303" pitchFamily="18" charset="0"/>
              </a:rPr>
            </a:br>
            <a:r>
              <a:rPr lang="en-US" altLang="en-US" sz="1100" dirty="0">
                <a:latin typeface="Georgia" panose="02040502050405020303" pitchFamily="18" charset="0"/>
              </a:rPr>
              <a:t>outsourced in</a:t>
            </a:r>
            <a:r>
              <a:rPr lang="en-US" altLang="en-US" sz="1100" dirty="0">
                <a:highlight>
                  <a:srgbClr val="FFFF00"/>
                </a:highlight>
                <a:latin typeface="Georgia" panose="02040502050405020303" pitchFamily="18" charset="0"/>
              </a:rPr>
              <a:t> 2020.</a:t>
            </a:r>
            <a:endParaRPr lang="en-US" altLang="en-US" sz="1100" i="1" dirty="0">
              <a:highlight>
                <a:srgbClr val="FFFF00"/>
              </a:highlight>
              <a:latin typeface="Georgia" panose="02040502050405020303" pitchFamily="18" charset="0"/>
            </a:endParaRPr>
          </a:p>
        </p:txBody>
      </p:sp>
      <p:sp>
        <p:nvSpPr>
          <p:cNvPr id="16" name="TextBox 15">
            <a:extLst>
              <a:ext uri="{FF2B5EF4-FFF2-40B4-BE49-F238E27FC236}">
                <a16:creationId xmlns:a16="http://schemas.microsoft.com/office/drawing/2014/main" xmlns="" id="{2E81015A-F593-4EC5-B0E1-47E009EAEB15}"/>
              </a:ext>
            </a:extLst>
          </p:cNvPr>
          <p:cNvSpPr txBox="1"/>
          <p:nvPr/>
        </p:nvSpPr>
        <p:spPr>
          <a:xfrm>
            <a:off x="6781798" y="1357617"/>
            <a:ext cx="2057403" cy="261610"/>
          </a:xfrm>
          <a:prstGeom prst="rect">
            <a:avLst/>
          </a:prstGeom>
          <a:solidFill>
            <a:schemeClr val="accent1">
              <a:lumMod val="20000"/>
              <a:lumOff val="80000"/>
            </a:schemeClr>
          </a:solidFill>
        </p:spPr>
        <p:txBody>
          <a:bodyPr wrap="square">
            <a:spAutoFit/>
          </a:bodyPr>
          <a:lstStyle/>
          <a:p>
            <a:pPr algn="ctr">
              <a:defRPr/>
            </a:pPr>
            <a:r>
              <a:rPr lang="en-US" sz="1100" b="1" dirty="0">
                <a:latin typeface="Georgia" panose="02040502050405020303" pitchFamily="18" charset="0"/>
              </a:rPr>
              <a:t>Avg. Value in EUR/Case</a:t>
            </a:r>
          </a:p>
        </p:txBody>
      </p:sp>
      <p:sp>
        <p:nvSpPr>
          <p:cNvPr id="14452" name="Title 1">
            <a:extLst>
              <a:ext uri="{FF2B5EF4-FFF2-40B4-BE49-F238E27FC236}">
                <a16:creationId xmlns:a16="http://schemas.microsoft.com/office/drawing/2014/main" xmlns="" id="{F550BABD-07E9-4093-82C7-052689F62A24}"/>
              </a:ext>
            </a:extLst>
          </p:cNvPr>
          <p:cNvSpPr>
            <a:spLocks noGrp="1"/>
          </p:cNvSpPr>
          <p:nvPr>
            <p:ph type="title"/>
          </p:nvPr>
        </p:nvSpPr>
        <p:spPr bwMode="auto">
          <a:xfrm>
            <a:off x="0" y="1"/>
            <a:ext cx="73152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The most important sectors for 2021 in terms of number of international debt referred cases are Banking, Telecom and Utilities</a:t>
            </a:r>
          </a:p>
        </p:txBody>
      </p:sp>
      <p:graphicFrame>
        <p:nvGraphicFramePr>
          <p:cNvPr id="17" name="Table 16">
            <a:extLst>
              <a:ext uri="{FF2B5EF4-FFF2-40B4-BE49-F238E27FC236}">
                <a16:creationId xmlns:a16="http://schemas.microsoft.com/office/drawing/2014/main" xmlns="" id="{5F98C2F4-8E75-43F0-9B7C-6BBFD70F1BB2}"/>
              </a:ext>
            </a:extLst>
          </p:cNvPr>
          <p:cNvGraphicFramePr>
            <a:graphicFrameLocks noGrp="1"/>
          </p:cNvGraphicFramePr>
          <p:nvPr>
            <p:extLst>
              <p:ext uri="{D42A27DB-BD31-4B8C-83A1-F6EECF244321}">
                <p14:modId xmlns:p14="http://schemas.microsoft.com/office/powerpoint/2010/main" val="4019903188"/>
              </p:ext>
            </p:extLst>
          </p:nvPr>
        </p:nvGraphicFramePr>
        <p:xfrm>
          <a:off x="6781798" y="1726251"/>
          <a:ext cx="2390831" cy="3127540"/>
        </p:xfrm>
        <a:graphic>
          <a:graphicData uri="http://schemas.openxmlformats.org/drawingml/2006/table">
            <a:tbl>
              <a:tblPr firstRow="1" lastRow="1">
                <a:tableStyleId>{6E25E649-3F16-4E02-A733-19D2CDBF48F0}</a:tableStyleId>
              </a:tblPr>
              <a:tblGrid>
                <a:gridCol w="576875">
                  <a:extLst>
                    <a:ext uri="{9D8B030D-6E8A-4147-A177-3AD203B41FA5}">
                      <a16:colId xmlns:a16="http://schemas.microsoft.com/office/drawing/2014/main" xmlns="" val="20000"/>
                    </a:ext>
                  </a:extLst>
                </a:gridCol>
                <a:gridCol w="670956">
                  <a:extLst>
                    <a:ext uri="{9D8B030D-6E8A-4147-A177-3AD203B41FA5}">
                      <a16:colId xmlns:a16="http://schemas.microsoft.com/office/drawing/2014/main" xmlns="" val="2392444358"/>
                    </a:ext>
                  </a:extLst>
                </a:gridCol>
                <a:gridCol w="594752">
                  <a:extLst>
                    <a:ext uri="{9D8B030D-6E8A-4147-A177-3AD203B41FA5}">
                      <a16:colId xmlns:a16="http://schemas.microsoft.com/office/drawing/2014/main" xmlns="" val="20001"/>
                    </a:ext>
                  </a:extLst>
                </a:gridCol>
                <a:gridCol w="548248">
                  <a:extLst>
                    <a:ext uri="{9D8B030D-6E8A-4147-A177-3AD203B41FA5}">
                      <a16:colId xmlns:a16="http://schemas.microsoft.com/office/drawing/2014/main" xmlns="" val="4063335905"/>
                    </a:ext>
                  </a:extLst>
                </a:gridCol>
              </a:tblGrid>
              <a:tr h="340486">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Referred</a:t>
                      </a:r>
                      <a:endParaRPr lang="en-US" sz="1100" b="1" i="0" u="none" strike="noStrike" dirty="0">
                        <a:solidFill>
                          <a:schemeClr val="bg1"/>
                        </a:solidFill>
                        <a:effectLst/>
                        <a:latin typeface="Georgia" panose="02040502050405020303" pitchFamily="18" charset="0"/>
                      </a:endParaRPr>
                    </a:p>
                  </a:txBody>
                  <a:tcPr marL="9524" marR="9524" marT="9525" marB="0" anchor="ctr">
                    <a:lnR w="12700" cap="flat" cmpd="sng" algn="ctr">
                      <a:solidFill>
                        <a:schemeClr val="tx1"/>
                      </a:solidFill>
                      <a:prstDash val="solid"/>
                      <a:round/>
                      <a:headEnd type="none" w="med" len="med"/>
                      <a:tailEnd type="none" w="med" len="med"/>
                    </a:lnR>
                    <a:solidFill>
                      <a:srgbClr val="4D5E7A"/>
                    </a:solidFill>
                  </a:tcPr>
                </a:tc>
                <a:tc hMerge="1">
                  <a:txBody>
                    <a:bodyPr/>
                    <a:lstStyle/>
                    <a:p>
                      <a:pPr algn="ctr" fontAlgn="b"/>
                      <a:endParaRPr lang="en-US" sz="1100" b="1" i="0" u="none" strike="noStrike" dirty="0">
                        <a:solidFill>
                          <a:schemeClr val="bg1"/>
                        </a:solidFill>
                        <a:effectLst/>
                        <a:latin typeface="Georgia" panose="02040502050405020303" pitchFamily="18" charset="0"/>
                      </a:endParaRPr>
                    </a:p>
                  </a:txBody>
                  <a:tcPr marL="9524" marR="9524" marT="9525" marB="0" anchor="ctr">
                    <a:solidFill>
                      <a:srgbClr val="4D5E7A"/>
                    </a:solidFill>
                  </a:tcPr>
                </a:tc>
                <a:tc gridSpan="2">
                  <a:txBody>
                    <a:bodyPr/>
                    <a:lstStyle/>
                    <a:p>
                      <a:pPr marL="0" marR="0" lvl="0" indent="0" algn="ctr" defTabSz="914321" rtl="0" eaLnBrk="1" fontAlgn="b" latinLnBrk="0" hangingPunct="1">
                        <a:lnSpc>
                          <a:spcPct val="100000"/>
                        </a:lnSpc>
                        <a:spcBef>
                          <a:spcPts val="0"/>
                        </a:spcBef>
                        <a:spcAft>
                          <a:spcPts val="0"/>
                        </a:spcAft>
                        <a:buClrTx/>
                        <a:buSzTx/>
                        <a:buFontTx/>
                        <a:buNone/>
                        <a:tabLst/>
                        <a:defRPr/>
                      </a:pPr>
                      <a:r>
                        <a:rPr lang="en-US" sz="1100" u="none" strike="noStrike" dirty="0">
                          <a:effectLst/>
                          <a:latin typeface="Georgia" panose="02040502050405020303" pitchFamily="18" charset="0"/>
                        </a:rPr>
                        <a:t>Debt Recovered</a:t>
                      </a:r>
                      <a:endParaRPr lang="en-US" sz="1100" b="1" i="0" u="none" strike="noStrike" dirty="0">
                        <a:solidFill>
                          <a:schemeClr val="bg1"/>
                        </a:solidFill>
                        <a:effectLst/>
                        <a:latin typeface="Georgia" panose="02040502050405020303" pitchFamily="18" charset="0"/>
                      </a:endParaRPr>
                    </a:p>
                  </a:txBody>
                  <a:tcPr marL="9524" marR="9524" marT="9525" marB="0" anchor="ctr">
                    <a:lnL w="12700" cap="flat" cmpd="sng" algn="ctr">
                      <a:solidFill>
                        <a:schemeClr val="tx1"/>
                      </a:solidFill>
                      <a:prstDash val="solid"/>
                      <a:round/>
                      <a:headEnd type="none" w="med" len="med"/>
                      <a:tailEnd type="none" w="med" len="med"/>
                    </a:lnL>
                    <a:solidFill>
                      <a:srgbClr val="4D5E7A"/>
                    </a:solidFill>
                  </a:tcPr>
                </a:tc>
                <a:tc hMerge="1">
                  <a:txBody>
                    <a:bodyPr/>
                    <a:lstStyle/>
                    <a:p>
                      <a:endParaRPr lang="en-US"/>
                    </a:p>
                  </a:txBody>
                  <a:tcPr/>
                </a:tc>
                <a:extLst>
                  <a:ext uri="{0D108BD9-81ED-4DB2-BD59-A6C34878D82A}">
                    <a16:rowId xmlns:a16="http://schemas.microsoft.com/office/drawing/2014/main" xmlns="" val="204743620"/>
                  </a:ext>
                </a:extLst>
              </a:tr>
              <a:tr h="281408">
                <a:tc>
                  <a:txBody>
                    <a:bodyPr/>
                    <a:lstStyle/>
                    <a:p>
                      <a:pPr algn="ctr" fontAlgn="b"/>
                      <a:r>
                        <a:rPr lang="en-US" sz="1100" b="1" i="0" u="none" strike="noStrike" dirty="0">
                          <a:solidFill>
                            <a:schemeClr val="bg1"/>
                          </a:solidFill>
                          <a:effectLst/>
                          <a:latin typeface="Georgia" panose="02040502050405020303" pitchFamily="18" charset="0"/>
                        </a:rPr>
                        <a:t>B2C</a:t>
                      </a:r>
                    </a:p>
                  </a:txBody>
                  <a:tcPr marL="9524" marR="9524" marT="9525" marB="0" anchor="b">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B2B</a:t>
                      </a:r>
                    </a:p>
                  </a:txBody>
                  <a:tcPr marL="9524" marR="9524" marT="9525" marB="0" anchor="b">
                    <a:lnR w="12700" cap="flat" cmpd="sng" algn="ctr">
                      <a:solidFill>
                        <a:schemeClr val="tx1"/>
                      </a:solidFill>
                      <a:prstDash val="solid"/>
                      <a:round/>
                      <a:headEnd type="none" w="med" len="med"/>
                      <a:tailEnd type="none" w="med" len="med"/>
                    </a:lnR>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B2C</a:t>
                      </a:r>
                    </a:p>
                  </a:txBody>
                  <a:tcPr marL="9524" marR="9524" marT="9525" marB="0" anchor="b">
                    <a:lnL w="12700" cap="flat" cmpd="sng" algn="ctr">
                      <a:solidFill>
                        <a:schemeClr val="tx1"/>
                      </a:solidFill>
                      <a:prstDash val="solid"/>
                      <a:round/>
                      <a:headEnd type="none" w="med" len="med"/>
                      <a:tailEnd type="none" w="med" len="med"/>
                    </a:lnL>
                    <a:solidFill>
                      <a:srgbClr val="4D5E7A"/>
                    </a:solidFill>
                  </a:tcPr>
                </a:tc>
                <a:tc>
                  <a:txBody>
                    <a:bodyPr/>
                    <a:lstStyle/>
                    <a:p>
                      <a:pPr algn="ctr" fontAlgn="b"/>
                      <a:r>
                        <a:rPr lang="en-US" sz="1100" b="1" i="0" u="none" strike="noStrike" dirty="0">
                          <a:solidFill>
                            <a:schemeClr val="bg1"/>
                          </a:solidFill>
                          <a:effectLst/>
                          <a:latin typeface="Georgia" panose="02040502050405020303" pitchFamily="18" charset="0"/>
                        </a:rPr>
                        <a:t>B2B</a:t>
                      </a:r>
                    </a:p>
                  </a:txBody>
                  <a:tcPr marL="9524" marR="9524" marT="9525" marB="0" anchor="b">
                    <a:solidFill>
                      <a:srgbClr val="4D5E7A"/>
                    </a:solidFill>
                  </a:tcPr>
                </a:tc>
                <a:extLst>
                  <a:ext uri="{0D108BD9-81ED-4DB2-BD59-A6C34878D82A}">
                    <a16:rowId xmlns:a16="http://schemas.microsoft.com/office/drawing/2014/main" xmlns="" val="10000"/>
                  </a:ext>
                </a:extLst>
              </a:tr>
              <a:tr h="323555">
                <a:tc>
                  <a:txBody>
                    <a:bodyPr/>
                    <a:lstStyle/>
                    <a:p>
                      <a:pPr algn="r" rtl="0" fontAlgn="ctr"/>
                      <a:r>
                        <a:rPr lang="en-US" sz="1050" b="0" i="0" u="none" strike="noStrike">
                          <a:solidFill>
                            <a:srgbClr val="000000"/>
                          </a:solidFill>
                          <a:effectLst/>
                          <a:latin typeface="Georgia" panose="02040502050405020303" pitchFamily="18" charset="0"/>
                        </a:rPr>
                        <a:t>         2,004 </a:t>
                      </a:r>
                    </a:p>
                  </a:txBody>
                  <a:tcPr marL="7620" marT="7620" marB="0" anchor="b">
                    <a:lnL w="28575" cap="flat" cmpd="sng" algn="ctr">
                      <a:noFill/>
                      <a:prstDash val="solid"/>
                      <a:round/>
                      <a:headEnd type="none" w="med" len="med"/>
                      <a:tailEnd type="none" w="med" len="med"/>
                    </a:lnL>
                    <a:solidFill>
                      <a:srgbClr val="E7E7E7"/>
                    </a:solidFill>
                  </a:tcPr>
                </a:tc>
                <a:tc>
                  <a:txBody>
                    <a:bodyPr/>
                    <a:lstStyle/>
                    <a:p>
                      <a:pPr algn="r" rtl="0" fontAlgn="ctr"/>
                      <a:r>
                        <a:rPr lang="en-US" sz="1050" b="0" i="0" u="none" strike="noStrike">
                          <a:solidFill>
                            <a:srgbClr val="000000"/>
                          </a:solidFill>
                          <a:effectLst/>
                          <a:latin typeface="Georgia" panose="02040502050405020303" pitchFamily="18" charset="0"/>
                        </a:rPr>
                        <a:t>                1,184 </a:t>
                      </a:r>
                    </a:p>
                  </a:txBody>
                  <a:tcPr marL="7620" marT="7620" marB="0" anchor="b">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050" b="0" i="0" u="none" strike="noStrike">
                          <a:solidFill>
                            <a:srgbClr val="000000"/>
                          </a:solidFill>
                          <a:effectLst/>
                          <a:latin typeface="Georgia" panose="02040502050405020303" pitchFamily="18" charset="0"/>
                        </a:rPr>
                        <a:t>2,425</a:t>
                      </a:r>
                    </a:p>
                  </a:txBody>
                  <a:tcPr marL="7620" marR="7620" marT="7620" marB="0" anchor="b">
                    <a:lnL w="12700" cap="flat" cmpd="sng" algn="ctr">
                      <a:solidFill>
                        <a:schemeClr val="tx1"/>
                      </a:solidFill>
                      <a:prstDash val="solid"/>
                      <a:round/>
                      <a:headEnd type="none" w="med" len="med"/>
                      <a:tailEnd type="none" w="med" len="med"/>
                    </a:lnL>
                    <a:solidFill>
                      <a:srgbClr val="E7E7E7"/>
                    </a:solidFill>
                  </a:tcPr>
                </a:tc>
                <a:tc>
                  <a:txBody>
                    <a:bodyPr/>
                    <a:lstStyle/>
                    <a:p>
                      <a:pPr algn="r" rtl="0" fontAlgn="ctr"/>
                      <a:r>
                        <a:rPr lang="en-US" sz="1050" b="0" i="0" u="none" strike="noStrike">
                          <a:solidFill>
                            <a:srgbClr val="000000"/>
                          </a:solidFill>
                          <a:effectLst/>
                          <a:latin typeface="Georgia" panose="02040502050405020303" pitchFamily="18" charset="0"/>
                        </a:rPr>
                        <a:t>1519</a:t>
                      </a:r>
                    </a:p>
                  </a:txBody>
                  <a:tcPr marL="7620" marT="7620" marB="0" anchor="b">
                    <a:solidFill>
                      <a:srgbClr val="E7E7E7"/>
                    </a:solidFill>
                  </a:tcPr>
                </a:tc>
                <a:extLst>
                  <a:ext uri="{0D108BD9-81ED-4DB2-BD59-A6C34878D82A}">
                    <a16:rowId xmlns:a16="http://schemas.microsoft.com/office/drawing/2014/main" xmlns="" val="10002"/>
                  </a:ext>
                </a:extLst>
              </a:tr>
              <a:tr h="323555">
                <a:tc>
                  <a:txBody>
                    <a:bodyPr/>
                    <a:lstStyle/>
                    <a:p>
                      <a:pPr algn="r" rtl="0" fontAlgn="ctr"/>
                      <a:r>
                        <a:rPr lang="en-US" sz="1050" b="0" i="0" u="none" strike="noStrike">
                          <a:solidFill>
                            <a:srgbClr val="000000"/>
                          </a:solidFill>
                          <a:effectLst/>
                          <a:latin typeface="Georgia" panose="02040502050405020303" pitchFamily="18" charset="0"/>
                        </a:rPr>
                        <a:t>              279 </a:t>
                      </a:r>
                    </a:p>
                  </a:txBody>
                  <a:tcPr marL="7620" marT="7620" marB="0" anchor="b">
                    <a:lnL w="28575" cap="flat" cmpd="sng" algn="ctr">
                      <a:noFill/>
                      <a:prstDash val="solid"/>
                      <a:round/>
                      <a:headEnd type="none" w="med" len="med"/>
                      <a:tailEnd type="none" w="med" len="med"/>
                    </a:lnL>
                    <a:solidFill>
                      <a:schemeClr val="bg1"/>
                    </a:solidFill>
                  </a:tcPr>
                </a:tc>
                <a:tc>
                  <a:txBody>
                    <a:bodyPr/>
                    <a:lstStyle/>
                    <a:p>
                      <a:pPr algn="r" rtl="0" fontAlgn="ctr"/>
                      <a:r>
                        <a:rPr lang="en-US" sz="1050" b="0" i="0" u="none" strike="noStrike">
                          <a:solidFill>
                            <a:srgbClr val="000000"/>
                          </a:solidFill>
                          <a:effectLst/>
                          <a:latin typeface="Georgia" panose="02040502050405020303" pitchFamily="18" charset="0"/>
                        </a:rPr>
                        <a:t>                   189 </a:t>
                      </a:r>
                    </a:p>
                  </a:txBody>
                  <a:tcPr marL="7620" marT="7620" marB="0" anchor="b">
                    <a:lnR w="12700" cap="flat" cmpd="sng" algn="ctr">
                      <a:solidFill>
                        <a:schemeClr val="tx1"/>
                      </a:solidFill>
                      <a:prstDash val="solid"/>
                      <a:round/>
                      <a:headEnd type="none" w="med" len="med"/>
                      <a:tailEnd type="none" w="med" len="med"/>
                    </a:lnR>
                    <a:solidFill>
                      <a:schemeClr val="bg1"/>
                    </a:solidFill>
                  </a:tcPr>
                </a:tc>
                <a:tc>
                  <a:txBody>
                    <a:bodyPr/>
                    <a:lstStyle/>
                    <a:p>
                      <a:pPr algn="ctr" rtl="0" fontAlgn="ctr"/>
                      <a:r>
                        <a:rPr lang="en-US" sz="1050" b="0" i="0" u="none" strike="noStrike">
                          <a:solidFill>
                            <a:srgbClr val="000000"/>
                          </a:solidFill>
                          <a:effectLst/>
                          <a:latin typeface="Georgia" panose="02040502050405020303" pitchFamily="18" charset="0"/>
                        </a:rPr>
                        <a:t>133</a:t>
                      </a:r>
                    </a:p>
                  </a:txBody>
                  <a:tcPr marL="7620" marR="7620" marT="7620" marB="0" anchor="b">
                    <a:lnL w="12700" cap="flat" cmpd="sng" algn="ctr">
                      <a:solidFill>
                        <a:schemeClr val="tx1"/>
                      </a:solidFill>
                      <a:prstDash val="solid"/>
                      <a:round/>
                      <a:headEnd type="none" w="med" len="med"/>
                      <a:tailEnd type="none" w="med" len="med"/>
                    </a:lnL>
                    <a:solidFill>
                      <a:schemeClr val="bg1"/>
                    </a:solidFill>
                  </a:tcPr>
                </a:tc>
                <a:tc>
                  <a:txBody>
                    <a:bodyPr/>
                    <a:lstStyle/>
                    <a:p>
                      <a:pPr algn="r" rtl="0" fontAlgn="ctr"/>
                      <a:r>
                        <a:rPr lang="en-US" sz="1050" b="0" i="0" u="none" strike="noStrike">
                          <a:solidFill>
                            <a:srgbClr val="000000"/>
                          </a:solidFill>
                          <a:effectLst/>
                          <a:latin typeface="Georgia" panose="02040502050405020303" pitchFamily="18" charset="0"/>
                        </a:rPr>
                        <a:t>149</a:t>
                      </a:r>
                    </a:p>
                  </a:txBody>
                  <a:tcPr marL="7620" marT="7620" marB="0" anchor="b">
                    <a:solidFill>
                      <a:schemeClr val="bg1"/>
                    </a:solidFill>
                  </a:tcPr>
                </a:tc>
                <a:extLst>
                  <a:ext uri="{0D108BD9-81ED-4DB2-BD59-A6C34878D82A}">
                    <a16:rowId xmlns:a16="http://schemas.microsoft.com/office/drawing/2014/main" xmlns="" val="1112047066"/>
                  </a:ext>
                </a:extLst>
              </a:tr>
              <a:tr h="323555">
                <a:tc>
                  <a:txBody>
                    <a:bodyPr/>
                    <a:lstStyle/>
                    <a:p>
                      <a:pPr algn="r" rtl="0" fontAlgn="ctr"/>
                      <a:r>
                        <a:rPr lang="en-US" sz="1050" b="0" i="0" u="none" strike="noStrike">
                          <a:solidFill>
                            <a:srgbClr val="000000"/>
                          </a:solidFill>
                          <a:effectLst/>
                          <a:latin typeface="Georgia" panose="02040502050405020303" pitchFamily="18" charset="0"/>
                        </a:rPr>
                        <a:t>        15,219 </a:t>
                      </a:r>
                    </a:p>
                  </a:txBody>
                  <a:tcPr marL="7620" marT="7620" marB="0" anchor="b">
                    <a:lnL w="28575" cap="flat" cmpd="sng" algn="ctr">
                      <a:noFill/>
                      <a:prstDash val="solid"/>
                      <a:round/>
                      <a:headEnd type="none" w="med" len="med"/>
                      <a:tailEnd type="none" w="med" len="med"/>
                    </a:lnL>
                    <a:solidFill>
                      <a:srgbClr val="E7E7E7"/>
                    </a:solidFill>
                  </a:tcPr>
                </a:tc>
                <a:tc>
                  <a:txBody>
                    <a:bodyPr/>
                    <a:lstStyle/>
                    <a:p>
                      <a:pPr algn="r" rtl="0" fontAlgn="ctr"/>
                      <a:r>
                        <a:rPr lang="en-US" sz="1050" b="0" i="0" u="none" strike="noStrike">
                          <a:solidFill>
                            <a:srgbClr val="000000"/>
                          </a:solidFill>
                          <a:effectLst/>
                          <a:latin typeface="Georgia" panose="02040502050405020303" pitchFamily="18" charset="0"/>
                        </a:rPr>
                        <a:t>              15,175 </a:t>
                      </a:r>
                    </a:p>
                  </a:txBody>
                  <a:tcPr marL="7620" marT="7620" marB="0" anchor="b">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050" b="0" i="0" u="none" strike="noStrike">
                          <a:solidFill>
                            <a:srgbClr val="000000"/>
                          </a:solidFill>
                          <a:effectLst/>
                          <a:latin typeface="Georgia" panose="02040502050405020303" pitchFamily="18" charset="0"/>
                        </a:rPr>
                        <a:t>13,662</a:t>
                      </a:r>
                    </a:p>
                  </a:txBody>
                  <a:tcPr marL="7620" marR="7620" marT="7620" marB="0" anchor="b">
                    <a:lnL w="12700" cap="flat" cmpd="sng" algn="ctr">
                      <a:solidFill>
                        <a:schemeClr val="tx1"/>
                      </a:solidFill>
                      <a:prstDash val="solid"/>
                      <a:round/>
                      <a:headEnd type="none" w="med" len="med"/>
                      <a:tailEnd type="none" w="med" len="med"/>
                    </a:lnL>
                    <a:solidFill>
                      <a:srgbClr val="E7E7E7"/>
                    </a:solidFill>
                  </a:tcPr>
                </a:tc>
                <a:tc>
                  <a:txBody>
                    <a:bodyPr/>
                    <a:lstStyle/>
                    <a:p>
                      <a:pPr algn="r" rtl="0" fontAlgn="ctr"/>
                      <a:r>
                        <a:rPr lang="en-US" sz="1050" b="0" i="0" u="none" strike="noStrike">
                          <a:solidFill>
                            <a:srgbClr val="000000"/>
                          </a:solidFill>
                          <a:effectLst/>
                          <a:latin typeface="Georgia" panose="02040502050405020303" pitchFamily="18" charset="0"/>
                        </a:rPr>
                        <a:t>13,175</a:t>
                      </a:r>
                    </a:p>
                  </a:txBody>
                  <a:tcPr marL="7620" marT="7620" marB="0" anchor="b">
                    <a:solidFill>
                      <a:srgbClr val="E7E7E7"/>
                    </a:solidFill>
                  </a:tcPr>
                </a:tc>
                <a:extLst>
                  <a:ext uri="{0D108BD9-81ED-4DB2-BD59-A6C34878D82A}">
                    <a16:rowId xmlns:a16="http://schemas.microsoft.com/office/drawing/2014/main" xmlns="" val="10003"/>
                  </a:ext>
                </a:extLst>
              </a:tr>
              <a:tr h="323555">
                <a:tc>
                  <a:txBody>
                    <a:bodyPr/>
                    <a:lstStyle/>
                    <a:p>
                      <a:pPr algn="r" rtl="0" fontAlgn="ctr"/>
                      <a:r>
                        <a:rPr lang="en-US" sz="1050" b="0" i="0" u="none" strike="noStrike">
                          <a:solidFill>
                            <a:srgbClr val="000000"/>
                          </a:solidFill>
                          <a:effectLst/>
                          <a:latin typeface="Georgia" panose="02040502050405020303" pitchFamily="18" charset="0"/>
                        </a:rPr>
                        <a:t>                27 </a:t>
                      </a:r>
                    </a:p>
                  </a:txBody>
                  <a:tcPr marL="7620" marT="7620" marB="0" anchor="b">
                    <a:lnL w="28575" cap="flat" cmpd="sng" algn="ctr">
                      <a:noFill/>
                      <a:prstDash val="solid"/>
                      <a:round/>
                      <a:headEnd type="none" w="med" len="med"/>
                      <a:tailEnd type="none" w="med" len="med"/>
                    </a:lnL>
                    <a:solidFill>
                      <a:schemeClr val="bg1"/>
                    </a:solidFill>
                  </a:tcPr>
                </a:tc>
                <a:tc>
                  <a:txBody>
                    <a:bodyPr/>
                    <a:lstStyle/>
                    <a:p>
                      <a:pPr algn="r" rtl="0" fontAlgn="ctr"/>
                      <a:r>
                        <a:rPr lang="en-US" sz="1050" b="0" i="0" u="none" strike="noStrike">
                          <a:solidFill>
                            <a:srgbClr val="000000"/>
                          </a:solidFill>
                          <a:effectLst/>
                          <a:latin typeface="Georgia" panose="02040502050405020303" pitchFamily="18" charset="0"/>
                        </a:rPr>
                        <a:t>                     40 </a:t>
                      </a:r>
                    </a:p>
                  </a:txBody>
                  <a:tcPr marL="7620" marT="7620" marB="0" anchor="b">
                    <a:lnR w="12700" cap="flat" cmpd="sng" algn="ctr">
                      <a:solidFill>
                        <a:schemeClr val="tx1"/>
                      </a:solidFill>
                      <a:prstDash val="solid"/>
                      <a:round/>
                      <a:headEnd type="none" w="med" len="med"/>
                      <a:tailEnd type="none" w="med" len="med"/>
                    </a:lnR>
                    <a:solidFill>
                      <a:schemeClr val="bg1"/>
                    </a:solidFill>
                  </a:tcPr>
                </a:tc>
                <a:tc>
                  <a:txBody>
                    <a:bodyPr/>
                    <a:lstStyle/>
                    <a:p>
                      <a:pPr algn="ctr" rtl="0" fontAlgn="ctr"/>
                      <a:r>
                        <a:rPr lang="en-US" sz="1050" b="0" i="0" u="none" strike="noStrike">
                          <a:solidFill>
                            <a:srgbClr val="000000"/>
                          </a:solidFill>
                          <a:effectLst/>
                          <a:latin typeface="Georgia" panose="02040502050405020303" pitchFamily="18" charset="0"/>
                        </a:rPr>
                        <a:t>72</a:t>
                      </a:r>
                    </a:p>
                  </a:txBody>
                  <a:tcPr marL="7620" marR="7620" marT="7620" marB="0" anchor="b">
                    <a:lnL w="12700" cap="flat" cmpd="sng" algn="ctr">
                      <a:solidFill>
                        <a:schemeClr val="tx1"/>
                      </a:solidFill>
                      <a:prstDash val="solid"/>
                      <a:round/>
                      <a:headEnd type="none" w="med" len="med"/>
                      <a:tailEnd type="none" w="med" len="med"/>
                    </a:lnL>
                    <a:solidFill>
                      <a:schemeClr val="bg1"/>
                    </a:solidFill>
                  </a:tcPr>
                </a:tc>
                <a:tc>
                  <a:txBody>
                    <a:bodyPr/>
                    <a:lstStyle/>
                    <a:p>
                      <a:pPr algn="r" rtl="0" fontAlgn="ctr"/>
                      <a:r>
                        <a:rPr lang="en-US" sz="1050" b="0" i="0" u="none" strike="noStrike">
                          <a:solidFill>
                            <a:srgbClr val="000000"/>
                          </a:solidFill>
                          <a:effectLst/>
                          <a:latin typeface="Georgia" panose="02040502050405020303" pitchFamily="18" charset="0"/>
                        </a:rPr>
                        <a:t>41</a:t>
                      </a:r>
                    </a:p>
                  </a:txBody>
                  <a:tcPr marL="7620" marT="7620" marB="0" anchor="b">
                    <a:solidFill>
                      <a:schemeClr val="bg1"/>
                    </a:solidFill>
                  </a:tcPr>
                </a:tc>
                <a:extLst>
                  <a:ext uri="{0D108BD9-81ED-4DB2-BD59-A6C34878D82A}">
                    <a16:rowId xmlns:a16="http://schemas.microsoft.com/office/drawing/2014/main" xmlns="" val="10004"/>
                  </a:ext>
                </a:extLst>
              </a:tr>
              <a:tr h="207707">
                <a:tc>
                  <a:txBody>
                    <a:bodyPr/>
                    <a:lstStyle/>
                    <a:p>
                      <a:pPr algn="r" rtl="0" fontAlgn="ctr"/>
                      <a:r>
                        <a:rPr lang="en-US" sz="1050" b="0" i="0" u="none" strike="noStrike">
                          <a:solidFill>
                            <a:srgbClr val="000000"/>
                          </a:solidFill>
                          <a:effectLst/>
                          <a:latin typeface="Georgia" panose="02040502050405020303" pitchFamily="18" charset="0"/>
                        </a:rPr>
                        <a:t> - </a:t>
                      </a:r>
                    </a:p>
                  </a:txBody>
                  <a:tcPr marL="7620" marT="7620" marB="0" anchor="b">
                    <a:lnL w="28575" cap="flat" cmpd="sng" algn="ctr">
                      <a:noFill/>
                      <a:prstDash val="solid"/>
                      <a:round/>
                      <a:headEnd type="none" w="med" len="med"/>
                      <a:tailEnd type="none" w="med" len="med"/>
                    </a:lnL>
                    <a:solidFill>
                      <a:srgbClr val="E7E7E7"/>
                    </a:solidFill>
                  </a:tcPr>
                </a:tc>
                <a:tc>
                  <a:txBody>
                    <a:bodyPr/>
                    <a:lstStyle/>
                    <a:p>
                      <a:pPr algn="r" rtl="0" fontAlgn="ctr"/>
                      <a:r>
                        <a:rPr lang="en-US" sz="1050" b="0" i="0" u="none" strike="noStrike">
                          <a:solidFill>
                            <a:srgbClr val="000000"/>
                          </a:solidFill>
                          <a:effectLst/>
                          <a:latin typeface="Georgia" panose="02040502050405020303" pitchFamily="18" charset="0"/>
                        </a:rPr>
                        <a:t> - </a:t>
                      </a:r>
                    </a:p>
                  </a:txBody>
                  <a:tcPr marL="7620" marT="7620" marB="0" anchor="b">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050" b="0" i="0" u="none" strike="noStrike">
                          <a:solidFill>
                            <a:srgbClr val="000000"/>
                          </a:solidFill>
                          <a:effectLst/>
                          <a:latin typeface="Georgia" panose="02040502050405020303" pitchFamily="18" charset="0"/>
                        </a:rPr>
                        <a:t>-</a:t>
                      </a:r>
                    </a:p>
                  </a:txBody>
                  <a:tcPr marL="7620" marR="7620" marT="7620" marB="0" anchor="b">
                    <a:lnL w="12700" cap="flat" cmpd="sng" algn="ctr">
                      <a:solidFill>
                        <a:schemeClr val="tx1"/>
                      </a:solidFill>
                      <a:prstDash val="solid"/>
                      <a:round/>
                      <a:headEnd type="none" w="med" len="med"/>
                      <a:tailEnd type="none" w="med" len="med"/>
                    </a:lnL>
                    <a:solidFill>
                      <a:srgbClr val="E7E7E7"/>
                    </a:solidFill>
                  </a:tcPr>
                </a:tc>
                <a:tc>
                  <a:txBody>
                    <a:bodyPr/>
                    <a:lstStyle/>
                    <a:p>
                      <a:pPr algn="ctr" rtl="0" fontAlgn="ctr"/>
                      <a:r>
                        <a:rPr lang="en-US" sz="1050" b="0" i="0" u="none" strike="noStrike">
                          <a:solidFill>
                            <a:srgbClr val="000000"/>
                          </a:solidFill>
                          <a:effectLst/>
                          <a:latin typeface="Georgia" panose="02040502050405020303" pitchFamily="18" charset="0"/>
                        </a:rPr>
                        <a:t>-</a:t>
                      </a:r>
                    </a:p>
                  </a:txBody>
                  <a:tcPr marL="7620" marR="7620" marT="7620" marB="0" anchor="b">
                    <a:solidFill>
                      <a:srgbClr val="E7E7E7"/>
                    </a:solidFill>
                  </a:tcPr>
                </a:tc>
                <a:extLst>
                  <a:ext uri="{0D108BD9-81ED-4DB2-BD59-A6C34878D82A}">
                    <a16:rowId xmlns:a16="http://schemas.microsoft.com/office/drawing/2014/main" xmlns="" val="10005"/>
                  </a:ext>
                </a:extLst>
              </a:tr>
              <a:tr h="323555">
                <a:tc>
                  <a:txBody>
                    <a:bodyPr/>
                    <a:lstStyle/>
                    <a:p>
                      <a:pPr algn="r" rtl="0" fontAlgn="ctr"/>
                      <a:r>
                        <a:rPr lang="en-US" sz="1050" b="0" i="0" u="none" strike="noStrike">
                          <a:solidFill>
                            <a:srgbClr val="000000"/>
                          </a:solidFill>
                          <a:effectLst/>
                          <a:latin typeface="Georgia" panose="02040502050405020303" pitchFamily="18" charset="0"/>
                        </a:rPr>
                        <a:t>              179 </a:t>
                      </a:r>
                    </a:p>
                  </a:txBody>
                  <a:tcPr marL="7620" marT="7620" marB="0" anchor="b">
                    <a:lnL w="28575" cap="flat" cmpd="sng" algn="ctr">
                      <a:noFill/>
                      <a:prstDash val="solid"/>
                      <a:round/>
                      <a:headEnd type="none" w="med" len="med"/>
                      <a:tailEnd type="none" w="med" len="med"/>
                    </a:lnL>
                    <a:solidFill>
                      <a:schemeClr val="bg1"/>
                    </a:solidFill>
                  </a:tcPr>
                </a:tc>
                <a:tc>
                  <a:txBody>
                    <a:bodyPr/>
                    <a:lstStyle/>
                    <a:p>
                      <a:pPr algn="r" rtl="0" fontAlgn="ctr"/>
                      <a:r>
                        <a:rPr lang="en-US" sz="1050" b="0" i="0" u="none" strike="noStrike">
                          <a:solidFill>
                            <a:srgbClr val="000000"/>
                          </a:solidFill>
                          <a:effectLst/>
                          <a:latin typeface="Georgia" panose="02040502050405020303" pitchFamily="18" charset="0"/>
                        </a:rPr>
                        <a:t>                  580 </a:t>
                      </a:r>
                    </a:p>
                  </a:txBody>
                  <a:tcPr marL="7620" marT="7620" marB="0" anchor="b">
                    <a:lnR w="12700" cap="flat" cmpd="sng" algn="ctr">
                      <a:solidFill>
                        <a:schemeClr val="tx1"/>
                      </a:solidFill>
                      <a:prstDash val="solid"/>
                      <a:round/>
                      <a:headEnd type="none" w="med" len="med"/>
                      <a:tailEnd type="none" w="med" len="med"/>
                    </a:lnR>
                    <a:solidFill>
                      <a:schemeClr val="bg1"/>
                    </a:solidFill>
                  </a:tcPr>
                </a:tc>
                <a:tc>
                  <a:txBody>
                    <a:bodyPr/>
                    <a:lstStyle/>
                    <a:p>
                      <a:pPr algn="ctr" rtl="0" fontAlgn="ctr"/>
                      <a:r>
                        <a:rPr lang="en-US" sz="1050" b="0" i="0" u="none" strike="noStrike">
                          <a:solidFill>
                            <a:srgbClr val="000000"/>
                          </a:solidFill>
                          <a:effectLst/>
                          <a:latin typeface="Georgia" panose="02040502050405020303" pitchFamily="18" charset="0"/>
                        </a:rPr>
                        <a:t>153</a:t>
                      </a:r>
                    </a:p>
                  </a:txBody>
                  <a:tcPr marL="7620" marR="7620" marT="7620" marB="0" anchor="b">
                    <a:lnL w="12700" cap="flat" cmpd="sng" algn="ctr">
                      <a:solidFill>
                        <a:schemeClr val="tx1"/>
                      </a:solidFill>
                      <a:prstDash val="solid"/>
                      <a:round/>
                      <a:headEnd type="none" w="med" len="med"/>
                      <a:tailEnd type="none" w="med" len="med"/>
                    </a:lnL>
                    <a:solidFill>
                      <a:schemeClr val="bg1"/>
                    </a:solidFill>
                  </a:tcPr>
                </a:tc>
                <a:tc>
                  <a:txBody>
                    <a:bodyPr/>
                    <a:lstStyle/>
                    <a:p>
                      <a:pPr algn="r" rtl="0" fontAlgn="ctr"/>
                      <a:r>
                        <a:rPr lang="en-US" sz="1050" b="0" i="0" u="none" strike="noStrike">
                          <a:solidFill>
                            <a:srgbClr val="000000"/>
                          </a:solidFill>
                          <a:effectLst/>
                          <a:latin typeface="Georgia" panose="02040502050405020303" pitchFamily="18" charset="0"/>
                        </a:rPr>
                        <a:t>544</a:t>
                      </a:r>
                    </a:p>
                  </a:txBody>
                  <a:tcPr marL="7620" marT="7620" marB="0" anchor="b">
                    <a:solidFill>
                      <a:schemeClr val="bg1"/>
                    </a:solidFill>
                  </a:tcPr>
                </a:tc>
                <a:extLst>
                  <a:ext uri="{0D108BD9-81ED-4DB2-BD59-A6C34878D82A}">
                    <a16:rowId xmlns:a16="http://schemas.microsoft.com/office/drawing/2014/main" xmlns="" val="10006"/>
                  </a:ext>
                </a:extLst>
              </a:tr>
              <a:tr h="323555">
                <a:tc>
                  <a:txBody>
                    <a:bodyPr/>
                    <a:lstStyle/>
                    <a:p>
                      <a:pPr algn="r" rtl="0" fontAlgn="ctr"/>
                      <a:r>
                        <a:rPr lang="en-US" sz="1050" b="0" i="0" u="none" strike="noStrike">
                          <a:solidFill>
                            <a:srgbClr val="000000"/>
                          </a:solidFill>
                          <a:effectLst/>
                          <a:latin typeface="Georgia" panose="02040502050405020303" pitchFamily="18" charset="0"/>
                        </a:rPr>
                        <a:t>             350 </a:t>
                      </a:r>
                    </a:p>
                  </a:txBody>
                  <a:tcPr marL="7620" marT="7620" marB="0" anchor="b">
                    <a:lnL w="28575" cap="flat" cmpd="sng" algn="ctr">
                      <a:noFill/>
                      <a:prstDash val="solid"/>
                      <a:round/>
                      <a:headEnd type="none" w="med" len="med"/>
                      <a:tailEnd type="none" w="med" len="med"/>
                    </a:lnL>
                    <a:solidFill>
                      <a:srgbClr val="E7E7E7"/>
                    </a:solidFill>
                  </a:tcPr>
                </a:tc>
                <a:tc>
                  <a:txBody>
                    <a:bodyPr/>
                    <a:lstStyle/>
                    <a:p>
                      <a:pPr algn="r" rtl="0" fontAlgn="ctr"/>
                      <a:r>
                        <a:rPr lang="en-US" sz="1050" b="0" i="0" u="none" strike="noStrike">
                          <a:solidFill>
                            <a:srgbClr val="000000"/>
                          </a:solidFill>
                          <a:effectLst/>
                          <a:latin typeface="Georgia" panose="02040502050405020303" pitchFamily="18" charset="0"/>
                        </a:rPr>
                        <a:t>                4,516 </a:t>
                      </a:r>
                    </a:p>
                  </a:txBody>
                  <a:tcPr marL="7620" marT="7620" marB="0" anchor="b">
                    <a:lnR w="12700" cap="flat" cmpd="sng" algn="ctr">
                      <a:solidFill>
                        <a:schemeClr val="tx1"/>
                      </a:solidFill>
                      <a:prstDash val="solid"/>
                      <a:round/>
                      <a:headEnd type="none" w="med" len="med"/>
                      <a:tailEnd type="none" w="med" len="med"/>
                    </a:lnR>
                    <a:solidFill>
                      <a:srgbClr val="E7E7E7"/>
                    </a:solidFill>
                  </a:tcPr>
                </a:tc>
                <a:tc>
                  <a:txBody>
                    <a:bodyPr/>
                    <a:lstStyle/>
                    <a:p>
                      <a:pPr algn="ctr" rtl="0" fontAlgn="ctr"/>
                      <a:r>
                        <a:rPr lang="en-US" sz="1050" b="0" i="0" u="none" strike="noStrike">
                          <a:solidFill>
                            <a:srgbClr val="000000"/>
                          </a:solidFill>
                          <a:effectLst/>
                          <a:latin typeface="Georgia" panose="02040502050405020303" pitchFamily="18" charset="0"/>
                        </a:rPr>
                        <a:t>66</a:t>
                      </a:r>
                    </a:p>
                  </a:txBody>
                  <a:tcPr marL="7620" marR="7620" marT="7620" marB="0" anchor="b">
                    <a:lnL w="12700" cap="flat" cmpd="sng" algn="ctr">
                      <a:solidFill>
                        <a:schemeClr val="tx1"/>
                      </a:solidFill>
                      <a:prstDash val="solid"/>
                      <a:round/>
                      <a:headEnd type="none" w="med" len="med"/>
                      <a:tailEnd type="none" w="med" len="med"/>
                    </a:lnL>
                    <a:solidFill>
                      <a:srgbClr val="E7E7E7"/>
                    </a:solidFill>
                  </a:tcPr>
                </a:tc>
                <a:tc>
                  <a:txBody>
                    <a:bodyPr/>
                    <a:lstStyle/>
                    <a:p>
                      <a:pPr algn="r" rtl="0" fontAlgn="ctr"/>
                      <a:r>
                        <a:rPr lang="en-US" sz="1050" b="0" i="0" u="none" strike="noStrike" dirty="0">
                          <a:solidFill>
                            <a:srgbClr val="000000"/>
                          </a:solidFill>
                          <a:effectLst/>
                          <a:latin typeface="Georgia" panose="02040502050405020303" pitchFamily="18" charset="0"/>
                        </a:rPr>
                        <a:t>1172</a:t>
                      </a:r>
                    </a:p>
                  </a:txBody>
                  <a:tcPr marL="7620" marT="7620" marB="0" anchor="b">
                    <a:solidFill>
                      <a:srgbClr val="E7E7E7"/>
                    </a:solidFill>
                  </a:tcPr>
                </a:tc>
                <a:extLst>
                  <a:ext uri="{0D108BD9-81ED-4DB2-BD59-A6C34878D82A}">
                    <a16:rowId xmlns:a16="http://schemas.microsoft.com/office/drawing/2014/main" xmlns="" val="10007"/>
                  </a:ext>
                </a:extLst>
              </a:tr>
              <a:tr h="323555">
                <a:tc>
                  <a:txBody>
                    <a:bodyPr/>
                    <a:lstStyle/>
                    <a:p>
                      <a:pPr algn="r" rtl="0" fontAlgn="ctr"/>
                      <a:r>
                        <a:rPr lang="en-US" sz="1050" b="1" i="0" u="none" strike="noStrike">
                          <a:solidFill>
                            <a:srgbClr val="000000"/>
                          </a:solidFill>
                          <a:effectLst/>
                          <a:latin typeface="Georgia" panose="02040502050405020303" pitchFamily="18" charset="0"/>
                        </a:rPr>
                        <a:t>       1,279 </a:t>
                      </a:r>
                    </a:p>
                  </a:txBody>
                  <a:tcPr marL="7620" marT="7620" marB="0" anchor="b">
                    <a:lnL w="28575" cap="flat" cmpd="sng" algn="ctr">
                      <a:noFill/>
                      <a:prstDash val="solid"/>
                      <a:round/>
                      <a:headEnd type="none" w="med" len="med"/>
                      <a:tailEnd type="none" w="med" len="med"/>
                    </a:lnL>
                  </a:tcPr>
                </a:tc>
                <a:tc>
                  <a:txBody>
                    <a:bodyPr/>
                    <a:lstStyle/>
                    <a:p>
                      <a:pPr algn="r" rtl="0" fontAlgn="ctr"/>
                      <a:r>
                        <a:rPr lang="en-US" sz="1050" b="1" i="0" u="none" strike="noStrike" dirty="0">
                          <a:solidFill>
                            <a:srgbClr val="000000"/>
                          </a:solidFill>
                          <a:effectLst/>
                          <a:latin typeface="Georgia" panose="02040502050405020303" pitchFamily="18" charset="0"/>
                        </a:rPr>
                        <a:t>           1,257 </a:t>
                      </a:r>
                    </a:p>
                  </a:txBody>
                  <a:tcPr marL="7620" marT="7620" marB="0" anchor="b">
                    <a:lnR w="12700" cap="flat" cmpd="sng" algn="ctr">
                      <a:solidFill>
                        <a:schemeClr val="tx1"/>
                      </a:solidFill>
                      <a:prstDash val="solid"/>
                      <a:round/>
                      <a:headEnd type="none" w="med" len="med"/>
                      <a:tailEnd type="none" w="med" len="med"/>
                    </a:lnR>
                  </a:tcPr>
                </a:tc>
                <a:tc>
                  <a:txBody>
                    <a:bodyPr/>
                    <a:lstStyle/>
                    <a:p>
                      <a:pPr algn="ctr" rtl="0" fontAlgn="ctr"/>
                      <a:r>
                        <a:rPr lang="en-US" sz="1050" b="1" i="0" u="none" strike="noStrike">
                          <a:solidFill>
                            <a:srgbClr val="000000"/>
                          </a:solidFill>
                          <a:effectLst/>
                          <a:latin typeface="Georgia" panose="02040502050405020303" pitchFamily="18" charset="0"/>
                        </a:rPr>
                        <a:t>1626</a:t>
                      </a:r>
                    </a:p>
                  </a:txBody>
                  <a:tcPr marL="7620" marR="7620" marT="7620" marB="0" anchor="b">
                    <a:lnL w="12700" cap="flat" cmpd="sng" algn="ctr">
                      <a:solidFill>
                        <a:schemeClr val="tx1"/>
                      </a:solidFill>
                      <a:prstDash val="solid"/>
                      <a:round/>
                      <a:headEnd type="none" w="med" len="med"/>
                      <a:tailEnd type="none" w="med" len="med"/>
                    </a:lnL>
                  </a:tcPr>
                </a:tc>
                <a:tc>
                  <a:txBody>
                    <a:bodyPr/>
                    <a:lstStyle/>
                    <a:p>
                      <a:pPr algn="r" rtl="0" fontAlgn="ctr"/>
                      <a:r>
                        <a:rPr lang="en-US" sz="1050" b="1" i="0" u="none" strike="noStrike" dirty="0">
                          <a:solidFill>
                            <a:srgbClr val="000000"/>
                          </a:solidFill>
                          <a:effectLst/>
                          <a:latin typeface="Georgia" panose="02040502050405020303" pitchFamily="18" charset="0"/>
                        </a:rPr>
                        <a:t>1081</a:t>
                      </a:r>
                    </a:p>
                  </a:txBody>
                  <a:tcPr marL="7620" marT="7620" marB="0" anchor="b"/>
                </a:tc>
                <a:extLst>
                  <a:ext uri="{0D108BD9-81ED-4DB2-BD59-A6C34878D82A}">
                    <a16:rowId xmlns:a16="http://schemas.microsoft.com/office/drawing/2014/main" xmlns="" val="10008"/>
                  </a:ext>
                </a:extLst>
              </a:tr>
            </a:tbl>
          </a:graphicData>
        </a:graphic>
      </p:graphicFrame>
      <p:sp>
        <p:nvSpPr>
          <p:cNvPr id="13" name="TextBox 12">
            <a:extLst>
              <a:ext uri="{FF2B5EF4-FFF2-40B4-BE49-F238E27FC236}">
                <a16:creationId xmlns:a16="http://schemas.microsoft.com/office/drawing/2014/main" xmlns="" id="{568BC6E5-D9BB-452A-9D58-AE2BFC19DC2C}"/>
              </a:ext>
            </a:extLst>
          </p:cNvPr>
          <p:cNvSpPr txBox="1"/>
          <p:nvPr/>
        </p:nvSpPr>
        <p:spPr>
          <a:xfrm>
            <a:off x="1143003" y="6477003"/>
            <a:ext cx="2206053" cy="246221"/>
          </a:xfrm>
          <a:prstGeom prst="rect">
            <a:avLst/>
          </a:prstGeom>
          <a:noFill/>
        </p:spPr>
        <p:txBody>
          <a:bodyPr wrap="none" rtlCol="0">
            <a:spAutoFit/>
          </a:bodyPr>
          <a:lstStyle/>
          <a:p>
            <a:r>
              <a:rPr lang="en-US" sz="1000" i="1">
                <a:latin typeface="Georgia" panose="02040502050405020303" pitchFamily="18" charset="0"/>
              </a:rPr>
              <a:t>*Other </a:t>
            </a:r>
            <a:r>
              <a:rPr lang="en-US" sz="1000" i="1" dirty="0">
                <a:latin typeface="Georgia" panose="02040502050405020303" pitchFamily="18" charset="0"/>
              </a:rPr>
              <a:t>sector: FMCG, Services, etc.</a:t>
            </a:r>
          </a:p>
        </p:txBody>
      </p:sp>
    </p:spTree>
    <p:extLst>
      <p:ext uri="{BB962C8B-B14F-4D97-AF65-F5344CB8AC3E}">
        <p14:creationId xmlns:p14="http://schemas.microsoft.com/office/powerpoint/2010/main" val="863278398"/>
      </p:ext>
    </p:extLst>
  </p:cSld>
  <p:clrMapOvr>
    <a:masterClrMapping/>
  </p:clrMapOvr>
  <p:extLst>
    <p:ext uri="{6950BFC3-D8DA-4A85-94F7-54DA5524770B}">
      <p188:commentRel xmlns:p188="http://schemas.microsoft.com/office/powerpoint/2018/8/main" xmlns=""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xmlns="" id="{7FEA761D-B3A1-48B4-A391-12C79CD1572B}"/>
              </a:ext>
            </a:extLst>
          </p:cNvPr>
          <p:cNvSpPr>
            <a:spLocks noChangeArrowheads="1"/>
          </p:cNvSpPr>
          <p:nvPr/>
        </p:nvSpPr>
        <p:spPr bwMode="auto">
          <a:xfrm>
            <a:off x="533400" y="4876800"/>
            <a:ext cx="6096000" cy="431800"/>
          </a:xfrm>
          <a:prstGeom prst="rect">
            <a:avLst/>
          </a:prstGeom>
          <a:solidFill>
            <a:srgbClr val="4D5E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r">
              <a:spcBef>
                <a:spcPct val="20000"/>
              </a:spcBef>
              <a:buClr>
                <a:schemeClr val="accent1"/>
              </a:buClr>
              <a:buFont typeface="Wingdings" panose="05000000000000000000" pitchFamily="2" charset="2"/>
              <a:buNone/>
            </a:pPr>
            <a:endParaRPr lang="en-US" altLang="en-US"/>
          </a:p>
        </p:txBody>
      </p:sp>
      <p:sp>
        <p:nvSpPr>
          <p:cNvPr id="6" name="Rectangle 5">
            <a:extLst>
              <a:ext uri="{FF2B5EF4-FFF2-40B4-BE49-F238E27FC236}">
                <a16:creationId xmlns:a16="http://schemas.microsoft.com/office/drawing/2014/main" xmlns="" id="{8F32C909-B664-4DFE-9638-C15F5EDC6098}"/>
              </a:ext>
            </a:extLst>
          </p:cNvPr>
          <p:cNvSpPr>
            <a:spLocks noChangeArrowheads="1"/>
          </p:cNvSpPr>
          <p:nvPr/>
        </p:nvSpPr>
        <p:spPr bwMode="auto">
          <a:xfrm>
            <a:off x="328616" y="1651003"/>
            <a:ext cx="7977187" cy="4062651"/>
          </a:xfrm>
          <a:prstGeom prst="rect">
            <a:avLst/>
          </a:prstGeom>
          <a:noFill/>
          <a:ln>
            <a:noFill/>
          </a:ln>
        </p:spPr>
        <p:txBody>
          <a:bodyPr wrap="square" lIns="180000" tIns="0" rIns="0" bIns="0">
            <a:spAutoFit/>
          </a:bodyPr>
          <a:lstStyle/>
          <a:p>
            <a:pPr marL="427028" lvl="1" indent="-244469">
              <a:spcAft>
                <a:spcPts val="1800"/>
              </a:spcAft>
              <a:buClr>
                <a:schemeClr val="tx2"/>
              </a:buClr>
              <a:buFont typeface="Wingdings" charset="0"/>
              <a:buChar char="n"/>
              <a:defRPr/>
            </a:pPr>
            <a:r>
              <a:rPr lang="en-US" sz="1600" dirty="0">
                <a:latin typeface="Georgia" panose="02040502050405020303" pitchFamily="18" charset="0"/>
                <a:ea typeface="+mn-ea"/>
              </a:rPr>
              <a:t>What is debt collection?</a:t>
            </a:r>
          </a:p>
          <a:p>
            <a:pPr marL="427028" lvl="1" indent="-244469">
              <a:spcAft>
                <a:spcPts val="1800"/>
              </a:spcAft>
              <a:buClr>
                <a:schemeClr val="tx2"/>
              </a:buClr>
              <a:buFont typeface="Wingdings" charset="0"/>
              <a:buChar char="n"/>
              <a:defRPr/>
            </a:pPr>
            <a:r>
              <a:rPr lang="en-GB" sz="1600" dirty="0">
                <a:latin typeface="Georgia" panose="02040502050405020303" pitchFamily="18" charset="0"/>
                <a:ea typeface="+mn-ea"/>
              </a:rPr>
              <a:t>Debt collection market evolution and trends </a:t>
            </a:r>
            <a:r>
              <a:rPr lang="en-GB" sz="1600" dirty="0">
                <a:highlight>
                  <a:srgbClr val="FFFF00"/>
                </a:highlight>
                <a:latin typeface="Georgia" panose="02040502050405020303" pitchFamily="18" charset="0"/>
                <a:ea typeface="+mn-ea"/>
              </a:rPr>
              <a:t>in 2019</a:t>
            </a:r>
            <a:endParaRPr lang="en-US" sz="1600" dirty="0">
              <a:highlight>
                <a:srgbClr val="FFFF00"/>
              </a:highlight>
              <a:latin typeface="Georgia" panose="02040502050405020303" pitchFamily="18" charset="0"/>
              <a:ea typeface="+mn-ea"/>
            </a:endParaRP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B2C debt collection market: </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Serviced debt</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Purchased debt</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B2B debt collection market</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International collection </a:t>
            </a:r>
          </a:p>
          <a:p>
            <a:pPr marL="427028" lvl="1" indent="-244469">
              <a:spcAft>
                <a:spcPts val="1800"/>
              </a:spcAft>
              <a:buClr>
                <a:schemeClr val="bg1"/>
              </a:buClr>
              <a:buFont typeface="Wingdings" charset="0"/>
              <a:buChar char="n"/>
              <a:defRPr/>
            </a:pPr>
            <a:r>
              <a:rPr lang="en-US" sz="1600" b="1" dirty="0">
                <a:solidFill>
                  <a:schemeClr val="bg1"/>
                </a:solidFill>
                <a:latin typeface="Georgia" panose="02040502050405020303" pitchFamily="18" charset="0"/>
                <a:ea typeface="+mn-ea"/>
              </a:rPr>
              <a:t>Macroeconomic environment</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Continuous improvement measures</a:t>
            </a:r>
          </a:p>
        </p:txBody>
      </p:sp>
      <p:sp>
        <p:nvSpPr>
          <p:cNvPr id="5" name="Title 1">
            <a:extLst>
              <a:ext uri="{FF2B5EF4-FFF2-40B4-BE49-F238E27FC236}">
                <a16:creationId xmlns:a16="http://schemas.microsoft.com/office/drawing/2014/main" xmlns="" id="{942F13F7-0F19-4F28-A693-8F0A81138E9F}"/>
              </a:ext>
            </a:extLst>
          </p:cNvPr>
          <p:cNvSpPr txBox="1">
            <a:spLocks/>
          </p:cNvSpPr>
          <p:nvPr/>
        </p:nvSpPr>
        <p:spPr bwMode="auto">
          <a:xfrm>
            <a:off x="0" y="228600"/>
            <a:ext cx="8229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Georgia" pitchFamily="18" charset="0"/>
                <a:ea typeface="MS PGothic" panose="020B0600070205080204" pitchFamily="34" charset="-128"/>
                <a:cs typeface="MS PGothic" charset="0"/>
              </a:defRPr>
            </a:lvl1pPr>
            <a:lvl2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5pPr>
            <a:lvl6pPr marL="457161" algn="l" rtl="0" eaLnBrk="1" fontAlgn="base" hangingPunct="1">
              <a:spcBef>
                <a:spcPct val="0"/>
              </a:spcBef>
              <a:spcAft>
                <a:spcPct val="0"/>
              </a:spcAft>
              <a:defRPr sz="4400">
                <a:solidFill>
                  <a:schemeClr val="bg1"/>
                </a:solidFill>
                <a:latin typeface="Georgia" pitchFamily="18" charset="0"/>
              </a:defRPr>
            </a:lvl6pPr>
            <a:lvl7pPr marL="914321" algn="l" rtl="0" eaLnBrk="1" fontAlgn="base" hangingPunct="1">
              <a:spcBef>
                <a:spcPct val="0"/>
              </a:spcBef>
              <a:spcAft>
                <a:spcPct val="0"/>
              </a:spcAft>
              <a:defRPr sz="4400">
                <a:solidFill>
                  <a:schemeClr val="bg1"/>
                </a:solidFill>
                <a:latin typeface="Georgia" pitchFamily="18" charset="0"/>
              </a:defRPr>
            </a:lvl7pPr>
            <a:lvl8pPr marL="1371482" algn="l" rtl="0" eaLnBrk="1" fontAlgn="base" hangingPunct="1">
              <a:spcBef>
                <a:spcPct val="0"/>
              </a:spcBef>
              <a:spcAft>
                <a:spcPct val="0"/>
              </a:spcAft>
              <a:defRPr sz="4400">
                <a:solidFill>
                  <a:schemeClr val="bg1"/>
                </a:solidFill>
                <a:latin typeface="Georgia" pitchFamily="18" charset="0"/>
              </a:defRPr>
            </a:lvl8pPr>
            <a:lvl9pPr marL="1828642" algn="l" rtl="0" eaLnBrk="1" fontAlgn="base" hangingPunct="1">
              <a:spcBef>
                <a:spcPct val="0"/>
              </a:spcBef>
              <a:spcAft>
                <a:spcPct val="0"/>
              </a:spcAft>
              <a:defRPr sz="4400">
                <a:solidFill>
                  <a:schemeClr val="bg1"/>
                </a:solidFill>
                <a:latin typeface="Georgia" pitchFamily="18" charset="0"/>
              </a:defRPr>
            </a:lvl9pPr>
          </a:lstStyle>
          <a:p>
            <a:r>
              <a:rPr lang="en-US" altLang="en-US" sz="1600" b="1"/>
              <a:t>Agenda</a:t>
            </a:r>
          </a:p>
        </p:txBody>
      </p:sp>
    </p:spTree>
    <p:extLst>
      <p:ext uri="{BB962C8B-B14F-4D97-AF65-F5344CB8AC3E}">
        <p14:creationId xmlns:p14="http://schemas.microsoft.com/office/powerpoint/2010/main" val="1897405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1F2768A4-7A5E-495B-AF63-E221791987BC}"/>
              </a:ext>
            </a:extLst>
          </p:cNvPr>
          <p:cNvSpPr>
            <a:spLocks noGrp="1"/>
          </p:cNvSpPr>
          <p:nvPr>
            <p:ph type="title"/>
          </p:nvPr>
        </p:nvSpPr>
        <p:spPr bwMode="auto">
          <a:xfrm>
            <a:off x="-27321" y="-1587"/>
            <a:ext cx="73914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b="1" dirty="0"/>
              <a:t>Non-performing loans strongly decreased and NBR is taking even more measures to combat over indebtedness </a:t>
            </a:r>
          </a:p>
        </p:txBody>
      </p:sp>
      <p:sp>
        <p:nvSpPr>
          <p:cNvPr id="8" name="TextBox 7">
            <a:extLst>
              <a:ext uri="{FF2B5EF4-FFF2-40B4-BE49-F238E27FC236}">
                <a16:creationId xmlns:a16="http://schemas.microsoft.com/office/drawing/2014/main" xmlns="" id="{B026D5AF-1B17-4415-B69F-655138D0087B}"/>
              </a:ext>
            </a:extLst>
          </p:cNvPr>
          <p:cNvSpPr txBox="1"/>
          <p:nvPr/>
        </p:nvSpPr>
        <p:spPr>
          <a:xfrm>
            <a:off x="5943600" y="1676401"/>
            <a:ext cx="3048001" cy="1295400"/>
          </a:xfrm>
          <a:prstGeom prst="rect">
            <a:avLst/>
          </a:prstGeom>
          <a:noFill/>
          <a:ln>
            <a:solidFill>
              <a:srgbClr val="4D5E7A"/>
            </a:solidFill>
          </a:ln>
        </p:spPr>
        <p:txBody>
          <a:bodyPr/>
          <a:lstStyle/>
          <a:p>
            <a:pPr marL="171446" indent="-171446" eaLnBrk="1" hangingPunct="1">
              <a:spcAft>
                <a:spcPts val="600"/>
              </a:spcAft>
              <a:buClr>
                <a:schemeClr val="tx2">
                  <a:lumMod val="75000"/>
                </a:schemeClr>
              </a:buClr>
              <a:buFont typeface="Wingdings" charset="2"/>
              <a:buChar char="§"/>
              <a:defRPr/>
            </a:pPr>
            <a:r>
              <a:rPr lang="en-US" sz="1200" dirty="0">
                <a:latin typeface="Georgia" panose="02040502050405020303" pitchFamily="18" charset="0"/>
              </a:rPr>
              <a:t>The non-performing loan rate has </a:t>
            </a:r>
            <a:r>
              <a:rPr lang="en-US" sz="1200" dirty="0">
                <a:solidFill>
                  <a:srgbClr val="FF0000"/>
                </a:solidFill>
                <a:latin typeface="Georgia" panose="02040502050405020303" pitchFamily="18" charset="0"/>
              </a:rPr>
              <a:t>slightly decreased</a:t>
            </a:r>
            <a:r>
              <a:rPr lang="en-US" sz="1200" dirty="0">
                <a:latin typeface="Georgia" panose="02040502050405020303" pitchFamily="18" charset="0"/>
              </a:rPr>
              <a:t>, continuing the trend of the years before 2020.</a:t>
            </a:r>
          </a:p>
        </p:txBody>
      </p:sp>
      <p:graphicFrame>
        <p:nvGraphicFramePr>
          <p:cNvPr id="7" name="Chart 6">
            <a:extLst>
              <a:ext uri="{FF2B5EF4-FFF2-40B4-BE49-F238E27FC236}">
                <a16:creationId xmlns:a16="http://schemas.microsoft.com/office/drawing/2014/main" xmlns="" id="{62594C61-E7C2-4037-9276-A42CFA204A4F}"/>
              </a:ext>
            </a:extLst>
          </p:cNvPr>
          <p:cNvGraphicFramePr>
            <a:graphicFrameLocks/>
          </p:cNvGraphicFramePr>
          <p:nvPr>
            <p:extLst>
              <p:ext uri="{D42A27DB-BD31-4B8C-83A1-F6EECF244321}">
                <p14:modId xmlns:p14="http://schemas.microsoft.com/office/powerpoint/2010/main" val="2129455907"/>
              </p:ext>
            </p:extLst>
          </p:nvPr>
        </p:nvGraphicFramePr>
        <p:xfrm>
          <a:off x="533400" y="968830"/>
          <a:ext cx="5257800" cy="436517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7">
            <a:extLst>
              <a:ext uri="{FF2B5EF4-FFF2-40B4-BE49-F238E27FC236}">
                <a16:creationId xmlns:a16="http://schemas.microsoft.com/office/drawing/2014/main" xmlns="" id="{E365CB67-D6BE-4FFD-A211-29F81A775FC7}"/>
              </a:ext>
            </a:extLst>
          </p:cNvPr>
          <p:cNvSpPr txBox="1">
            <a:spLocks noChangeArrowheads="1"/>
          </p:cNvSpPr>
          <p:nvPr/>
        </p:nvSpPr>
        <p:spPr bwMode="auto">
          <a:xfrm>
            <a:off x="1143000" y="6400800"/>
            <a:ext cx="6553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dirty="0">
                <a:latin typeface="Georgia" panose="02040502050405020303" pitchFamily="18" charset="0"/>
              </a:rPr>
              <a:t>Source: NBR </a:t>
            </a:r>
            <a:endParaRPr lang="en-US" altLang="en-US" sz="900" i="1" dirty="0">
              <a:latin typeface="Georgia" panose="02040502050405020303" pitchFamily="18" charset="0"/>
            </a:endParaRPr>
          </a:p>
        </p:txBody>
      </p:sp>
    </p:spTree>
    <p:extLst>
      <p:ext uri="{BB962C8B-B14F-4D97-AF65-F5344CB8AC3E}">
        <p14:creationId xmlns:p14="http://schemas.microsoft.com/office/powerpoint/2010/main" val="126344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71FEFDD2-45B2-43D5-A3CD-CFBD9911873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b="1" dirty="0"/>
              <a:t/>
            </a:r>
            <a:br>
              <a:rPr lang="en-US" altLang="en-US" sz="1800" b="1" dirty="0"/>
            </a:br>
            <a:r>
              <a:rPr lang="en-US" altLang="en-US" sz="1800" b="1" dirty="0"/>
              <a:t>Members AMCC</a:t>
            </a:r>
          </a:p>
        </p:txBody>
      </p:sp>
      <p:graphicFrame>
        <p:nvGraphicFramePr>
          <p:cNvPr id="6" name="Diagram 5">
            <a:extLst>
              <a:ext uri="{FF2B5EF4-FFF2-40B4-BE49-F238E27FC236}">
                <a16:creationId xmlns:a16="http://schemas.microsoft.com/office/drawing/2014/main" xmlns="" id="{7D3D0F07-4C14-4450-8E6F-04B1997AD4A9}"/>
              </a:ext>
            </a:extLst>
          </p:cNvPr>
          <p:cNvGraphicFramePr/>
          <p:nvPr>
            <p:extLst>
              <p:ext uri="{D42A27DB-BD31-4B8C-83A1-F6EECF244321}">
                <p14:modId xmlns:p14="http://schemas.microsoft.com/office/powerpoint/2010/main" val="3936680901"/>
              </p:ext>
            </p:extLst>
          </p:nvPr>
        </p:nvGraphicFramePr>
        <p:xfrm>
          <a:off x="381000" y="762000"/>
          <a:ext cx="82296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D7CA4577-2AC2-41CC-B9DF-4C9D2F63D8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5400" y="1828800"/>
            <a:ext cx="6038850" cy="4831080"/>
          </a:xfrm>
          <a:prstGeom prst="rect">
            <a:avLst/>
          </a:prstGeom>
        </p:spPr>
      </p:pic>
    </p:spTree>
    <p:extLst>
      <p:ext uri="{BB962C8B-B14F-4D97-AF65-F5344CB8AC3E}">
        <p14:creationId xmlns:p14="http://schemas.microsoft.com/office/powerpoint/2010/main" val="1296046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1F2768A4-7A5E-495B-AF63-E221791987BC}"/>
              </a:ext>
            </a:extLst>
          </p:cNvPr>
          <p:cNvSpPr>
            <a:spLocks noGrp="1"/>
          </p:cNvSpPr>
          <p:nvPr>
            <p:ph type="title"/>
          </p:nvPr>
        </p:nvSpPr>
        <p:spPr bwMode="auto">
          <a:xfrm>
            <a:off x="-27321" y="-1587"/>
            <a:ext cx="73914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b="1" dirty="0"/>
              <a:t>The number of retail and corporate clients preferring to borrow in RON remains on an increasing path in 2020.</a:t>
            </a:r>
          </a:p>
        </p:txBody>
      </p:sp>
      <p:sp>
        <p:nvSpPr>
          <p:cNvPr id="9" name="TextBox 8">
            <a:extLst>
              <a:ext uri="{FF2B5EF4-FFF2-40B4-BE49-F238E27FC236}">
                <a16:creationId xmlns:a16="http://schemas.microsoft.com/office/drawing/2014/main" xmlns="" id="{8B57C568-0A6A-490B-84D5-30D5E6FF56A5}"/>
              </a:ext>
            </a:extLst>
          </p:cNvPr>
          <p:cNvSpPr txBox="1"/>
          <p:nvPr/>
        </p:nvSpPr>
        <p:spPr>
          <a:xfrm>
            <a:off x="381001" y="5029200"/>
            <a:ext cx="3862388" cy="902400"/>
          </a:xfrm>
          <a:prstGeom prst="rect">
            <a:avLst/>
          </a:prstGeom>
          <a:noFill/>
          <a:ln>
            <a:solidFill>
              <a:srgbClr val="4D5E7A"/>
            </a:solidFill>
          </a:ln>
        </p:spPr>
        <p:txBody>
          <a:bodyPr anchor="ctr"/>
          <a:lstStyle/>
          <a:p>
            <a:pPr marL="171446" indent="-171446" eaLnBrk="1" hangingPunct="1">
              <a:buClr>
                <a:schemeClr val="tx2">
                  <a:lumMod val="75000"/>
                </a:schemeClr>
              </a:buClr>
              <a:buFont typeface="Wingdings" charset="2"/>
              <a:buChar char="§"/>
              <a:defRPr/>
            </a:pPr>
            <a:r>
              <a:rPr lang="en-US" sz="1200" dirty="0">
                <a:latin typeface="Georgia" panose="02040502050405020303" pitchFamily="18" charset="0"/>
              </a:rPr>
              <a:t>NBR’s strong support for credits in the national currency resulted in credits to retail in RON being more than 80% of total credits to retail in 2020.</a:t>
            </a:r>
          </a:p>
        </p:txBody>
      </p:sp>
      <p:sp>
        <p:nvSpPr>
          <p:cNvPr id="8" name="TextBox 7">
            <a:extLst>
              <a:ext uri="{FF2B5EF4-FFF2-40B4-BE49-F238E27FC236}">
                <a16:creationId xmlns:a16="http://schemas.microsoft.com/office/drawing/2014/main" xmlns="" id="{B026D5AF-1B17-4415-B69F-655138D0087B}"/>
              </a:ext>
            </a:extLst>
          </p:cNvPr>
          <p:cNvSpPr txBox="1"/>
          <p:nvPr/>
        </p:nvSpPr>
        <p:spPr>
          <a:xfrm>
            <a:off x="4900615" y="5029200"/>
            <a:ext cx="3862388" cy="902400"/>
          </a:xfrm>
          <a:prstGeom prst="rect">
            <a:avLst/>
          </a:prstGeom>
          <a:noFill/>
          <a:ln>
            <a:solidFill>
              <a:srgbClr val="4D5E7A"/>
            </a:solidFill>
          </a:ln>
        </p:spPr>
        <p:txBody>
          <a:bodyPr anchor="ctr"/>
          <a:lstStyle/>
          <a:p>
            <a:pPr marL="171446" indent="-171446" eaLnBrk="1" hangingPunct="1">
              <a:buClr>
                <a:schemeClr val="tx2">
                  <a:lumMod val="75000"/>
                </a:schemeClr>
              </a:buClr>
              <a:buFont typeface="Wingdings" charset="2"/>
              <a:buChar char="§"/>
              <a:defRPr/>
            </a:pPr>
            <a:r>
              <a:rPr lang="en-US" sz="1200" dirty="0">
                <a:latin typeface="Georgia" panose="02040502050405020303" pitchFamily="18" charset="0"/>
              </a:rPr>
              <a:t>Corporate credits in RON have been steady over the past 4 years. 61% of credits were in RON in 2020 whereas 39% of companies still prefer the hard currency. </a:t>
            </a:r>
          </a:p>
        </p:txBody>
      </p:sp>
      <p:graphicFrame>
        <p:nvGraphicFramePr>
          <p:cNvPr id="7" name="Chart 6">
            <a:extLst>
              <a:ext uri="{FF2B5EF4-FFF2-40B4-BE49-F238E27FC236}">
                <a16:creationId xmlns:a16="http://schemas.microsoft.com/office/drawing/2014/main" xmlns="" id="{360B0B69-0D6A-4FE3-9FFE-A1D23995051E}"/>
              </a:ext>
            </a:extLst>
          </p:cNvPr>
          <p:cNvGraphicFramePr>
            <a:graphicFrameLocks/>
          </p:cNvGraphicFramePr>
          <p:nvPr>
            <p:extLst>
              <p:ext uri="{D42A27DB-BD31-4B8C-83A1-F6EECF244321}">
                <p14:modId xmlns:p14="http://schemas.microsoft.com/office/powerpoint/2010/main" val="2480301984"/>
              </p:ext>
            </p:extLst>
          </p:nvPr>
        </p:nvGraphicFramePr>
        <p:xfrm>
          <a:off x="26195" y="1066800"/>
          <a:ext cx="45720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A623A427-B63F-4FF1-A883-25180372EE38}"/>
              </a:ext>
            </a:extLst>
          </p:cNvPr>
          <p:cNvGraphicFramePr>
            <a:graphicFrameLocks/>
          </p:cNvGraphicFramePr>
          <p:nvPr>
            <p:extLst>
              <p:ext uri="{D42A27DB-BD31-4B8C-83A1-F6EECF244321}">
                <p14:modId xmlns:p14="http://schemas.microsoft.com/office/powerpoint/2010/main" val="2895472308"/>
              </p:ext>
            </p:extLst>
          </p:nvPr>
        </p:nvGraphicFramePr>
        <p:xfrm>
          <a:off x="4572000" y="1066800"/>
          <a:ext cx="45720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7">
            <a:extLst>
              <a:ext uri="{FF2B5EF4-FFF2-40B4-BE49-F238E27FC236}">
                <a16:creationId xmlns:a16="http://schemas.microsoft.com/office/drawing/2014/main" xmlns="" id="{3E68DA62-20E2-4015-B323-09674AEF35ED}"/>
              </a:ext>
            </a:extLst>
          </p:cNvPr>
          <p:cNvSpPr txBox="1">
            <a:spLocks noChangeArrowheads="1"/>
          </p:cNvSpPr>
          <p:nvPr/>
        </p:nvSpPr>
        <p:spPr bwMode="auto">
          <a:xfrm>
            <a:off x="1143000" y="6400800"/>
            <a:ext cx="6553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dirty="0">
                <a:latin typeface="Georgia" panose="02040502050405020303" pitchFamily="18" charset="0"/>
              </a:rPr>
              <a:t>Source: NBR </a:t>
            </a:r>
            <a:endParaRPr lang="en-US" altLang="en-US" sz="900" i="1" dirty="0">
              <a:latin typeface="Georgia" panose="02040502050405020303" pitchFamily="18" charset="0"/>
            </a:endParaRPr>
          </a:p>
        </p:txBody>
      </p:sp>
      <p:sp>
        <p:nvSpPr>
          <p:cNvPr id="2" name="Rectangle 1">
            <a:extLst>
              <a:ext uri="{FF2B5EF4-FFF2-40B4-BE49-F238E27FC236}">
                <a16:creationId xmlns:a16="http://schemas.microsoft.com/office/drawing/2014/main" xmlns="" id="{EB1CCDAE-1C56-058E-0749-E478150EEB45}"/>
              </a:ext>
            </a:extLst>
          </p:cNvPr>
          <p:cNvSpPr/>
          <p:nvPr/>
        </p:nvSpPr>
        <p:spPr>
          <a:xfrm>
            <a:off x="3417095" y="2047875"/>
            <a:ext cx="23622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be </a:t>
            </a:r>
            <a:r>
              <a:rPr lang="en-US" dirty="0" err="1"/>
              <a:t>udpated</a:t>
            </a:r>
            <a:endParaRPr lang="en-US" dirty="0"/>
          </a:p>
        </p:txBody>
      </p:sp>
    </p:spTree>
    <p:extLst>
      <p:ext uri="{BB962C8B-B14F-4D97-AF65-F5344CB8AC3E}">
        <p14:creationId xmlns:p14="http://schemas.microsoft.com/office/powerpoint/2010/main" val="2938799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E20C9946-BBA0-44B0-BC4A-3ED521FE620D}"/>
              </a:ext>
            </a:extLst>
          </p:cNvPr>
          <p:cNvSpPr>
            <a:spLocks noGrp="1"/>
          </p:cNvSpPr>
          <p:nvPr>
            <p:ph type="title"/>
          </p:nvPr>
        </p:nvSpPr>
        <p:spPr bwMode="auto">
          <a:xfrm>
            <a:off x="0" y="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000">
                <a:latin typeface="Arial" panose="020B0604020202020204" pitchFamily="34" charset="0"/>
              </a:rPr>
              <a:t>  </a:t>
            </a:r>
            <a:endParaRPr lang="en-US" altLang="en-US" sz="2800">
              <a:latin typeface="Arial" panose="020B0604020202020204" pitchFamily="34" charset="0"/>
            </a:endParaRPr>
          </a:p>
        </p:txBody>
      </p:sp>
      <p:sp>
        <p:nvSpPr>
          <p:cNvPr id="54275" name="TextBox 1">
            <a:extLst>
              <a:ext uri="{FF2B5EF4-FFF2-40B4-BE49-F238E27FC236}">
                <a16:creationId xmlns:a16="http://schemas.microsoft.com/office/drawing/2014/main" xmlns="" id="{562078E0-B01A-41E3-8134-6CBAADE40FE2}"/>
              </a:ext>
            </a:extLst>
          </p:cNvPr>
          <p:cNvSpPr txBox="1">
            <a:spLocks noChangeArrowheads="1"/>
          </p:cNvSpPr>
          <p:nvPr/>
        </p:nvSpPr>
        <p:spPr bwMode="auto">
          <a:xfrm>
            <a:off x="6351" y="3276601"/>
            <a:ext cx="9144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800" b="1" dirty="0">
                <a:solidFill>
                  <a:srgbClr val="002060"/>
                </a:solidFill>
              </a:rPr>
              <a:t>Thank You</a:t>
            </a:r>
            <a:r>
              <a:rPr lang="ro-RO" altLang="en-US" sz="4800" b="1" dirty="0">
                <a:solidFill>
                  <a:srgbClr val="002060"/>
                </a:solidFill>
              </a:rPr>
              <a:t>!</a:t>
            </a:r>
          </a:p>
          <a:p>
            <a:pPr eaLnBrk="1" hangingPunct="1"/>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3B850CF1-674D-49E2-B083-6B6B37E3F6BC}"/>
              </a:ext>
            </a:extLst>
          </p:cNvPr>
          <p:cNvSpPr>
            <a:spLocks noGrp="1"/>
          </p:cNvSpPr>
          <p:nvPr>
            <p:ph type="title"/>
          </p:nvPr>
        </p:nvSpPr>
        <p:spPr bwMode="auto">
          <a:xfrm>
            <a:off x="0" y="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000"/>
              <a:t>  </a:t>
            </a:r>
            <a:endParaRPr lang="en-US" altLang="en-US" sz="2800"/>
          </a:p>
        </p:txBody>
      </p:sp>
      <p:sp>
        <p:nvSpPr>
          <p:cNvPr id="56323" name="TextBox 1">
            <a:extLst>
              <a:ext uri="{FF2B5EF4-FFF2-40B4-BE49-F238E27FC236}">
                <a16:creationId xmlns:a16="http://schemas.microsoft.com/office/drawing/2014/main" xmlns="" id="{19A41179-E025-44AF-A6A1-D8CD52A00F3F}"/>
              </a:ext>
            </a:extLst>
          </p:cNvPr>
          <p:cNvSpPr txBox="1">
            <a:spLocks noChangeArrowheads="1"/>
          </p:cNvSpPr>
          <p:nvPr/>
        </p:nvSpPr>
        <p:spPr bwMode="auto">
          <a:xfrm>
            <a:off x="304800" y="1447800"/>
            <a:ext cx="8389939"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4800" b="1" dirty="0">
              <a:solidFill>
                <a:schemeClr val="tx2"/>
              </a:solidFill>
              <a:latin typeface="Georgia" panose="02040502050405020303" pitchFamily="18" charset="0"/>
            </a:endParaRPr>
          </a:p>
          <a:p>
            <a:pPr eaLnBrk="1" hangingPunct="1"/>
            <a:endParaRPr lang="en-US" altLang="en-US" sz="4800" b="1" dirty="0">
              <a:solidFill>
                <a:srgbClr val="002060"/>
              </a:solidFill>
              <a:latin typeface="Georgia" panose="02040502050405020303" pitchFamily="18" charset="0"/>
            </a:endParaRPr>
          </a:p>
          <a:p>
            <a:pPr eaLnBrk="1" hangingPunct="1"/>
            <a:r>
              <a:rPr lang="it-IT" altLang="en-US" sz="1600" b="1" dirty="0">
                <a:solidFill>
                  <a:srgbClr val="002060"/>
                </a:solidFill>
              </a:rPr>
              <a:t>AMCC - Asociaţia de Management al Creanţelor Comerciale</a:t>
            </a:r>
          </a:p>
          <a:p>
            <a:pPr eaLnBrk="1" hangingPunct="1"/>
            <a:r>
              <a:rPr lang="en-US" altLang="en-US" sz="1600" dirty="0">
                <a:solidFill>
                  <a:srgbClr val="002060"/>
                </a:solidFill>
                <a:latin typeface="Georgia" panose="02040502050405020303" pitchFamily="18" charset="0"/>
              </a:rPr>
              <a:t>Website: </a:t>
            </a:r>
            <a:r>
              <a:rPr lang="en-US" altLang="en-US" sz="1600" dirty="0">
                <a:solidFill>
                  <a:srgbClr val="002060"/>
                </a:solidFill>
                <a:latin typeface="Georgia" panose="02040502050405020303" pitchFamily="18" charset="0"/>
                <a:hlinkClick r:id="rId3">
                  <a:extLst>
                    <a:ext uri="{A12FA001-AC4F-418D-AE19-62706E023703}">
                      <ahyp:hlinkClr xmlns:ahyp="http://schemas.microsoft.com/office/drawing/2018/hyperlinkcolor" xmlns="" val="tx"/>
                    </a:ext>
                  </a:extLst>
                </a:hlinkClick>
              </a:rPr>
              <a:t>www.amcc.ro</a:t>
            </a:r>
            <a:endParaRPr lang="en-US" altLang="en-US" sz="1600" dirty="0">
              <a:solidFill>
                <a:srgbClr val="002060"/>
              </a:solidFill>
              <a:latin typeface="Georgia" panose="02040502050405020303" pitchFamily="18" charset="0"/>
            </a:endParaRPr>
          </a:p>
          <a:p>
            <a:pPr eaLnBrk="1" hangingPunct="1"/>
            <a:r>
              <a:rPr lang="en-US" altLang="en-US" sz="1600" dirty="0">
                <a:solidFill>
                  <a:srgbClr val="002060"/>
                </a:solidFill>
                <a:latin typeface="Georgia" panose="02040502050405020303" pitchFamily="18" charset="0"/>
              </a:rPr>
              <a:t>E-mail: </a:t>
            </a:r>
            <a:r>
              <a:rPr lang="en-US" altLang="en-US" sz="1600" dirty="0">
                <a:solidFill>
                  <a:srgbClr val="002060"/>
                </a:solidFill>
                <a:latin typeface="Georgia" panose="02040502050405020303" pitchFamily="18" charset="0"/>
                <a:hlinkClick r:id="rId4">
                  <a:extLst>
                    <a:ext uri="{A12FA001-AC4F-418D-AE19-62706E023703}">
                      <ahyp:hlinkClr xmlns:ahyp="http://schemas.microsoft.com/office/drawing/2018/hyperlinkcolor" xmlns="" val="tx"/>
                    </a:ext>
                  </a:extLst>
                </a:hlinkClick>
              </a:rPr>
              <a:t>office@amcc.ro</a:t>
            </a:r>
            <a:r>
              <a:rPr lang="en-US" altLang="en-US" sz="1600" dirty="0">
                <a:solidFill>
                  <a:srgbClr val="002060"/>
                </a:solidFill>
                <a:latin typeface="Georgia" panose="02040502050405020303" pitchFamily="18" charset="0"/>
              </a:rPr>
              <a:t>; </a:t>
            </a:r>
            <a:r>
              <a:rPr lang="en-US" altLang="en-US" sz="1600" dirty="0">
                <a:solidFill>
                  <a:srgbClr val="002060"/>
                </a:solidFill>
                <a:latin typeface="Georgia" panose="02040502050405020303" pitchFamily="18" charset="0"/>
                <a:hlinkClick r:id="rId5">
                  <a:extLst>
                    <a:ext uri="{A12FA001-AC4F-418D-AE19-62706E023703}">
                      <ahyp:hlinkClr xmlns:ahyp="http://schemas.microsoft.com/office/drawing/2018/hyperlinkcolor" xmlns="" val="tx"/>
                    </a:ext>
                  </a:extLst>
                </a:hlinkClick>
              </a:rPr>
              <a:t>ana.donea@amcc.ro</a:t>
            </a:r>
            <a:endParaRPr lang="en-US" altLang="en-US" sz="1600" dirty="0">
              <a:solidFill>
                <a:srgbClr val="002060"/>
              </a:solidFill>
              <a:latin typeface="Georgia" panose="02040502050405020303" pitchFamily="18" charset="0"/>
            </a:endParaRPr>
          </a:p>
          <a:p>
            <a:pPr eaLnBrk="1" hangingPunct="1"/>
            <a:r>
              <a:rPr lang="en-US" altLang="en-US" sz="1600" dirty="0">
                <a:solidFill>
                  <a:srgbClr val="002060"/>
                </a:solidFill>
                <a:latin typeface="Georgia" panose="02040502050405020303" pitchFamily="18" charset="0"/>
              </a:rPr>
              <a:t>Marketing &amp; Communication: Ana Donea, 0722 214 920</a:t>
            </a:r>
          </a:p>
          <a:p>
            <a:pPr eaLnBrk="1" hangingPunct="1"/>
            <a:endParaRPr lang="en-US" altLang="en-US" sz="1600" dirty="0">
              <a:solidFill>
                <a:srgbClr val="002060"/>
              </a:solidFill>
              <a:latin typeface="Georgia" panose="02040502050405020303" pitchFamily="18" charset="0"/>
            </a:endParaRPr>
          </a:p>
          <a:p>
            <a:pPr eaLnBrk="1" hangingPunct="1"/>
            <a:endParaRPr lang="en-US" altLang="en-US" sz="1600" dirty="0">
              <a:solidFill>
                <a:srgbClr val="002060"/>
              </a:solidFill>
              <a:latin typeface="Georgia" panose="02040502050405020303" pitchFamily="18" charset="0"/>
            </a:endParaRPr>
          </a:p>
          <a:p>
            <a:pPr eaLnBrk="1" hangingPunct="1"/>
            <a:endParaRPr lang="en-US" altLang="en-US" sz="1600" dirty="0">
              <a:solidFill>
                <a:srgbClr val="002060"/>
              </a:solidFill>
              <a:latin typeface="Georgia" panose="02040502050405020303" pitchFamily="18" charset="0"/>
            </a:endParaRPr>
          </a:p>
          <a:p>
            <a:pPr eaLnBrk="1" hangingPunct="1"/>
            <a:endParaRPr lang="en-US" altLang="en-US" sz="1600" dirty="0">
              <a:solidFill>
                <a:srgbClr val="002060"/>
              </a:solidFill>
              <a:latin typeface="Georgia" panose="02040502050405020303" pitchFamily="18" charset="0"/>
            </a:endParaRPr>
          </a:p>
          <a:p>
            <a:pPr eaLnBrk="1" hangingPunct="1"/>
            <a:r>
              <a:rPr lang="fr-FR" altLang="en-US" sz="1600" dirty="0" err="1">
                <a:solidFill>
                  <a:srgbClr val="002060"/>
                </a:solidFill>
                <a:latin typeface="Georgia" panose="02040502050405020303" pitchFamily="18" charset="0"/>
              </a:rPr>
              <a:t>Studiu</a:t>
            </a:r>
            <a:r>
              <a:rPr lang="fr-FR" altLang="en-US" sz="1600" dirty="0">
                <a:solidFill>
                  <a:srgbClr val="002060"/>
                </a:solidFill>
                <a:latin typeface="Georgia" panose="02040502050405020303" pitchFamily="18" charset="0"/>
              </a:rPr>
              <a:t> de </a:t>
            </a:r>
            <a:r>
              <a:rPr lang="fr-FR" altLang="en-US" sz="1600" dirty="0" err="1">
                <a:solidFill>
                  <a:srgbClr val="002060"/>
                </a:solidFill>
                <a:latin typeface="Georgia" panose="02040502050405020303" pitchFamily="18" charset="0"/>
              </a:rPr>
              <a:t>piata</a:t>
            </a:r>
            <a:r>
              <a:rPr lang="fr-FR" altLang="en-US" sz="1600" dirty="0">
                <a:solidFill>
                  <a:srgbClr val="002060"/>
                </a:solidFill>
                <a:latin typeface="Georgia" panose="02040502050405020303" pitchFamily="18" charset="0"/>
              </a:rPr>
              <a:t> </a:t>
            </a:r>
            <a:r>
              <a:rPr lang="fr-FR" altLang="en-US" sz="1600" dirty="0" err="1">
                <a:solidFill>
                  <a:srgbClr val="002060"/>
                </a:solidFill>
                <a:latin typeface="Georgia" panose="02040502050405020303" pitchFamily="18" charset="0"/>
              </a:rPr>
              <a:t>comisionat</a:t>
            </a:r>
            <a:r>
              <a:rPr lang="fr-FR" altLang="en-US" sz="1600" dirty="0">
                <a:solidFill>
                  <a:srgbClr val="002060"/>
                </a:solidFill>
                <a:latin typeface="Georgia" panose="02040502050405020303" pitchFamily="18" charset="0"/>
              </a:rPr>
              <a:t> </a:t>
            </a:r>
            <a:r>
              <a:rPr lang="fr-FR" altLang="en-US" sz="1600" dirty="0" err="1">
                <a:solidFill>
                  <a:srgbClr val="002060"/>
                </a:solidFill>
                <a:latin typeface="Georgia" panose="02040502050405020303" pitchFamily="18" charset="0"/>
              </a:rPr>
              <a:t>catre</a:t>
            </a:r>
            <a:r>
              <a:rPr lang="fr-FR" altLang="en-US" sz="1600" dirty="0">
                <a:solidFill>
                  <a:srgbClr val="002060"/>
                </a:solidFill>
                <a:latin typeface="Georgia" panose="02040502050405020303" pitchFamily="18" charset="0"/>
              </a:rPr>
              <a:t> </a:t>
            </a:r>
            <a:r>
              <a:rPr lang="en-US" altLang="en-US" sz="1600" b="1" dirty="0">
                <a:solidFill>
                  <a:srgbClr val="002060"/>
                </a:solidFill>
                <a:latin typeface="Georgia" panose="02040502050405020303" pitchFamily="18" charset="0"/>
              </a:rPr>
              <a:t>MEDNET Research</a:t>
            </a:r>
          </a:p>
          <a:p>
            <a:pPr eaLnBrk="1" hangingPunct="1"/>
            <a:r>
              <a:rPr lang="en-US" altLang="en-US" sz="1600" dirty="0">
                <a:solidFill>
                  <a:srgbClr val="002060"/>
                </a:solidFill>
                <a:latin typeface="Georgia" panose="02040502050405020303" pitchFamily="18" charset="0"/>
              </a:rPr>
              <a:t>Website: www.romednet.com</a:t>
            </a:r>
          </a:p>
          <a:p>
            <a:pPr eaLnBrk="1" hangingPunct="1"/>
            <a:r>
              <a:rPr lang="en-US" altLang="en-US" sz="1600" dirty="0">
                <a:solidFill>
                  <a:srgbClr val="002060"/>
                </a:solidFill>
                <a:latin typeface="Georgia" panose="02040502050405020303" pitchFamily="18" charset="0"/>
              </a:rPr>
              <a:t>E-mail: </a:t>
            </a:r>
            <a:r>
              <a:rPr lang="en-US" altLang="en-US" sz="1600" dirty="0">
                <a:solidFill>
                  <a:srgbClr val="002060"/>
                </a:solidFill>
                <a:latin typeface="Georgia" panose="02040502050405020303" pitchFamily="18" charset="0"/>
                <a:hlinkClick r:id="rId6">
                  <a:extLst>
                    <a:ext uri="{A12FA001-AC4F-418D-AE19-62706E023703}">
                      <ahyp:hlinkClr xmlns:ahyp="http://schemas.microsoft.com/office/drawing/2018/hyperlinkcolor" xmlns="" val="tx"/>
                    </a:ext>
                  </a:extLst>
                </a:hlinkClick>
              </a:rPr>
              <a:t>office@romednet.com</a:t>
            </a:r>
            <a:endParaRPr lang="en-US" altLang="en-US" sz="1600" dirty="0">
              <a:solidFill>
                <a:srgbClr val="002060"/>
              </a:solidFill>
              <a:latin typeface="Georgia" panose="02040502050405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xmlns="" id="{7FEA761D-B3A1-48B4-A391-12C79CD1572B}"/>
              </a:ext>
            </a:extLst>
          </p:cNvPr>
          <p:cNvSpPr>
            <a:spLocks noChangeArrowheads="1"/>
          </p:cNvSpPr>
          <p:nvPr/>
        </p:nvSpPr>
        <p:spPr bwMode="auto">
          <a:xfrm>
            <a:off x="533403" y="1562100"/>
            <a:ext cx="5818909" cy="431800"/>
          </a:xfrm>
          <a:prstGeom prst="rect">
            <a:avLst/>
          </a:prstGeom>
          <a:solidFill>
            <a:srgbClr val="4D5E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r">
              <a:spcBef>
                <a:spcPct val="20000"/>
              </a:spcBef>
              <a:buClr>
                <a:schemeClr val="accent1"/>
              </a:buClr>
              <a:buFont typeface="Wingdings" panose="05000000000000000000" pitchFamily="2" charset="2"/>
              <a:buNone/>
            </a:pPr>
            <a:endParaRPr lang="en-US" altLang="en-US"/>
          </a:p>
        </p:txBody>
      </p:sp>
      <p:sp>
        <p:nvSpPr>
          <p:cNvPr id="6" name="Rectangle 5">
            <a:extLst>
              <a:ext uri="{FF2B5EF4-FFF2-40B4-BE49-F238E27FC236}">
                <a16:creationId xmlns:a16="http://schemas.microsoft.com/office/drawing/2014/main" xmlns="" id="{8F32C909-B664-4DFE-9638-C15F5EDC6098}"/>
              </a:ext>
            </a:extLst>
          </p:cNvPr>
          <p:cNvSpPr>
            <a:spLocks noChangeArrowheads="1"/>
          </p:cNvSpPr>
          <p:nvPr/>
        </p:nvSpPr>
        <p:spPr bwMode="auto">
          <a:xfrm>
            <a:off x="328613" y="1651003"/>
            <a:ext cx="9448800" cy="4062651"/>
          </a:xfrm>
          <a:prstGeom prst="rect">
            <a:avLst/>
          </a:prstGeom>
          <a:noFill/>
          <a:ln>
            <a:noFill/>
          </a:ln>
        </p:spPr>
        <p:txBody>
          <a:bodyPr lIns="180000" tIns="0" rIns="0" bIns="0">
            <a:spAutoFit/>
          </a:bodyPr>
          <a:lstStyle/>
          <a:p>
            <a:pPr marL="427028" lvl="1" indent="-244469">
              <a:spcAft>
                <a:spcPts val="1800"/>
              </a:spcAft>
              <a:buClr>
                <a:schemeClr val="bg1"/>
              </a:buClr>
              <a:buFont typeface="Wingdings" charset="0"/>
              <a:buChar char="n"/>
              <a:defRPr/>
            </a:pPr>
            <a:r>
              <a:rPr lang="en-US" sz="1600" b="1" dirty="0">
                <a:solidFill>
                  <a:schemeClr val="bg1"/>
                </a:solidFill>
                <a:latin typeface="Georgia" panose="02040502050405020303" pitchFamily="18" charset="0"/>
                <a:ea typeface="+mn-ea"/>
              </a:rPr>
              <a:t>What is debt collection?</a:t>
            </a:r>
          </a:p>
          <a:p>
            <a:pPr marL="427028" lvl="1" indent="-244469">
              <a:spcAft>
                <a:spcPts val="1800"/>
              </a:spcAft>
              <a:buClr>
                <a:schemeClr val="tx2"/>
              </a:buClr>
              <a:buFont typeface="Wingdings" charset="0"/>
              <a:buChar char="n"/>
              <a:defRPr/>
            </a:pPr>
            <a:r>
              <a:rPr lang="en-US" sz="1600" dirty="0">
                <a:latin typeface="Georgia" panose="02040502050405020303" pitchFamily="18" charset="0"/>
                <a:ea typeface="+mn-ea"/>
              </a:rPr>
              <a:t>Debt collection market evolution and trends in 2021</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B2C debt collection market: </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Serviced debt</a:t>
            </a:r>
          </a:p>
          <a:p>
            <a:pPr marL="1798594" lvl="4" indent="-244469">
              <a:spcAft>
                <a:spcPts val="1800"/>
              </a:spcAft>
              <a:buClr>
                <a:schemeClr val="tx2"/>
              </a:buClr>
              <a:buFont typeface="Wingdings" charset="0"/>
              <a:buChar char="n"/>
              <a:defRPr/>
            </a:pPr>
            <a:r>
              <a:rPr lang="en-US" sz="1600" dirty="0">
                <a:latin typeface="Georgia" panose="02040502050405020303" pitchFamily="18" charset="0"/>
                <a:ea typeface="+mn-ea"/>
              </a:rPr>
              <a:t>B2C – Purchased debt</a:t>
            </a:r>
          </a:p>
          <a:p>
            <a:pPr marL="884217" lvl="2" indent="-244469">
              <a:spcAft>
                <a:spcPts val="1800"/>
              </a:spcAft>
              <a:buClr>
                <a:schemeClr val="tx2"/>
              </a:buClr>
              <a:buFont typeface="Wingdings" charset="0"/>
              <a:buChar char="n"/>
              <a:defRPr/>
            </a:pPr>
            <a:r>
              <a:rPr lang="en-US" sz="1600" dirty="0">
                <a:latin typeface="Georgia" panose="02040502050405020303" pitchFamily="18" charset="0"/>
                <a:ea typeface="+mn-ea"/>
              </a:rPr>
              <a:t>Romanian B2B debt collection market</a:t>
            </a:r>
          </a:p>
          <a:p>
            <a:pPr marL="884217" lvl="2" indent="-244469">
              <a:spcAft>
                <a:spcPts val="1800"/>
              </a:spcAft>
              <a:buClr>
                <a:schemeClr val="tx2"/>
              </a:buClr>
              <a:buFont typeface="Wingdings" charset="0"/>
              <a:buChar char="n"/>
              <a:defRPr/>
            </a:pPr>
            <a:r>
              <a:rPr lang="en-US" altLang="en-US" sz="1600" dirty="0">
                <a:latin typeface="Georgia" panose="02040502050405020303" pitchFamily="18" charset="0"/>
              </a:rPr>
              <a:t>Debt collection market for international clients</a:t>
            </a:r>
            <a:r>
              <a:rPr lang="en-US" sz="1600" dirty="0">
                <a:latin typeface="Georgia" panose="02040502050405020303" pitchFamily="18" charset="0"/>
              </a:rPr>
              <a:t> </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Macroeconomic environment</a:t>
            </a:r>
          </a:p>
          <a:p>
            <a:pPr marL="427028" lvl="1" indent="-244469">
              <a:spcAft>
                <a:spcPts val="1800"/>
              </a:spcAft>
              <a:buClr>
                <a:schemeClr val="tx2"/>
              </a:buClr>
              <a:buFont typeface="Wingdings" charset="0"/>
              <a:buChar char="n"/>
              <a:defRPr/>
            </a:pPr>
            <a:r>
              <a:rPr lang="en-US" sz="1600" dirty="0">
                <a:latin typeface="Georgia" panose="02040502050405020303" pitchFamily="18" charset="0"/>
              </a:rPr>
              <a:t>Continuous improvement measures</a:t>
            </a:r>
          </a:p>
        </p:txBody>
      </p:sp>
      <p:sp>
        <p:nvSpPr>
          <p:cNvPr id="5" name="Title 1">
            <a:extLst>
              <a:ext uri="{FF2B5EF4-FFF2-40B4-BE49-F238E27FC236}">
                <a16:creationId xmlns:a16="http://schemas.microsoft.com/office/drawing/2014/main" xmlns="" id="{004F3F8B-CABF-405F-B4EE-4A1333FADDEE}"/>
              </a:ext>
            </a:extLst>
          </p:cNvPr>
          <p:cNvSpPr txBox="1">
            <a:spLocks/>
          </p:cNvSpPr>
          <p:nvPr/>
        </p:nvSpPr>
        <p:spPr bwMode="auto">
          <a:xfrm>
            <a:off x="0" y="228600"/>
            <a:ext cx="8229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Georgia" pitchFamily="18" charset="0"/>
                <a:ea typeface="MS PGothic" panose="020B0600070205080204" pitchFamily="34" charset="-128"/>
                <a:cs typeface="MS PGothic" charset="0"/>
              </a:defRPr>
            </a:lvl1pPr>
            <a:lvl2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bg1"/>
                </a:solidFill>
                <a:latin typeface="Georgia" pitchFamily="18" charset="0"/>
                <a:ea typeface="MS PGothic" panose="020B0600070205080204" pitchFamily="34" charset="-128"/>
                <a:cs typeface="MS PGothic" charset="0"/>
              </a:defRPr>
            </a:lvl5pPr>
            <a:lvl6pPr marL="457161" algn="l" rtl="0" eaLnBrk="1" fontAlgn="base" hangingPunct="1">
              <a:spcBef>
                <a:spcPct val="0"/>
              </a:spcBef>
              <a:spcAft>
                <a:spcPct val="0"/>
              </a:spcAft>
              <a:defRPr sz="4400">
                <a:solidFill>
                  <a:schemeClr val="bg1"/>
                </a:solidFill>
                <a:latin typeface="Georgia" pitchFamily="18" charset="0"/>
              </a:defRPr>
            </a:lvl6pPr>
            <a:lvl7pPr marL="914321" algn="l" rtl="0" eaLnBrk="1" fontAlgn="base" hangingPunct="1">
              <a:spcBef>
                <a:spcPct val="0"/>
              </a:spcBef>
              <a:spcAft>
                <a:spcPct val="0"/>
              </a:spcAft>
              <a:defRPr sz="4400">
                <a:solidFill>
                  <a:schemeClr val="bg1"/>
                </a:solidFill>
                <a:latin typeface="Georgia" pitchFamily="18" charset="0"/>
              </a:defRPr>
            </a:lvl7pPr>
            <a:lvl8pPr marL="1371482" algn="l" rtl="0" eaLnBrk="1" fontAlgn="base" hangingPunct="1">
              <a:spcBef>
                <a:spcPct val="0"/>
              </a:spcBef>
              <a:spcAft>
                <a:spcPct val="0"/>
              </a:spcAft>
              <a:defRPr sz="4400">
                <a:solidFill>
                  <a:schemeClr val="bg1"/>
                </a:solidFill>
                <a:latin typeface="Georgia" pitchFamily="18" charset="0"/>
              </a:defRPr>
            </a:lvl8pPr>
            <a:lvl9pPr marL="1828642" algn="l" rtl="0" eaLnBrk="1" fontAlgn="base" hangingPunct="1">
              <a:spcBef>
                <a:spcPct val="0"/>
              </a:spcBef>
              <a:spcAft>
                <a:spcPct val="0"/>
              </a:spcAft>
              <a:defRPr sz="4400">
                <a:solidFill>
                  <a:schemeClr val="bg1"/>
                </a:solidFill>
                <a:latin typeface="Georgia" pitchFamily="18" charset="0"/>
              </a:defRPr>
            </a:lvl9pPr>
          </a:lstStyle>
          <a:p>
            <a:r>
              <a:rPr lang="en-US" altLang="en-US" sz="1600" b="1"/>
              <a:t>Agenda</a:t>
            </a:r>
          </a:p>
        </p:txBody>
      </p:sp>
    </p:spTree>
    <p:extLst>
      <p:ext uri="{BB962C8B-B14F-4D97-AF65-F5344CB8AC3E}">
        <p14:creationId xmlns:p14="http://schemas.microsoft.com/office/powerpoint/2010/main" val="164491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Left Arrow 3">
            <a:extLst>
              <a:ext uri="{FF2B5EF4-FFF2-40B4-BE49-F238E27FC236}">
                <a16:creationId xmlns:a16="http://schemas.microsoft.com/office/drawing/2014/main" xmlns="" id="{4A725BCB-C44E-42FF-9C08-957B68887F7D}"/>
              </a:ext>
            </a:extLst>
          </p:cNvPr>
          <p:cNvSpPr>
            <a:spLocks noChangeArrowheads="1"/>
          </p:cNvSpPr>
          <p:nvPr/>
        </p:nvSpPr>
        <p:spPr bwMode="auto">
          <a:xfrm rot="20059695">
            <a:off x="1879508" y="2878280"/>
            <a:ext cx="390525" cy="782637"/>
          </a:xfrm>
          <a:prstGeom prst="curvedLeftArrow">
            <a:avLst>
              <a:gd name="adj1" fmla="val 25032"/>
              <a:gd name="adj2" fmla="val 50064"/>
              <a:gd name="adj3" fmla="val 25000"/>
            </a:avLst>
          </a:prstGeom>
          <a:solidFill>
            <a:schemeClr val="bg1"/>
          </a:solidFill>
          <a:ln w="9525">
            <a:solidFill>
              <a:srgbClr val="A2A27E"/>
            </a:solidFill>
            <a:miter lim="800000"/>
            <a:headEnd/>
            <a:tailEnd/>
          </a:ln>
        </p:spPr>
        <p:txBody>
          <a:bodyPr lIns="72000" tIns="182880" rIns="0" bIns="0"/>
          <a:lstStyle>
            <a:defPPr>
              <a:defRPr lang="en-US"/>
            </a:defPPr>
            <a:lvl1pPr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9pPr>
          </a:lstStyle>
          <a:p>
            <a:pPr algn="ctr">
              <a:spcAft>
                <a:spcPts val="400"/>
              </a:spcAft>
              <a:buClr>
                <a:schemeClr val="accent1"/>
              </a:buClr>
              <a:buFont typeface="Wingdings" panose="05000000000000000000" pitchFamily="2" charset="2"/>
              <a:buChar char="§"/>
            </a:pPr>
            <a:endParaRPr lang="ro-RO" altLang="en-US" sz="1200"/>
          </a:p>
        </p:txBody>
      </p:sp>
      <p:sp>
        <p:nvSpPr>
          <p:cNvPr id="10" name="Curved Left Arrow 23">
            <a:extLst>
              <a:ext uri="{FF2B5EF4-FFF2-40B4-BE49-F238E27FC236}">
                <a16:creationId xmlns:a16="http://schemas.microsoft.com/office/drawing/2014/main" xmlns="" id="{D8E4AA1B-BEFC-4ED6-B1D7-3E0202C463C0}"/>
              </a:ext>
            </a:extLst>
          </p:cNvPr>
          <p:cNvSpPr>
            <a:spLocks noChangeArrowheads="1"/>
          </p:cNvSpPr>
          <p:nvPr/>
        </p:nvSpPr>
        <p:spPr bwMode="auto">
          <a:xfrm rot="5400000">
            <a:off x="1047093" y="3994662"/>
            <a:ext cx="392112" cy="784225"/>
          </a:xfrm>
          <a:prstGeom prst="curvedLeftArrow">
            <a:avLst>
              <a:gd name="adj1" fmla="val 24982"/>
              <a:gd name="adj2" fmla="val 49963"/>
              <a:gd name="adj3" fmla="val 25000"/>
            </a:avLst>
          </a:prstGeom>
          <a:solidFill>
            <a:schemeClr val="bg1"/>
          </a:solidFill>
          <a:ln w="9525">
            <a:solidFill>
              <a:srgbClr val="A2A27E"/>
            </a:solidFill>
            <a:miter lim="800000"/>
            <a:headEnd/>
            <a:tailEnd/>
          </a:ln>
        </p:spPr>
        <p:txBody>
          <a:bodyPr lIns="72000" tIns="182880" rIns="0" bIns="0"/>
          <a:lstStyle>
            <a:defPPr>
              <a:defRPr lang="en-US"/>
            </a:defPPr>
            <a:lvl1pPr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9pPr>
          </a:lstStyle>
          <a:p>
            <a:pPr algn="ctr">
              <a:spcAft>
                <a:spcPts val="400"/>
              </a:spcAft>
              <a:buClr>
                <a:schemeClr val="accent1"/>
              </a:buClr>
              <a:buFont typeface="Wingdings" panose="05000000000000000000" pitchFamily="2" charset="2"/>
              <a:buChar char="§"/>
            </a:pPr>
            <a:endParaRPr lang="ro-RO" altLang="en-US" sz="1200"/>
          </a:p>
        </p:txBody>
      </p:sp>
      <p:sp>
        <p:nvSpPr>
          <p:cNvPr id="11" name="Curved Left Arrow 24">
            <a:extLst>
              <a:ext uri="{FF2B5EF4-FFF2-40B4-BE49-F238E27FC236}">
                <a16:creationId xmlns:a16="http://schemas.microsoft.com/office/drawing/2014/main" xmlns="" id="{3B054543-CBDE-4715-8688-DD1445F47491}"/>
              </a:ext>
            </a:extLst>
          </p:cNvPr>
          <p:cNvSpPr>
            <a:spLocks noChangeArrowheads="1"/>
          </p:cNvSpPr>
          <p:nvPr/>
        </p:nvSpPr>
        <p:spPr bwMode="auto">
          <a:xfrm rot="12695372">
            <a:off x="285104" y="2830801"/>
            <a:ext cx="392112" cy="784225"/>
          </a:xfrm>
          <a:prstGeom prst="curvedLeftArrow">
            <a:avLst>
              <a:gd name="adj1" fmla="val 24982"/>
              <a:gd name="adj2" fmla="val 49963"/>
              <a:gd name="adj3" fmla="val 25000"/>
            </a:avLst>
          </a:prstGeom>
          <a:solidFill>
            <a:schemeClr val="bg1"/>
          </a:solidFill>
          <a:ln w="9525">
            <a:solidFill>
              <a:srgbClr val="A2A27E"/>
            </a:solidFill>
            <a:miter lim="800000"/>
            <a:headEnd/>
            <a:tailEnd/>
          </a:ln>
        </p:spPr>
        <p:txBody>
          <a:bodyPr lIns="72000" tIns="182880" rIns="0" bIns="0"/>
          <a:lstStyle>
            <a:defPPr>
              <a:defRPr lang="en-US"/>
            </a:defPPr>
            <a:lvl1pPr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9pPr>
          </a:lstStyle>
          <a:p>
            <a:pPr algn="ctr">
              <a:spcAft>
                <a:spcPts val="400"/>
              </a:spcAft>
              <a:buClr>
                <a:schemeClr val="accent1"/>
              </a:buClr>
              <a:buFont typeface="Wingdings" panose="05000000000000000000" pitchFamily="2" charset="2"/>
              <a:buChar char="§"/>
            </a:pPr>
            <a:endParaRPr lang="ro-RO" altLang="en-US" sz="1200"/>
          </a:p>
        </p:txBody>
      </p:sp>
      <p:cxnSp>
        <p:nvCxnSpPr>
          <p:cNvPr id="12" name="Straight Connector 11">
            <a:extLst>
              <a:ext uri="{FF2B5EF4-FFF2-40B4-BE49-F238E27FC236}">
                <a16:creationId xmlns:a16="http://schemas.microsoft.com/office/drawing/2014/main" xmlns="" id="{B8B19AEC-71F1-4A8C-A7E0-2F646DC5F884}"/>
              </a:ext>
            </a:extLst>
          </p:cNvPr>
          <p:cNvCxnSpPr>
            <a:cxnSpLocks noChangeShapeType="1"/>
          </p:cNvCxnSpPr>
          <p:nvPr/>
        </p:nvCxnSpPr>
        <p:spPr bwMode="auto">
          <a:xfrm>
            <a:off x="1831079" y="4076214"/>
            <a:ext cx="308657" cy="980289"/>
          </a:xfrm>
          <a:prstGeom prst="line">
            <a:avLst/>
          </a:prstGeom>
          <a:noFill/>
          <a:ln w="9525" algn="ctr">
            <a:solidFill>
              <a:srgbClr val="A2A27E"/>
            </a:solidFill>
            <a:prstDash val="dash"/>
            <a:round/>
            <a:headEnd/>
            <a:tailEnd/>
          </a:ln>
        </p:spPr>
      </p:cxnSp>
      <p:sp>
        <p:nvSpPr>
          <p:cNvPr id="13" name="Rectangle 12">
            <a:extLst>
              <a:ext uri="{FF2B5EF4-FFF2-40B4-BE49-F238E27FC236}">
                <a16:creationId xmlns:a16="http://schemas.microsoft.com/office/drawing/2014/main" xmlns="" id="{6BA61DE6-2449-49C7-8B76-F2CC0277B190}"/>
              </a:ext>
            </a:extLst>
          </p:cNvPr>
          <p:cNvSpPr/>
          <p:nvPr/>
        </p:nvSpPr>
        <p:spPr bwMode="auto">
          <a:xfrm>
            <a:off x="2441067" y="1905002"/>
            <a:ext cx="4455319" cy="1158875"/>
          </a:xfrm>
          <a:prstGeom prst="rect">
            <a:avLst/>
          </a:prstGeom>
          <a:solidFill>
            <a:schemeClr val="bg1">
              <a:lumMod val="50000"/>
            </a:schemeClr>
          </a:solidFill>
          <a:ln w="9525">
            <a:noFill/>
            <a:miter lim="800000"/>
            <a:headEnd/>
            <a:tailEnd/>
          </a:ln>
        </p:spPr>
        <p:txBody>
          <a:bodyPr rIns="45720" bIns="0" anchor="ctr"/>
          <a:lstStyle>
            <a:defPPr>
              <a:defRPr lang="en-US"/>
            </a:defPPr>
            <a:lvl1pPr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9pPr>
          </a:lstStyle>
          <a:p>
            <a:pPr marL="182875" indent="-182875">
              <a:buClr>
                <a:schemeClr val="tx2"/>
              </a:buClr>
              <a:buFont typeface="Wingdings" panose="05000000000000000000" pitchFamily="2" charset="2"/>
              <a:buChar char="§"/>
            </a:pPr>
            <a:r>
              <a:rPr lang="en-US" dirty="0">
                <a:solidFill>
                  <a:schemeClr val="bg1"/>
                </a:solidFill>
                <a:latin typeface="Georgia" panose="02040502050405020303" pitchFamily="18" charset="0"/>
              </a:rPr>
              <a:t>A debt collection agency acts as an intermediary between a debtor and a creditor. It can facilitate a payment schedule for the debtors.</a:t>
            </a:r>
          </a:p>
        </p:txBody>
      </p:sp>
      <p:sp>
        <p:nvSpPr>
          <p:cNvPr id="15" name="Rectangle 14">
            <a:extLst>
              <a:ext uri="{FF2B5EF4-FFF2-40B4-BE49-F238E27FC236}">
                <a16:creationId xmlns:a16="http://schemas.microsoft.com/office/drawing/2014/main" xmlns="" id="{3BD31163-186F-46E2-AAD1-55D64BE4FBEB}"/>
              </a:ext>
            </a:extLst>
          </p:cNvPr>
          <p:cNvSpPr/>
          <p:nvPr/>
        </p:nvSpPr>
        <p:spPr bwMode="auto">
          <a:xfrm>
            <a:off x="914403" y="5165728"/>
            <a:ext cx="4455319" cy="1158875"/>
          </a:xfrm>
          <a:prstGeom prst="rect">
            <a:avLst/>
          </a:prstGeom>
          <a:solidFill>
            <a:schemeClr val="bg1">
              <a:lumMod val="50000"/>
            </a:schemeClr>
          </a:solidFill>
          <a:ln w="9525">
            <a:noFill/>
            <a:miter lim="800000"/>
            <a:headEnd/>
            <a:tailEnd/>
          </a:ln>
        </p:spPr>
        <p:txBody>
          <a:bodyPr rIns="45720" bIns="0" anchor="ctr"/>
          <a:lstStyle>
            <a:defPPr>
              <a:defRPr lang="en-US"/>
            </a:defPPr>
            <a:lvl1pPr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9pPr>
          </a:lstStyle>
          <a:p>
            <a:pPr marL="182875" indent="-182875">
              <a:buClr>
                <a:schemeClr val="tx2"/>
              </a:buClr>
              <a:buFont typeface="Wingdings" panose="05000000000000000000" pitchFamily="2" charset="2"/>
              <a:buChar char="§"/>
            </a:pPr>
            <a:r>
              <a:rPr lang="it-IT" dirty="0">
                <a:solidFill>
                  <a:schemeClr val="bg1"/>
                </a:solidFill>
                <a:latin typeface="Georgia" panose="02040502050405020303" pitchFamily="18" charset="0"/>
              </a:rPr>
              <a:t>The communication between the collection agents and the debtors is the quickest and easiest way to solve the debt situation under conditions that are favorable to all parties.</a:t>
            </a:r>
            <a:endParaRPr lang="en-US" dirty="0">
              <a:solidFill>
                <a:schemeClr val="bg1"/>
              </a:solidFill>
              <a:latin typeface="Georgia" panose="02040502050405020303" pitchFamily="18" charset="0"/>
            </a:endParaRPr>
          </a:p>
        </p:txBody>
      </p:sp>
      <p:cxnSp>
        <p:nvCxnSpPr>
          <p:cNvPr id="17" name="Straight Connector 16">
            <a:extLst>
              <a:ext uri="{FF2B5EF4-FFF2-40B4-BE49-F238E27FC236}">
                <a16:creationId xmlns:a16="http://schemas.microsoft.com/office/drawing/2014/main" xmlns="" id="{7BD52A03-0638-44EE-9FF8-1796C1529347}"/>
              </a:ext>
            </a:extLst>
          </p:cNvPr>
          <p:cNvCxnSpPr>
            <a:cxnSpLocks/>
          </p:cNvCxnSpPr>
          <p:nvPr/>
        </p:nvCxnSpPr>
        <p:spPr bwMode="auto">
          <a:xfrm flipV="1">
            <a:off x="1967956" y="2513886"/>
            <a:ext cx="384767" cy="133763"/>
          </a:xfrm>
          <a:prstGeom prst="line">
            <a:avLst/>
          </a:prstGeom>
          <a:noFill/>
          <a:ln w="9525" algn="ctr">
            <a:solidFill>
              <a:srgbClr val="A2A27E"/>
            </a:solidFill>
            <a:prstDash val="dash"/>
            <a:round/>
            <a:headEnd/>
            <a:tailEnd/>
          </a:ln>
        </p:spPr>
      </p:cxnSp>
      <p:sp>
        <p:nvSpPr>
          <p:cNvPr id="27" name="TextBox 26">
            <a:extLst>
              <a:ext uri="{FF2B5EF4-FFF2-40B4-BE49-F238E27FC236}">
                <a16:creationId xmlns:a16="http://schemas.microsoft.com/office/drawing/2014/main" xmlns="" id="{3DF13619-16CF-4588-9367-17304DFF8A8C}"/>
              </a:ext>
            </a:extLst>
          </p:cNvPr>
          <p:cNvSpPr txBox="1"/>
          <p:nvPr/>
        </p:nvSpPr>
        <p:spPr>
          <a:xfrm>
            <a:off x="873874" y="2247811"/>
            <a:ext cx="1276251" cy="923330"/>
          </a:xfrm>
          <a:prstGeom prst="rect">
            <a:avLst/>
          </a:prstGeom>
          <a:noFill/>
        </p:spPr>
        <p:txBody>
          <a:bodyPr wrap="square" rtlCol="0">
            <a:spAutoFit/>
          </a:bodyPr>
          <a:lstStyle/>
          <a:p>
            <a:r>
              <a:rPr lang="en-US" sz="1800" dirty="0">
                <a:solidFill>
                  <a:schemeClr val="tx2">
                    <a:lumMod val="75000"/>
                  </a:schemeClr>
                </a:solidFill>
                <a:latin typeface="Georgia" panose="02040502050405020303" pitchFamily="18" charset="0"/>
              </a:rPr>
              <a:t>Debt collection agency</a:t>
            </a:r>
          </a:p>
        </p:txBody>
      </p:sp>
      <p:sp>
        <p:nvSpPr>
          <p:cNvPr id="28" name="TextBox 27">
            <a:extLst>
              <a:ext uri="{FF2B5EF4-FFF2-40B4-BE49-F238E27FC236}">
                <a16:creationId xmlns:a16="http://schemas.microsoft.com/office/drawing/2014/main" xmlns="" id="{8652041C-9093-418E-9D50-52B4B8D1E4C7}"/>
              </a:ext>
            </a:extLst>
          </p:cNvPr>
          <p:cNvSpPr txBox="1"/>
          <p:nvPr/>
        </p:nvSpPr>
        <p:spPr>
          <a:xfrm>
            <a:off x="82040" y="3706878"/>
            <a:ext cx="1145915" cy="369332"/>
          </a:xfrm>
          <a:prstGeom prst="rect">
            <a:avLst/>
          </a:prstGeom>
          <a:noFill/>
        </p:spPr>
        <p:txBody>
          <a:bodyPr wrap="square" rtlCol="0">
            <a:spAutoFit/>
          </a:bodyPr>
          <a:lstStyle/>
          <a:p>
            <a:r>
              <a:rPr lang="en-US" sz="1800" dirty="0">
                <a:solidFill>
                  <a:schemeClr val="tx2">
                    <a:lumMod val="75000"/>
                  </a:schemeClr>
                </a:solidFill>
                <a:latin typeface="Georgia" panose="02040502050405020303" pitchFamily="18" charset="0"/>
              </a:rPr>
              <a:t>Creditor</a:t>
            </a:r>
          </a:p>
        </p:txBody>
      </p:sp>
      <p:sp>
        <p:nvSpPr>
          <p:cNvPr id="29" name="TextBox 28">
            <a:extLst>
              <a:ext uri="{FF2B5EF4-FFF2-40B4-BE49-F238E27FC236}">
                <a16:creationId xmlns:a16="http://schemas.microsoft.com/office/drawing/2014/main" xmlns="" id="{6D5F9082-127E-4E37-8742-044A09DA2251}"/>
              </a:ext>
            </a:extLst>
          </p:cNvPr>
          <p:cNvSpPr txBox="1"/>
          <p:nvPr/>
        </p:nvSpPr>
        <p:spPr>
          <a:xfrm>
            <a:off x="1219200" y="3706878"/>
            <a:ext cx="928440" cy="369332"/>
          </a:xfrm>
          <a:prstGeom prst="rect">
            <a:avLst/>
          </a:prstGeom>
          <a:noFill/>
        </p:spPr>
        <p:txBody>
          <a:bodyPr wrap="square" rtlCol="0">
            <a:spAutoFit/>
          </a:bodyPr>
          <a:lstStyle/>
          <a:p>
            <a:pPr algn="ctr"/>
            <a:r>
              <a:rPr lang="en-US" sz="1800" dirty="0">
                <a:solidFill>
                  <a:schemeClr val="tx2">
                    <a:lumMod val="75000"/>
                  </a:schemeClr>
                </a:solidFill>
                <a:latin typeface="Georgia" panose="02040502050405020303" pitchFamily="18" charset="0"/>
              </a:rPr>
              <a:t>Debtor</a:t>
            </a:r>
          </a:p>
        </p:txBody>
      </p:sp>
      <p:sp>
        <p:nvSpPr>
          <p:cNvPr id="31" name="Rectangle 30">
            <a:extLst>
              <a:ext uri="{FF2B5EF4-FFF2-40B4-BE49-F238E27FC236}">
                <a16:creationId xmlns:a16="http://schemas.microsoft.com/office/drawing/2014/main" xmlns="" id="{2614F1AD-FA90-4BDA-AE2A-43B393B5B504}"/>
              </a:ext>
            </a:extLst>
          </p:cNvPr>
          <p:cNvSpPr>
            <a:spLocks noChangeArrowheads="1"/>
          </p:cNvSpPr>
          <p:nvPr/>
        </p:nvSpPr>
        <p:spPr bwMode="auto">
          <a:xfrm>
            <a:off x="6984727" y="1905002"/>
            <a:ext cx="1919287" cy="1158875"/>
          </a:xfrm>
          <a:prstGeom prst="rect">
            <a:avLst/>
          </a:prstGeom>
          <a:solidFill>
            <a:schemeClr val="tx2">
              <a:lumMod val="75000"/>
            </a:schemeClr>
          </a:solidFill>
          <a:ln w="9525">
            <a:noFill/>
            <a:miter lim="800000"/>
            <a:headEnd/>
            <a:tailEnd/>
          </a:ln>
        </p:spPr>
        <p:txBody>
          <a:bodyPr lIns="45720" rIns="0" bIns="0" anchor="ctr"/>
          <a:lstStyle>
            <a:defPPr>
              <a:defRPr lang="en-US"/>
            </a:defPPr>
            <a:lvl1pPr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9pPr>
          </a:lstStyle>
          <a:p>
            <a:pPr algn="ctr">
              <a:spcAft>
                <a:spcPts val="400"/>
              </a:spcAft>
              <a:buClr>
                <a:schemeClr val="accent1"/>
              </a:buClr>
            </a:pPr>
            <a:endParaRPr lang="ro-RO" altLang="en-US" dirty="0"/>
          </a:p>
        </p:txBody>
      </p:sp>
      <p:sp>
        <p:nvSpPr>
          <p:cNvPr id="32" name="Rectangle 31">
            <a:extLst>
              <a:ext uri="{FF2B5EF4-FFF2-40B4-BE49-F238E27FC236}">
                <a16:creationId xmlns:a16="http://schemas.microsoft.com/office/drawing/2014/main" xmlns="" id="{4DB8E001-065E-4578-9425-F75F8BA48B4A}"/>
              </a:ext>
            </a:extLst>
          </p:cNvPr>
          <p:cNvSpPr>
            <a:spLocks noChangeArrowheads="1"/>
          </p:cNvSpPr>
          <p:nvPr/>
        </p:nvSpPr>
        <p:spPr bwMode="auto">
          <a:xfrm>
            <a:off x="5472119" y="5165728"/>
            <a:ext cx="1919287" cy="1158875"/>
          </a:xfrm>
          <a:prstGeom prst="rect">
            <a:avLst/>
          </a:prstGeom>
          <a:solidFill>
            <a:schemeClr val="tx2">
              <a:lumMod val="75000"/>
            </a:schemeClr>
          </a:solidFill>
          <a:ln w="9525">
            <a:noFill/>
            <a:miter lim="800000"/>
            <a:headEnd/>
            <a:tailEnd/>
          </a:ln>
        </p:spPr>
        <p:txBody>
          <a:bodyPr lIns="45720" rIns="0" bIns="0" anchor="ctr"/>
          <a:lstStyle>
            <a:defPPr>
              <a:defRPr lang="en-US"/>
            </a:defPPr>
            <a:lvl1pPr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9pPr>
          </a:lstStyle>
          <a:p>
            <a:pPr algn="ctr">
              <a:spcAft>
                <a:spcPts val="400"/>
              </a:spcAft>
              <a:buClr>
                <a:schemeClr val="accent1"/>
              </a:buClr>
            </a:pPr>
            <a:endParaRPr lang="ro-RO" altLang="en-US" dirty="0"/>
          </a:p>
        </p:txBody>
      </p:sp>
      <p:pic>
        <p:nvPicPr>
          <p:cNvPr id="73732" name="Picture 4" descr="Imagini pentru intermediate icon png">
            <a:extLst>
              <a:ext uri="{FF2B5EF4-FFF2-40B4-BE49-F238E27FC236}">
                <a16:creationId xmlns:a16="http://schemas.microsoft.com/office/drawing/2014/main" xmlns="" id="{0B78FD85-C484-49F4-95F0-D77066D4D0DF}"/>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506734" y="2045536"/>
            <a:ext cx="875267" cy="875267"/>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Imagine similară">
            <a:extLst>
              <a:ext uri="{FF2B5EF4-FFF2-40B4-BE49-F238E27FC236}">
                <a16:creationId xmlns:a16="http://schemas.microsoft.com/office/drawing/2014/main" xmlns="" id="{880B13E1-7BC6-4AD6-881A-4C8BFA08ACC4}"/>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19035" y="5132699"/>
            <a:ext cx="1225448" cy="117957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xmlns="" id="{BB1FEC61-2821-4714-98F3-4D6308BA27C7}"/>
              </a:ext>
            </a:extLst>
          </p:cNvPr>
          <p:cNvSpPr>
            <a:spLocks noGrp="1"/>
          </p:cNvSpPr>
          <p:nvPr>
            <p:ph type="title"/>
          </p:nvPr>
        </p:nvSpPr>
        <p:spPr bwMode="auto">
          <a:xfrm>
            <a:off x="0" y="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What is debt collection?</a:t>
            </a:r>
          </a:p>
        </p:txBody>
      </p:sp>
      <p:sp>
        <p:nvSpPr>
          <p:cNvPr id="18" name="Rectangle: Top Corners Rounded 17">
            <a:extLst>
              <a:ext uri="{FF2B5EF4-FFF2-40B4-BE49-F238E27FC236}">
                <a16:creationId xmlns:a16="http://schemas.microsoft.com/office/drawing/2014/main" xmlns="" id="{56D6AEF3-3F6C-4BDD-A3D8-3A10B4480711}"/>
              </a:ext>
            </a:extLst>
          </p:cNvPr>
          <p:cNvSpPr/>
          <p:nvPr/>
        </p:nvSpPr>
        <p:spPr>
          <a:xfrm>
            <a:off x="228603" y="655626"/>
            <a:ext cx="6729413" cy="943779"/>
          </a:xfrm>
          <a:prstGeom prst="round2SameRect">
            <a:avLst/>
          </a:prstGeom>
          <a:solidFill>
            <a:schemeClr val="bg1">
              <a:lumMod val="85000"/>
            </a:schemeClr>
          </a:solidFill>
        </p:spPr>
        <p:txBody>
          <a:bodyPr wrap="square" tIns="0" bIns="0">
            <a:spAutoFit/>
          </a:bodyPr>
          <a:lstStyle/>
          <a:p>
            <a:pPr>
              <a:spcBef>
                <a:spcPts val="300"/>
              </a:spcBef>
            </a:pPr>
            <a:r>
              <a:rPr lang="en-US" sz="1400" b="1" i="1" dirty="0">
                <a:latin typeface="Georgia" panose="02040502050405020303" pitchFamily="18" charset="0"/>
              </a:rPr>
              <a:t>Why </a:t>
            </a:r>
            <a:r>
              <a:rPr lang="en-US" sz="1400" i="1" dirty="0">
                <a:latin typeface="Georgia" panose="02040502050405020303" pitchFamily="18" charset="0"/>
              </a:rPr>
              <a:t>do companies choose to externalize debt collection?</a:t>
            </a:r>
          </a:p>
          <a:p>
            <a:pPr marL="171446" indent="-171446">
              <a:spcBef>
                <a:spcPts val="300"/>
              </a:spcBef>
              <a:buClr>
                <a:schemeClr val="tx2"/>
              </a:buClr>
              <a:buFont typeface="Wingdings" panose="05000000000000000000" pitchFamily="2" charset="2"/>
              <a:buChar char="§"/>
            </a:pPr>
            <a:r>
              <a:rPr lang="en-US" sz="1400" i="1" dirty="0">
                <a:latin typeface="Georgia" panose="02040502050405020303" pitchFamily="18" charset="0"/>
              </a:rPr>
              <a:t>A possible answer would be due to legislation (e.g.: prudential rules regarding non-performing loans), cash flows constraints and decisions to increase operational efficiency can lead to debt collection externalization. </a:t>
            </a:r>
          </a:p>
        </p:txBody>
      </p:sp>
      <p:sp>
        <p:nvSpPr>
          <p:cNvPr id="23" name="Rectangle 22">
            <a:extLst>
              <a:ext uri="{FF2B5EF4-FFF2-40B4-BE49-F238E27FC236}">
                <a16:creationId xmlns:a16="http://schemas.microsoft.com/office/drawing/2014/main" xmlns="" id="{F8EB7506-6B8E-4E07-9342-5158DACD78AF}"/>
              </a:ext>
            </a:extLst>
          </p:cNvPr>
          <p:cNvSpPr/>
          <p:nvPr/>
        </p:nvSpPr>
        <p:spPr bwMode="auto">
          <a:xfrm>
            <a:off x="2514603" y="3257217"/>
            <a:ext cx="4455319" cy="1696709"/>
          </a:xfrm>
          <a:prstGeom prst="rect">
            <a:avLst/>
          </a:prstGeom>
          <a:solidFill>
            <a:schemeClr val="bg1">
              <a:lumMod val="50000"/>
            </a:schemeClr>
          </a:solidFill>
          <a:ln w="9525">
            <a:noFill/>
            <a:miter lim="800000"/>
            <a:headEnd/>
            <a:tailEnd/>
          </a:ln>
        </p:spPr>
        <p:txBody>
          <a:bodyPr rIns="45720" bIns="0" anchor="ctr"/>
          <a:lstStyle>
            <a:defPPr>
              <a:defRPr lang="en-US"/>
            </a:defPPr>
            <a:lvl1pPr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9pPr>
          </a:lstStyle>
          <a:p>
            <a:pPr marL="182875" indent="-182875">
              <a:buClr>
                <a:schemeClr val="tx2"/>
              </a:buClr>
              <a:buFont typeface="Wingdings" panose="05000000000000000000" pitchFamily="2" charset="2"/>
              <a:buChar char="§"/>
            </a:pPr>
            <a:r>
              <a:rPr lang="en-US" dirty="0">
                <a:solidFill>
                  <a:schemeClr val="bg1"/>
                </a:solidFill>
                <a:latin typeface="Georgia" panose="02040502050405020303" pitchFamily="18" charset="0"/>
              </a:rPr>
              <a:t>A creditor can have two categories of clients, B2C and B2B.</a:t>
            </a:r>
          </a:p>
          <a:p>
            <a:pPr marL="182875" indent="-182875">
              <a:buClr>
                <a:schemeClr val="tx2"/>
              </a:buClr>
              <a:buFont typeface="Wingdings" panose="05000000000000000000" pitchFamily="2" charset="2"/>
              <a:buChar char="§"/>
            </a:pPr>
            <a:r>
              <a:rPr lang="en-US" dirty="0">
                <a:solidFill>
                  <a:schemeClr val="bg1"/>
                </a:solidFill>
                <a:latin typeface="Georgia" panose="02040502050405020303" pitchFamily="18" charset="0"/>
              </a:rPr>
              <a:t>B2C clients are natural persons (e.g. people who have a telecom subscription, etc.)</a:t>
            </a:r>
          </a:p>
          <a:p>
            <a:pPr marL="182875" indent="-182875">
              <a:buClr>
                <a:schemeClr val="tx2"/>
              </a:buClr>
              <a:buFont typeface="Wingdings" panose="05000000000000000000" pitchFamily="2" charset="2"/>
              <a:buChar char="§"/>
            </a:pPr>
            <a:r>
              <a:rPr lang="en-US" dirty="0">
                <a:solidFill>
                  <a:schemeClr val="bg1"/>
                </a:solidFill>
                <a:latin typeface="Georgia" panose="02040502050405020303" pitchFamily="18" charset="0"/>
              </a:rPr>
              <a:t>B2B clients are legal persons (e.g. companies/NGOs that receive loans from banks, etc.)</a:t>
            </a:r>
          </a:p>
        </p:txBody>
      </p:sp>
      <p:sp>
        <p:nvSpPr>
          <p:cNvPr id="24" name="Rectangle 23">
            <a:extLst>
              <a:ext uri="{FF2B5EF4-FFF2-40B4-BE49-F238E27FC236}">
                <a16:creationId xmlns:a16="http://schemas.microsoft.com/office/drawing/2014/main" xmlns="" id="{B9E9A639-7C35-448E-9222-93970B0C6563}"/>
              </a:ext>
            </a:extLst>
          </p:cNvPr>
          <p:cNvSpPr>
            <a:spLocks noChangeArrowheads="1"/>
          </p:cNvSpPr>
          <p:nvPr/>
        </p:nvSpPr>
        <p:spPr bwMode="auto">
          <a:xfrm>
            <a:off x="7058264" y="3255147"/>
            <a:ext cx="1919287" cy="1698879"/>
          </a:xfrm>
          <a:prstGeom prst="rect">
            <a:avLst/>
          </a:prstGeom>
          <a:solidFill>
            <a:schemeClr val="tx2">
              <a:lumMod val="75000"/>
            </a:schemeClr>
          </a:solidFill>
          <a:ln w="9525">
            <a:noFill/>
            <a:miter lim="800000"/>
            <a:headEnd/>
            <a:tailEnd/>
          </a:ln>
        </p:spPr>
        <p:txBody>
          <a:bodyPr lIns="45720" rIns="0" bIns="0" anchor="ctr"/>
          <a:lstStyle>
            <a:defPPr>
              <a:defRPr lang="en-US"/>
            </a:defPPr>
            <a:lvl1pPr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umimoji="1" sz="1400" b="1"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umimoji="1" sz="1400" b="1" kern="1200">
                <a:solidFill>
                  <a:schemeClr val="tx1"/>
                </a:solidFill>
                <a:latin typeface="Tahoma" panose="020B0604030504040204" pitchFamily="34" charset="0"/>
                <a:ea typeface="+mn-ea"/>
                <a:cs typeface="Arial" panose="020B0604020202020204" pitchFamily="34" charset="0"/>
              </a:defRPr>
            </a:lvl9pPr>
          </a:lstStyle>
          <a:p>
            <a:pPr algn="ctr">
              <a:spcAft>
                <a:spcPts val="400"/>
              </a:spcAft>
              <a:buClr>
                <a:schemeClr val="accent1"/>
              </a:buClr>
            </a:pPr>
            <a:endParaRPr lang="ro-RO" altLang="en-US" dirty="0"/>
          </a:p>
        </p:txBody>
      </p:sp>
      <p:pic>
        <p:nvPicPr>
          <p:cNvPr id="8" name="Graphic 7" descr="Briefcase">
            <a:extLst>
              <a:ext uri="{FF2B5EF4-FFF2-40B4-BE49-F238E27FC236}">
                <a16:creationId xmlns:a16="http://schemas.microsoft.com/office/drawing/2014/main" xmlns="" id="{728971AF-0502-48AD-82D4-F11D2255D7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231902" y="3801655"/>
            <a:ext cx="683305" cy="683305"/>
          </a:xfrm>
          <a:prstGeom prst="rect">
            <a:avLst/>
          </a:prstGeom>
        </p:spPr>
      </p:pic>
      <p:pic>
        <p:nvPicPr>
          <p:cNvPr id="19" name="Graphic 18" descr="Family with two children">
            <a:extLst>
              <a:ext uri="{FF2B5EF4-FFF2-40B4-BE49-F238E27FC236}">
                <a16:creationId xmlns:a16="http://schemas.microsoft.com/office/drawing/2014/main" xmlns="" id="{D5BFAA23-FB07-4097-92B6-51D511A82A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137270" y="3801655"/>
            <a:ext cx="683305" cy="683305"/>
          </a:xfrm>
          <a:prstGeom prst="rect">
            <a:avLst/>
          </a:prstGeom>
        </p:spPr>
      </p:pic>
      <p:sp>
        <p:nvSpPr>
          <p:cNvPr id="20" name="Rectangle 19">
            <a:extLst>
              <a:ext uri="{FF2B5EF4-FFF2-40B4-BE49-F238E27FC236}">
                <a16:creationId xmlns:a16="http://schemas.microsoft.com/office/drawing/2014/main" xmlns="" id="{90434C21-1842-4FF3-AFE8-B076C79106A7}"/>
              </a:ext>
            </a:extLst>
          </p:cNvPr>
          <p:cNvSpPr/>
          <p:nvPr/>
        </p:nvSpPr>
        <p:spPr>
          <a:xfrm>
            <a:off x="7664020" y="3768045"/>
            <a:ext cx="707768" cy="716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CDCDCD"/>
                </a:solidFill>
              </a:rPr>
              <a:t>/</a:t>
            </a:r>
          </a:p>
        </p:txBody>
      </p:sp>
      <p:cxnSp>
        <p:nvCxnSpPr>
          <p:cNvPr id="33" name="Straight Connector 32">
            <a:extLst>
              <a:ext uri="{FF2B5EF4-FFF2-40B4-BE49-F238E27FC236}">
                <a16:creationId xmlns:a16="http://schemas.microsoft.com/office/drawing/2014/main" xmlns="" id="{87B65ADA-6416-4251-84B6-F066FF9E144A}"/>
              </a:ext>
            </a:extLst>
          </p:cNvPr>
          <p:cNvCxnSpPr>
            <a:cxnSpLocks noChangeShapeType="1"/>
          </p:cNvCxnSpPr>
          <p:nvPr/>
        </p:nvCxnSpPr>
        <p:spPr bwMode="auto">
          <a:xfrm>
            <a:off x="2135900" y="3978400"/>
            <a:ext cx="284383" cy="64784"/>
          </a:xfrm>
          <a:prstGeom prst="line">
            <a:avLst/>
          </a:prstGeom>
          <a:noFill/>
          <a:ln w="9525" algn="ctr">
            <a:solidFill>
              <a:srgbClr val="A2A27E"/>
            </a:solidFill>
            <a:prstDash val="dash"/>
            <a:round/>
            <a:headEnd/>
            <a:tailEnd/>
          </a:ln>
        </p:spPr>
      </p:cxnSp>
    </p:spTree>
    <p:extLst>
      <p:ext uri="{BB962C8B-B14F-4D97-AF65-F5344CB8AC3E}">
        <p14:creationId xmlns:p14="http://schemas.microsoft.com/office/powerpoint/2010/main" val="32847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C27B1E3E-7C5D-4620-B262-09D265CCE5A2}"/>
              </a:ext>
            </a:extLst>
          </p:cNvPr>
          <p:cNvSpPr/>
          <p:nvPr/>
        </p:nvSpPr>
        <p:spPr>
          <a:xfrm>
            <a:off x="7532499" y="5817392"/>
            <a:ext cx="1371600" cy="96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Title 1">
            <a:extLst>
              <a:ext uri="{FF2B5EF4-FFF2-40B4-BE49-F238E27FC236}">
                <a16:creationId xmlns:a16="http://schemas.microsoft.com/office/drawing/2014/main" xmlns="" id="{45DF9E14-3A0C-4186-B5A0-55B1064550B9}"/>
              </a:ext>
            </a:extLst>
          </p:cNvPr>
          <p:cNvSpPr>
            <a:spLocks noGrp="1"/>
          </p:cNvSpPr>
          <p:nvPr>
            <p:ph type="title"/>
          </p:nvPr>
        </p:nvSpPr>
        <p:spPr bwMode="auto">
          <a:xfrm>
            <a:off x="0" y="11116"/>
            <a:ext cx="7315200" cy="59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Debt collection process</a:t>
            </a:r>
          </a:p>
        </p:txBody>
      </p:sp>
      <p:sp>
        <p:nvSpPr>
          <p:cNvPr id="8" name="Rectangle: Rounded Corners 7">
            <a:extLst>
              <a:ext uri="{FF2B5EF4-FFF2-40B4-BE49-F238E27FC236}">
                <a16:creationId xmlns:a16="http://schemas.microsoft.com/office/drawing/2014/main" xmlns="" id="{5E1301E2-B459-4E07-86D5-C052955FFA2C}"/>
              </a:ext>
            </a:extLst>
          </p:cNvPr>
          <p:cNvSpPr/>
          <p:nvPr/>
        </p:nvSpPr>
        <p:spPr bwMode="auto">
          <a:xfrm>
            <a:off x="510311" y="1298574"/>
            <a:ext cx="1986280" cy="654051"/>
          </a:xfrm>
          <a:prstGeom prst="roundRect">
            <a:avLst/>
          </a:prstGeom>
          <a:solidFill>
            <a:schemeClr val="tx2"/>
          </a:solidFill>
          <a:ln w="9525">
            <a:noFill/>
            <a:miter lim="800000"/>
            <a:headEnd/>
            <a:tailEnd/>
          </a:ln>
        </p:spPr>
        <p:txBody>
          <a:bodyPr lIns="45720" rIns="45720" anchor="ctr"/>
          <a:lstStyle/>
          <a:p>
            <a:pPr>
              <a:spcBef>
                <a:spcPct val="20000"/>
              </a:spcBef>
              <a:buClr>
                <a:schemeClr val="accent1"/>
              </a:buClr>
              <a:defRPr/>
            </a:pPr>
            <a:r>
              <a:rPr lang="en-US" sz="1200" b="1" dirty="0">
                <a:solidFill>
                  <a:schemeClr val="bg1"/>
                </a:solidFill>
                <a:latin typeface="Georgia" panose="02040502050405020303" pitchFamily="18" charset="0"/>
              </a:rPr>
              <a:t>Who </a:t>
            </a:r>
            <a:r>
              <a:rPr lang="en-US" sz="1200" dirty="0">
                <a:solidFill>
                  <a:schemeClr val="bg1"/>
                </a:solidFill>
                <a:latin typeface="Georgia" panose="02040502050405020303" pitchFamily="18" charset="0"/>
              </a:rPr>
              <a:t>are the companies (</a:t>
            </a:r>
            <a:r>
              <a:rPr lang="en-US" sz="1200" b="1" dirty="0">
                <a:solidFill>
                  <a:schemeClr val="bg1"/>
                </a:solidFill>
                <a:latin typeface="Georgia" panose="02040502050405020303" pitchFamily="18" charset="0"/>
              </a:rPr>
              <a:t>creditors</a:t>
            </a:r>
            <a:r>
              <a:rPr lang="en-US" sz="1200" dirty="0">
                <a:solidFill>
                  <a:schemeClr val="bg1"/>
                </a:solidFill>
                <a:latin typeface="Georgia" panose="02040502050405020303" pitchFamily="18" charset="0"/>
              </a:rPr>
              <a:t>) that refer collection of debt?</a:t>
            </a:r>
          </a:p>
        </p:txBody>
      </p:sp>
      <p:sp>
        <p:nvSpPr>
          <p:cNvPr id="10" name="Rectangle: Rounded Corners 9">
            <a:extLst>
              <a:ext uri="{FF2B5EF4-FFF2-40B4-BE49-F238E27FC236}">
                <a16:creationId xmlns:a16="http://schemas.microsoft.com/office/drawing/2014/main" xmlns="" id="{8FDCE46C-75F1-4454-82BA-D83B6CFE8441}"/>
              </a:ext>
            </a:extLst>
          </p:cNvPr>
          <p:cNvSpPr/>
          <p:nvPr/>
        </p:nvSpPr>
        <p:spPr bwMode="auto">
          <a:xfrm>
            <a:off x="510311" y="4612323"/>
            <a:ext cx="1828800" cy="526415"/>
          </a:xfrm>
          <a:prstGeom prst="roundRect">
            <a:avLst/>
          </a:prstGeom>
          <a:solidFill>
            <a:schemeClr val="tx2">
              <a:lumMod val="50000"/>
            </a:schemeClr>
          </a:solidFill>
          <a:ln w="9525">
            <a:noFill/>
            <a:miter lim="800000"/>
            <a:headEnd/>
            <a:tailEnd/>
          </a:ln>
        </p:spPr>
        <p:txBody>
          <a:bodyPr lIns="45720" rIns="45720" anchor="ctr"/>
          <a:lstStyle/>
          <a:p>
            <a:pPr>
              <a:spcBef>
                <a:spcPct val="20000"/>
              </a:spcBef>
              <a:buClr>
                <a:schemeClr val="accent1"/>
              </a:buClr>
              <a:defRPr/>
            </a:pPr>
            <a:r>
              <a:rPr lang="en-US" sz="1200" b="1" dirty="0">
                <a:solidFill>
                  <a:schemeClr val="bg1"/>
                </a:solidFill>
                <a:latin typeface="Georgia" panose="02040502050405020303" pitchFamily="18" charset="0"/>
              </a:rPr>
              <a:t>Who</a:t>
            </a:r>
            <a:r>
              <a:rPr lang="en-US" sz="1200" dirty="0">
                <a:solidFill>
                  <a:schemeClr val="bg1"/>
                </a:solidFill>
                <a:latin typeface="Georgia" panose="02040502050405020303" pitchFamily="18" charset="0"/>
              </a:rPr>
              <a:t> is a </a:t>
            </a:r>
            <a:r>
              <a:rPr lang="en-US" sz="1200" b="1" dirty="0">
                <a:solidFill>
                  <a:schemeClr val="bg1"/>
                </a:solidFill>
                <a:latin typeface="Georgia" panose="02040502050405020303" pitchFamily="18" charset="0"/>
              </a:rPr>
              <a:t>debtor</a:t>
            </a:r>
            <a:r>
              <a:rPr lang="en-US" sz="1200" dirty="0">
                <a:solidFill>
                  <a:schemeClr val="bg1"/>
                </a:solidFill>
                <a:latin typeface="Georgia" panose="02040502050405020303" pitchFamily="18" charset="0"/>
              </a:rPr>
              <a:t>?</a:t>
            </a:r>
            <a:endParaRPr lang="en-US" sz="1200" b="1" dirty="0">
              <a:solidFill>
                <a:schemeClr val="bg1"/>
              </a:solidFill>
              <a:latin typeface="Georgia" panose="02040502050405020303" pitchFamily="18" charset="0"/>
            </a:endParaRPr>
          </a:p>
        </p:txBody>
      </p:sp>
      <p:sp>
        <p:nvSpPr>
          <p:cNvPr id="14341" name="TextBox 10">
            <a:extLst>
              <a:ext uri="{FF2B5EF4-FFF2-40B4-BE49-F238E27FC236}">
                <a16:creationId xmlns:a16="http://schemas.microsoft.com/office/drawing/2014/main" xmlns="" id="{8634AC80-F296-499F-BFDA-A8801B940922}"/>
              </a:ext>
            </a:extLst>
          </p:cNvPr>
          <p:cNvSpPr txBox="1">
            <a:spLocks noChangeArrowheads="1"/>
          </p:cNvSpPr>
          <p:nvPr/>
        </p:nvSpPr>
        <p:spPr bwMode="auto">
          <a:xfrm>
            <a:off x="484911" y="2132610"/>
            <a:ext cx="201168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594" indent="-228594">
              <a:spcBef>
                <a:spcPts val="0"/>
              </a:spcBef>
              <a:spcAft>
                <a:spcPts val="600"/>
              </a:spcAft>
              <a:buClr>
                <a:schemeClr val="tx2"/>
              </a:buClr>
              <a:buFont typeface="Wingdings" panose="05000000000000000000" pitchFamily="2" charset="2"/>
              <a:buChar char="§"/>
            </a:pPr>
            <a:r>
              <a:rPr lang="en-US" altLang="en-US" sz="1200" b="1" dirty="0">
                <a:latin typeface="Georgia" panose="02040502050405020303" pitchFamily="18" charset="0"/>
                <a:cs typeface="Tahoma" panose="020B0604030504040204" pitchFamily="34" charset="0"/>
              </a:rPr>
              <a:t>Banking institution</a:t>
            </a:r>
          </a:p>
          <a:p>
            <a:pPr marL="228594" indent="-228594">
              <a:spcBef>
                <a:spcPts val="0"/>
              </a:spcBef>
              <a:spcAft>
                <a:spcPts val="600"/>
              </a:spcAft>
              <a:buClr>
                <a:schemeClr val="tx2"/>
              </a:buClr>
              <a:buFont typeface="Wingdings" panose="05000000000000000000" pitchFamily="2" charset="2"/>
              <a:buChar char="§"/>
            </a:pPr>
            <a:r>
              <a:rPr lang="en-US" altLang="en-US" sz="1200" b="1" dirty="0">
                <a:latin typeface="Georgia" panose="02040502050405020303" pitchFamily="18" charset="0"/>
                <a:cs typeface="Tahoma" panose="020B0604030504040204" pitchFamily="34" charset="0"/>
              </a:rPr>
              <a:t>Telecom companies</a:t>
            </a:r>
          </a:p>
          <a:p>
            <a:pPr marL="228594" indent="-228594">
              <a:spcBef>
                <a:spcPts val="0"/>
              </a:spcBef>
              <a:spcAft>
                <a:spcPts val="600"/>
              </a:spcAft>
              <a:buClr>
                <a:schemeClr val="tx2"/>
              </a:buClr>
              <a:buFont typeface="Wingdings" panose="05000000000000000000" pitchFamily="2" charset="2"/>
              <a:buChar char="§"/>
            </a:pPr>
            <a:r>
              <a:rPr lang="en-US" altLang="en-US" sz="1200" b="1" dirty="0">
                <a:latin typeface="Georgia" panose="02040502050405020303" pitchFamily="18" charset="0"/>
                <a:cs typeface="Tahoma" panose="020B0604030504040204" pitchFamily="34" charset="0"/>
              </a:rPr>
              <a:t>Leasing</a:t>
            </a:r>
          </a:p>
          <a:p>
            <a:pPr marL="228594" indent="-228594">
              <a:spcBef>
                <a:spcPts val="0"/>
              </a:spcBef>
              <a:spcAft>
                <a:spcPts val="600"/>
              </a:spcAft>
              <a:buClr>
                <a:schemeClr val="tx2"/>
              </a:buClr>
              <a:buFont typeface="Wingdings" panose="05000000000000000000" pitchFamily="2" charset="2"/>
              <a:buChar char="§"/>
            </a:pPr>
            <a:r>
              <a:rPr lang="en-US" altLang="en-US" sz="1200" b="1" dirty="0">
                <a:latin typeface="Georgia" panose="02040502050405020303" pitchFamily="18" charset="0"/>
                <a:cs typeface="Tahoma" panose="020B0604030504040204" pitchFamily="34" charset="0"/>
              </a:rPr>
              <a:t>Insurance</a:t>
            </a:r>
          </a:p>
          <a:p>
            <a:pPr marL="228594" indent="-228594">
              <a:spcBef>
                <a:spcPts val="0"/>
              </a:spcBef>
              <a:spcAft>
                <a:spcPts val="600"/>
              </a:spcAft>
              <a:buClr>
                <a:schemeClr val="tx2"/>
              </a:buClr>
              <a:buFont typeface="Wingdings" panose="05000000000000000000" pitchFamily="2" charset="2"/>
              <a:buChar char="§"/>
            </a:pPr>
            <a:r>
              <a:rPr lang="en-US" altLang="en-US" sz="1200" b="1" dirty="0">
                <a:latin typeface="Georgia" panose="02040502050405020303" pitchFamily="18" charset="0"/>
                <a:cs typeface="Tahoma" panose="020B0604030504040204" pitchFamily="34" charset="0"/>
              </a:rPr>
              <a:t>FMCG</a:t>
            </a:r>
          </a:p>
          <a:p>
            <a:pPr marL="228594" indent="-228594">
              <a:spcBef>
                <a:spcPts val="0"/>
              </a:spcBef>
              <a:spcAft>
                <a:spcPts val="600"/>
              </a:spcAft>
              <a:buClr>
                <a:schemeClr val="tx2"/>
              </a:buClr>
              <a:buFont typeface="Wingdings" panose="05000000000000000000" pitchFamily="2" charset="2"/>
              <a:buChar char="§"/>
            </a:pPr>
            <a:r>
              <a:rPr lang="en-US" altLang="en-US" sz="1200" b="1" dirty="0">
                <a:latin typeface="Georgia" panose="02040502050405020303" pitchFamily="18" charset="0"/>
                <a:cs typeface="Tahoma" panose="020B0604030504040204" pitchFamily="34" charset="0"/>
              </a:rPr>
              <a:t>Universities</a:t>
            </a:r>
          </a:p>
          <a:p>
            <a:pPr marL="228594" indent="-228594">
              <a:spcBef>
                <a:spcPts val="0"/>
              </a:spcBef>
              <a:spcAft>
                <a:spcPts val="600"/>
              </a:spcAft>
              <a:buClr>
                <a:schemeClr val="tx2"/>
              </a:buClr>
              <a:buFont typeface="Wingdings" panose="05000000000000000000" pitchFamily="2" charset="2"/>
              <a:buChar char="§"/>
            </a:pPr>
            <a:r>
              <a:rPr lang="en-US" altLang="en-US" sz="1200" b="1" dirty="0" err="1">
                <a:latin typeface="Georgia" panose="02040502050405020303" pitchFamily="18" charset="0"/>
                <a:cs typeface="Tahoma" panose="020B0604030504040204" pitchFamily="34" charset="0"/>
              </a:rPr>
              <a:t>Pharma</a:t>
            </a:r>
            <a:r>
              <a:rPr lang="en-US" altLang="en-US" sz="1200" b="1" dirty="0">
                <a:latin typeface="Georgia" panose="02040502050405020303" pitchFamily="18" charset="0"/>
                <a:cs typeface="Tahoma" panose="020B0604030504040204" pitchFamily="34" charset="0"/>
              </a:rPr>
              <a:t> etc.</a:t>
            </a:r>
          </a:p>
        </p:txBody>
      </p:sp>
      <p:sp>
        <p:nvSpPr>
          <p:cNvPr id="14342" name="TextBox 11">
            <a:extLst>
              <a:ext uri="{FF2B5EF4-FFF2-40B4-BE49-F238E27FC236}">
                <a16:creationId xmlns:a16="http://schemas.microsoft.com/office/drawing/2014/main" xmlns="" id="{21EC391C-65A4-4F66-B235-01A48515D5CD}"/>
              </a:ext>
            </a:extLst>
          </p:cNvPr>
          <p:cNvSpPr txBox="1">
            <a:spLocks noChangeArrowheads="1"/>
          </p:cNvSpPr>
          <p:nvPr/>
        </p:nvSpPr>
        <p:spPr bwMode="auto">
          <a:xfrm>
            <a:off x="484911" y="5244408"/>
            <a:ext cx="20116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46" indent="-171446">
              <a:buClr>
                <a:schemeClr val="tx2"/>
              </a:buClr>
              <a:buFont typeface="Wingdings" panose="05000000000000000000" pitchFamily="2" charset="2"/>
              <a:buChar char="§"/>
            </a:pPr>
            <a:r>
              <a:rPr lang="en-US" altLang="en-US" sz="1200" b="1" dirty="0">
                <a:latin typeface="Georgia" panose="02040502050405020303" pitchFamily="18" charset="0"/>
                <a:cs typeface="Tahoma" panose="020B0604030504040204" pitchFamily="34" charset="0"/>
              </a:rPr>
              <a:t>Natural persons </a:t>
            </a:r>
            <a:r>
              <a:rPr lang="en-US" altLang="en-US" sz="1200" dirty="0">
                <a:latin typeface="Georgia" panose="02040502050405020303" pitchFamily="18" charset="0"/>
                <a:cs typeface="Tahoma" panose="020B0604030504040204" pitchFamily="34" charset="0"/>
              </a:rPr>
              <a:t>(employees, students, etc.)</a:t>
            </a:r>
            <a:endParaRPr lang="en-US" altLang="en-US" sz="1200" b="1" dirty="0">
              <a:latin typeface="Georgia" panose="02040502050405020303" pitchFamily="18" charset="0"/>
              <a:cs typeface="Tahoma" panose="020B0604030504040204" pitchFamily="34" charset="0"/>
            </a:endParaRPr>
          </a:p>
          <a:p>
            <a:pPr marL="171446" indent="-171446">
              <a:buClr>
                <a:schemeClr val="tx2"/>
              </a:buClr>
              <a:buFont typeface="Wingdings" panose="05000000000000000000" pitchFamily="2" charset="2"/>
              <a:buChar char="§"/>
            </a:pPr>
            <a:r>
              <a:rPr lang="en-US" altLang="en-US" sz="1200" b="1" dirty="0">
                <a:latin typeface="Georgia" panose="02040502050405020303" pitchFamily="18" charset="0"/>
                <a:cs typeface="Tahoma" panose="020B0604030504040204" pitchFamily="34" charset="0"/>
              </a:rPr>
              <a:t>Legal persons </a:t>
            </a:r>
            <a:r>
              <a:rPr lang="en-US" altLang="en-US" sz="1200" dirty="0">
                <a:latin typeface="Georgia" panose="02040502050405020303" pitchFamily="18" charset="0"/>
                <a:cs typeface="Tahoma" panose="020B0604030504040204" pitchFamily="34" charset="0"/>
              </a:rPr>
              <a:t>(limited liability company, corporations, etc.)</a:t>
            </a:r>
            <a:endParaRPr lang="en-US" altLang="en-US" sz="1200" b="1" dirty="0">
              <a:latin typeface="Georgia" panose="02040502050405020303" pitchFamily="18" charset="0"/>
              <a:cs typeface="Tahoma" panose="020B0604030504040204" pitchFamily="34" charset="0"/>
            </a:endParaRPr>
          </a:p>
        </p:txBody>
      </p:sp>
      <p:sp>
        <p:nvSpPr>
          <p:cNvPr id="21" name="Rectangle 20">
            <a:extLst>
              <a:ext uri="{FF2B5EF4-FFF2-40B4-BE49-F238E27FC236}">
                <a16:creationId xmlns:a16="http://schemas.microsoft.com/office/drawing/2014/main" xmlns="" id="{0DB688FF-85B4-437D-BC22-5A21275CDB2C}"/>
              </a:ext>
            </a:extLst>
          </p:cNvPr>
          <p:cNvSpPr/>
          <p:nvPr/>
        </p:nvSpPr>
        <p:spPr>
          <a:xfrm>
            <a:off x="5236419" y="1956595"/>
            <a:ext cx="3657600" cy="11066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1446" indent="-171446">
              <a:spcBef>
                <a:spcPts val="200"/>
              </a:spcBef>
              <a:buClr>
                <a:schemeClr val="tx2">
                  <a:lumMod val="75000"/>
                </a:schemeClr>
              </a:buClr>
              <a:buFont typeface="Wingdings" panose="05000000000000000000" pitchFamily="2" charset="2"/>
              <a:buChar char="§"/>
              <a:defRPr/>
            </a:pPr>
            <a:r>
              <a:rPr lang="en-US" sz="1200" b="1" dirty="0">
                <a:solidFill>
                  <a:schemeClr val="tx1"/>
                </a:solidFill>
                <a:latin typeface="Georgia" panose="02040502050405020303" pitchFamily="18" charset="0"/>
              </a:rPr>
              <a:t>Rights</a:t>
            </a:r>
            <a:r>
              <a:rPr lang="en-US" sz="1200" dirty="0">
                <a:solidFill>
                  <a:schemeClr val="tx1"/>
                </a:solidFill>
                <a:latin typeface="Georgia" panose="02040502050405020303" pitchFamily="18" charset="0"/>
              </a:rPr>
              <a:t> over the </a:t>
            </a:r>
            <a:r>
              <a:rPr lang="en-US" sz="1200" b="1" dirty="0">
                <a:solidFill>
                  <a:schemeClr val="tx1"/>
                </a:solidFill>
                <a:latin typeface="Georgia" panose="02040502050405020303" pitchFamily="18" charset="0"/>
              </a:rPr>
              <a:t>debt</a:t>
            </a:r>
            <a:r>
              <a:rPr lang="en-US" sz="1200" dirty="0">
                <a:solidFill>
                  <a:schemeClr val="tx1"/>
                </a:solidFill>
                <a:latin typeface="Georgia" panose="02040502050405020303" pitchFamily="18" charset="0"/>
              </a:rPr>
              <a:t> are </a:t>
            </a:r>
            <a:r>
              <a:rPr lang="en-US" sz="1200" b="1" dirty="0">
                <a:solidFill>
                  <a:schemeClr val="tx1"/>
                </a:solidFill>
                <a:latin typeface="Georgia" panose="02040502050405020303" pitchFamily="18" charset="0"/>
              </a:rPr>
              <a:t>referred</a:t>
            </a:r>
            <a:r>
              <a:rPr lang="en-US" sz="1200" dirty="0">
                <a:solidFill>
                  <a:schemeClr val="tx1"/>
                </a:solidFill>
                <a:latin typeface="Georgia" panose="02040502050405020303" pitchFamily="18" charset="0"/>
              </a:rPr>
              <a:t> to a </a:t>
            </a:r>
            <a:r>
              <a:rPr lang="en-US" sz="1200" b="1" dirty="0">
                <a:solidFill>
                  <a:schemeClr val="tx1"/>
                </a:solidFill>
                <a:latin typeface="Georgia" panose="02040502050405020303" pitchFamily="18" charset="0"/>
              </a:rPr>
              <a:t>debt collection agency </a:t>
            </a:r>
            <a:r>
              <a:rPr lang="en-US" sz="1200" dirty="0">
                <a:solidFill>
                  <a:schemeClr val="tx1"/>
                </a:solidFill>
                <a:latin typeface="Georgia" panose="02040502050405020303" pitchFamily="18" charset="0"/>
              </a:rPr>
              <a:t>or a </a:t>
            </a:r>
            <a:r>
              <a:rPr lang="en-US" sz="1200" b="1" dirty="0">
                <a:solidFill>
                  <a:schemeClr val="tx1"/>
                </a:solidFill>
                <a:latin typeface="Georgia" panose="02040502050405020303" pitchFamily="18" charset="0"/>
              </a:rPr>
              <a:t>consortium of companies</a:t>
            </a:r>
            <a:r>
              <a:rPr lang="en-US" sz="1200" dirty="0">
                <a:solidFill>
                  <a:schemeClr val="tx1"/>
                </a:solidFill>
                <a:latin typeface="Georgia" panose="02040502050405020303" pitchFamily="18" charset="0"/>
              </a:rPr>
              <a:t>.</a:t>
            </a:r>
          </a:p>
          <a:p>
            <a:pPr marL="171446" indent="-171446">
              <a:spcBef>
                <a:spcPts val="200"/>
              </a:spcBef>
              <a:buClr>
                <a:schemeClr val="tx2">
                  <a:lumMod val="75000"/>
                </a:schemeClr>
              </a:buClr>
              <a:buFont typeface="Wingdings" panose="05000000000000000000" pitchFamily="2" charset="2"/>
              <a:buChar char="§"/>
              <a:defRPr/>
            </a:pPr>
            <a:r>
              <a:rPr lang="en-US" sz="1200" b="1" dirty="0">
                <a:solidFill>
                  <a:schemeClr val="tx1"/>
                </a:solidFill>
                <a:latin typeface="Georgia" panose="02040502050405020303" pitchFamily="18" charset="0"/>
              </a:rPr>
              <a:t>Collection</a:t>
            </a:r>
            <a:r>
              <a:rPr lang="en-US" sz="1200" dirty="0">
                <a:solidFill>
                  <a:schemeClr val="tx1"/>
                </a:solidFill>
                <a:latin typeface="Georgia" panose="02040502050405020303" pitchFamily="18" charset="0"/>
              </a:rPr>
              <a:t> is taken over by the </a:t>
            </a:r>
            <a:r>
              <a:rPr lang="en-US" sz="1200" b="1" dirty="0">
                <a:solidFill>
                  <a:schemeClr val="tx1"/>
                </a:solidFill>
                <a:latin typeface="Georgia" panose="02040502050405020303" pitchFamily="18" charset="0"/>
              </a:rPr>
              <a:t>company </a:t>
            </a:r>
            <a:r>
              <a:rPr lang="en-US" sz="1200" dirty="0">
                <a:solidFill>
                  <a:schemeClr val="tx1"/>
                </a:solidFill>
                <a:latin typeface="Georgia" panose="02040502050405020303" pitchFamily="18" charset="0"/>
              </a:rPr>
              <a:t>which </a:t>
            </a:r>
            <a:r>
              <a:rPr lang="en-US" sz="1200" b="1" dirty="0">
                <a:solidFill>
                  <a:schemeClr val="tx1"/>
                </a:solidFill>
                <a:latin typeface="Georgia" panose="02040502050405020303" pitchFamily="18" charset="0"/>
              </a:rPr>
              <a:t>owns the rights over the debt</a:t>
            </a:r>
            <a:r>
              <a:rPr lang="en-US" sz="1200" dirty="0">
                <a:solidFill>
                  <a:schemeClr val="tx1"/>
                </a:solidFill>
                <a:latin typeface="Georgia" panose="02040502050405020303" pitchFamily="18" charset="0"/>
              </a:rPr>
              <a:t>.</a:t>
            </a:r>
          </a:p>
        </p:txBody>
      </p:sp>
      <p:sp>
        <p:nvSpPr>
          <p:cNvPr id="38" name="Rectangle 37">
            <a:extLst>
              <a:ext uri="{FF2B5EF4-FFF2-40B4-BE49-F238E27FC236}">
                <a16:creationId xmlns:a16="http://schemas.microsoft.com/office/drawing/2014/main" xmlns="" id="{51DC85F3-1EE9-482F-98A3-5FD6EF0C35ED}"/>
              </a:ext>
            </a:extLst>
          </p:cNvPr>
          <p:cNvSpPr/>
          <p:nvPr/>
        </p:nvSpPr>
        <p:spPr>
          <a:xfrm>
            <a:off x="5236419" y="3123485"/>
            <a:ext cx="3657600" cy="11516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1446" indent="-171446">
              <a:spcBef>
                <a:spcPts val="200"/>
              </a:spcBef>
              <a:buClr>
                <a:schemeClr val="tx2">
                  <a:lumMod val="75000"/>
                </a:schemeClr>
              </a:buClr>
              <a:buFont typeface="Wingdings" panose="05000000000000000000" pitchFamily="2" charset="2"/>
              <a:buChar char="§"/>
              <a:defRPr/>
            </a:pPr>
            <a:r>
              <a:rPr lang="en-US" sz="1200" b="1" dirty="0">
                <a:solidFill>
                  <a:schemeClr val="tx1"/>
                </a:solidFill>
                <a:latin typeface="Georgia" panose="02040502050405020303" pitchFamily="18" charset="0"/>
              </a:rPr>
              <a:t>Rights</a:t>
            </a:r>
            <a:r>
              <a:rPr lang="en-US" sz="1200" dirty="0">
                <a:solidFill>
                  <a:schemeClr val="tx1"/>
                </a:solidFill>
                <a:latin typeface="Georgia" panose="02040502050405020303" pitchFamily="18" charset="0"/>
              </a:rPr>
              <a:t> over the </a:t>
            </a:r>
            <a:r>
              <a:rPr lang="en-US" sz="1200" b="1" dirty="0">
                <a:solidFill>
                  <a:schemeClr val="tx1"/>
                </a:solidFill>
                <a:latin typeface="Georgia" panose="02040502050405020303" pitchFamily="18" charset="0"/>
              </a:rPr>
              <a:t>debt</a:t>
            </a:r>
            <a:r>
              <a:rPr lang="en-US" sz="1200" dirty="0">
                <a:solidFill>
                  <a:schemeClr val="tx1"/>
                </a:solidFill>
                <a:latin typeface="Georgia" panose="02040502050405020303" pitchFamily="18" charset="0"/>
              </a:rPr>
              <a:t> are </a:t>
            </a:r>
            <a:r>
              <a:rPr lang="en-US" sz="1200" b="1" dirty="0">
                <a:solidFill>
                  <a:schemeClr val="tx1"/>
                </a:solidFill>
                <a:latin typeface="Georgia" panose="02040502050405020303" pitchFamily="18" charset="0"/>
              </a:rPr>
              <a:t>kept</a:t>
            </a:r>
            <a:r>
              <a:rPr lang="en-US" sz="1200" dirty="0">
                <a:solidFill>
                  <a:schemeClr val="tx1"/>
                </a:solidFill>
                <a:latin typeface="Georgia" panose="02040502050405020303" pitchFamily="18" charset="0"/>
              </a:rPr>
              <a:t> by the </a:t>
            </a:r>
            <a:r>
              <a:rPr lang="en-US" sz="1200" b="1" dirty="0">
                <a:solidFill>
                  <a:schemeClr val="tx1"/>
                </a:solidFill>
                <a:latin typeface="Georgia" panose="02040502050405020303" pitchFamily="18" charset="0"/>
              </a:rPr>
              <a:t>creditor</a:t>
            </a:r>
          </a:p>
          <a:p>
            <a:pPr marL="171446" indent="-171446">
              <a:spcBef>
                <a:spcPts val="200"/>
              </a:spcBef>
              <a:buClr>
                <a:schemeClr val="tx2">
                  <a:lumMod val="75000"/>
                </a:schemeClr>
              </a:buClr>
              <a:buFont typeface="Wingdings" panose="05000000000000000000" pitchFamily="2" charset="2"/>
              <a:buChar char="§"/>
              <a:defRPr/>
            </a:pPr>
            <a:r>
              <a:rPr lang="en-US" sz="1200" b="1" dirty="0">
                <a:solidFill>
                  <a:schemeClr val="tx1"/>
                </a:solidFill>
                <a:latin typeface="Georgia" panose="02040502050405020303" pitchFamily="18" charset="0"/>
              </a:rPr>
              <a:t>Debt collection</a:t>
            </a:r>
            <a:r>
              <a:rPr lang="en-US" sz="1200" dirty="0">
                <a:solidFill>
                  <a:schemeClr val="tx1"/>
                </a:solidFill>
                <a:latin typeface="Georgia" panose="02040502050405020303" pitchFamily="18" charset="0"/>
              </a:rPr>
              <a:t> </a:t>
            </a:r>
            <a:r>
              <a:rPr lang="en-US" sz="1200" b="1" dirty="0">
                <a:solidFill>
                  <a:schemeClr val="tx1"/>
                </a:solidFill>
                <a:latin typeface="Georgia" panose="02040502050405020303" pitchFamily="18" charset="0"/>
              </a:rPr>
              <a:t>operations</a:t>
            </a:r>
            <a:r>
              <a:rPr lang="en-US" sz="1200" dirty="0">
                <a:solidFill>
                  <a:schemeClr val="tx1"/>
                </a:solidFill>
                <a:latin typeface="Georgia" panose="02040502050405020303" pitchFamily="18" charset="0"/>
              </a:rPr>
              <a:t> are </a:t>
            </a:r>
            <a:r>
              <a:rPr lang="en-US" sz="1200" b="1" dirty="0">
                <a:solidFill>
                  <a:schemeClr val="tx1"/>
                </a:solidFill>
                <a:latin typeface="Georgia" panose="02040502050405020303" pitchFamily="18" charset="0"/>
              </a:rPr>
              <a:t>performed</a:t>
            </a:r>
            <a:r>
              <a:rPr lang="en-US" sz="1200" dirty="0">
                <a:solidFill>
                  <a:schemeClr val="tx1"/>
                </a:solidFill>
                <a:latin typeface="Georgia" panose="02040502050405020303" pitchFamily="18" charset="0"/>
              </a:rPr>
              <a:t> by the </a:t>
            </a:r>
            <a:r>
              <a:rPr lang="en-US" sz="1200" b="1" dirty="0">
                <a:solidFill>
                  <a:schemeClr val="tx1"/>
                </a:solidFill>
                <a:latin typeface="Georgia" panose="02040502050405020303" pitchFamily="18" charset="0"/>
              </a:rPr>
              <a:t>contracted company</a:t>
            </a:r>
            <a:r>
              <a:rPr lang="en-US" sz="1200" dirty="0">
                <a:solidFill>
                  <a:schemeClr val="tx1"/>
                </a:solidFill>
                <a:latin typeface="Georgia" panose="02040502050405020303" pitchFamily="18" charset="0"/>
              </a:rPr>
              <a:t>, in return receiving a </a:t>
            </a:r>
            <a:r>
              <a:rPr lang="en-US" sz="1200" b="1" dirty="0">
                <a:solidFill>
                  <a:schemeClr val="tx1"/>
                </a:solidFill>
                <a:latin typeface="Georgia" panose="02040502050405020303" pitchFamily="18" charset="0"/>
              </a:rPr>
              <a:t>fee</a:t>
            </a:r>
            <a:r>
              <a:rPr lang="en-US" sz="1200" dirty="0">
                <a:solidFill>
                  <a:schemeClr val="tx1"/>
                </a:solidFill>
                <a:latin typeface="Georgia" panose="02040502050405020303" pitchFamily="18" charset="0"/>
              </a:rPr>
              <a:t>, according to the </a:t>
            </a:r>
            <a:r>
              <a:rPr lang="en-US" sz="1200" b="1" dirty="0">
                <a:solidFill>
                  <a:schemeClr val="tx1"/>
                </a:solidFill>
                <a:latin typeface="Georgia" panose="02040502050405020303" pitchFamily="18" charset="0"/>
              </a:rPr>
              <a:t>service agreement</a:t>
            </a:r>
            <a:r>
              <a:rPr lang="en-US" sz="1200" dirty="0">
                <a:solidFill>
                  <a:schemeClr val="tx1"/>
                </a:solidFill>
                <a:latin typeface="Georgia" panose="02040502050405020303" pitchFamily="18" charset="0"/>
              </a:rPr>
              <a:t>.</a:t>
            </a:r>
          </a:p>
        </p:txBody>
      </p:sp>
      <p:sp>
        <p:nvSpPr>
          <p:cNvPr id="74" name="Rectangle 73">
            <a:extLst>
              <a:ext uri="{FF2B5EF4-FFF2-40B4-BE49-F238E27FC236}">
                <a16:creationId xmlns:a16="http://schemas.microsoft.com/office/drawing/2014/main" xmlns="" id="{DE9C6E38-BE02-4BCE-8E69-A7DA4C9B399D}"/>
              </a:ext>
            </a:extLst>
          </p:cNvPr>
          <p:cNvSpPr/>
          <p:nvPr/>
        </p:nvSpPr>
        <p:spPr>
          <a:xfrm>
            <a:off x="5288052" y="5187958"/>
            <a:ext cx="3607944" cy="13652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anchor="ctr"/>
          <a:lstStyle/>
          <a:p>
            <a:pPr>
              <a:buClr>
                <a:schemeClr val="tx2">
                  <a:lumMod val="75000"/>
                </a:schemeClr>
              </a:buClr>
              <a:defRPr/>
            </a:pPr>
            <a:r>
              <a:rPr lang="en-US" sz="1200" dirty="0">
                <a:solidFill>
                  <a:schemeClr val="tx1"/>
                </a:solidFill>
                <a:latin typeface="Georgia" panose="02040502050405020303" pitchFamily="18" charset="0"/>
              </a:rPr>
              <a:t>Discussions with the debtor include:</a:t>
            </a:r>
          </a:p>
          <a:p>
            <a:pPr marL="228594" indent="-228594">
              <a:buClr>
                <a:schemeClr val="tx2">
                  <a:lumMod val="75000"/>
                </a:schemeClr>
              </a:buClr>
              <a:buAutoNum type="arabicPeriod"/>
              <a:defRPr/>
            </a:pPr>
            <a:r>
              <a:rPr lang="en-US" sz="1200" b="1" dirty="0">
                <a:solidFill>
                  <a:schemeClr val="tx1"/>
                </a:solidFill>
                <a:latin typeface="Georgia" panose="02040502050405020303" pitchFamily="18" charset="0"/>
              </a:rPr>
              <a:t>Identify solutions </a:t>
            </a:r>
            <a:r>
              <a:rPr lang="en-US" sz="1200" dirty="0">
                <a:solidFill>
                  <a:schemeClr val="tx1"/>
                </a:solidFill>
                <a:latin typeface="Georgia" panose="02040502050405020303" pitchFamily="18" charset="0"/>
              </a:rPr>
              <a:t>for payment of debt;</a:t>
            </a:r>
          </a:p>
          <a:p>
            <a:pPr marL="228594" indent="-228594">
              <a:buClr>
                <a:schemeClr val="tx2">
                  <a:lumMod val="75000"/>
                </a:schemeClr>
              </a:buClr>
              <a:buAutoNum type="arabicPeriod"/>
              <a:defRPr/>
            </a:pPr>
            <a:r>
              <a:rPr lang="en-US" sz="1200" b="1" dirty="0">
                <a:solidFill>
                  <a:schemeClr val="tx1"/>
                </a:solidFill>
                <a:latin typeface="Georgia" panose="02040502050405020303" pitchFamily="18" charset="0"/>
              </a:rPr>
              <a:t>Decide</a:t>
            </a:r>
            <a:r>
              <a:rPr lang="en-US" sz="1200" dirty="0">
                <a:solidFill>
                  <a:schemeClr val="tx1"/>
                </a:solidFill>
                <a:latin typeface="Georgia" panose="02040502050405020303" pitchFamily="18" charset="0"/>
              </a:rPr>
              <a:t> on the </a:t>
            </a:r>
            <a:r>
              <a:rPr lang="en-US" sz="1200" b="1" dirty="0">
                <a:solidFill>
                  <a:schemeClr val="tx1"/>
                </a:solidFill>
                <a:latin typeface="Georgia" panose="02040502050405020303" pitchFamily="18" charset="0"/>
              </a:rPr>
              <a:t>best option </a:t>
            </a:r>
            <a:r>
              <a:rPr lang="en-US" sz="1200" dirty="0">
                <a:solidFill>
                  <a:schemeClr val="tx1"/>
                </a:solidFill>
                <a:latin typeface="Georgia" panose="02040502050405020303" pitchFamily="18" charset="0"/>
              </a:rPr>
              <a:t>for both the debtor and the creditor; </a:t>
            </a:r>
          </a:p>
          <a:p>
            <a:pPr marL="228594" indent="-228594">
              <a:buClr>
                <a:schemeClr val="tx2">
                  <a:lumMod val="75000"/>
                </a:schemeClr>
              </a:buClr>
              <a:buAutoNum type="arabicPeriod"/>
              <a:defRPr/>
            </a:pPr>
            <a:r>
              <a:rPr lang="en-US" sz="1200" b="1" dirty="0">
                <a:solidFill>
                  <a:schemeClr val="tx1"/>
                </a:solidFill>
                <a:latin typeface="Georgia" panose="02040502050405020303" pitchFamily="18" charset="0"/>
              </a:rPr>
              <a:t>Agree</a:t>
            </a:r>
            <a:r>
              <a:rPr lang="en-US" sz="1200" dirty="0">
                <a:solidFill>
                  <a:schemeClr val="tx1"/>
                </a:solidFill>
                <a:latin typeface="Georgia" panose="02040502050405020303" pitchFamily="18" charset="0"/>
              </a:rPr>
              <a:t> and </a:t>
            </a:r>
            <a:r>
              <a:rPr lang="en-US" sz="1200" b="1" dirty="0">
                <a:solidFill>
                  <a:schemeClr val="tx1"/>
                </a:solidFill>
                <a:latin typeface="Georgia" panose="02040502050405020303" pitchFamily="18" charset="0"/>
              </a:rPr>
              <a:t>sign a written agreement </a:t>
            </a:r>
            <a:r>
              <a:rPr lang="en-US" sz="1200" dirty="0">
                <a:solidFill>
                  <a:schemeClr val="tx1"/>
                </a:solidFill>
                <a:latin typeface="Georgia" panose="02040502050405020303" pitchFamily="18" charset="0"/>
              </a:rPr>
              <a:t>based on previous discussions.</a:t>
            </a:r>
          </a:p>
        </p:txBody>
      </p:sp>
      <p:sp>
        <p:nvSpPr>
          <p:cNvPr id="33" name="Rectangle: Rounded Corners 32">
            <a:extLst>
              <a:ext uri="{FF2B5EF4-FFF2-40B4-BE49-F238E27FC236}">
                <a16:creationId xmlns:a16="http://schemas.microsoft.com/office/drawing/2014/main" xmlns="" id="{A587B961-3BE5-4139-8228-D6EEE4D7BAD8}"/>
              </a:ext>
            </a:extLst>
          </p:cNvPr>
          <p:cNvSpPr/>
          <p:nvPr/>
        </p:nvSpPr>
        <p:spPr bwMode="auto">
          <a:xfrm>
            <a:off x="2877995" y="1298574"/>
            <a:ext cx="1828800" cy="654051"/>
          </a:xfrm>
          <a:prstGeom prst="roundRect">
            <a:avLst/>
          </a:prstGeom>
          <a:solidFill>
            <a:schemeClr val="tx2"/>
          </a:solidFill>
          <a:ln w="9525">
            <a:noFill/>
            <a:miter lim="800000"/>
            <a:headEnd/>
            <a:tailEnd/>
          </a:ln>
        </p:spPr>
        <p:txBody>
          <a:bodyPr lIns="45720" rIns="45720" anchor="ctr"/>
          <a:lstStyle/>
          <a:p>
            <a:pPr>
              <a:spcBef>
                <a:spcPct val="20000"/>
              </a:spcBef>
              <a:buClr>
                <a:schemeClr val="accent1"/>
              </a:buClr>
              <a:defRPr/>
            </a:pPr>
            <a:r>
              <a:rPr lang="en-US" sz="1200" b="1" dirty="0">
                <a:solidFill>
                  <a:schemeClr val="bg1"/>
                </a:solidFill>
                <a:latin typeface="Georgia" panose="02040502050405020303" pitchFamily="18" charset="0"/>
              </a:rPr>
              <a:t>How</a:t>
            </a:r>
            <a:r>
              <a:rPr lang="en-US" sz="1200" dirty="0">
                <a:solidFill>
                  <a:schemeClr val="bg1"/>
                </a:solidFill>
                <a:latin typeface="Georgia" panose="02040502050405020303" pitchFamily="18" charset="0"/>
              </a:rPr>
              <a:t> is debt transferred to debt collection companies?</a:t>
            </a:r>
          </a:p>
        </p:txBody>
      </p:sp>
      <p:sp>
        <p:nvSpPr>
          <p:cNvPr id="35" name="Rectangle 34">
            <a:extLst>
              <a:ext uri="{FF2B5EF4-FFF2-40B4-BE49-F238E27FC236}">
                <a16:creationId xmlns:a16="http://schemas.microsoft.com/office/drawing/2014/main" xmlns="" id="{93B22F02-42BD-4CA7-AB58-CDF80B046A79}"/>
              </a:ext>
            </a:extLst>
          </p:cNvPr>
          <p:cNvSpPr/>
          <p:nvPr/>
        </p:nvSpPr>
        <p:spPr>
          <a:xfrm>
            <a:off x="2962578" y="2217739"/>
            <a:ext cx="1659636" cy="627153"/>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anchor="ctr"/>
          <a:lstStyle/>
          <a:p>
            <a:pPr marL="174621" indent="-174621">
              <a:buClr>
                <a:schemeClr val="tx2">
                  <a:lumMod val="75000"/>
                </a:schemeClr>
              </a:buClr>
              <a:buFont typeface="+mj-lt"/>
              <a:buAutoNum type="alphaLcPeriod"/>
            </a:pPr>
            <a:r>
              <a:rPr lang="en-US" sz="1200" b="1" dirty="0">
                <a:solidFill>
                  <a:schemeClr val="tx1"/>
                </a:solidFill>
                <a:latin typeface="Georgia" panose="02040502050405020303" pitchFamily="18" charset="0"/>
              </a:rPr>
              <a:t>Purchase rights for the debt </a:t>
            </a:r>
            <a:br>
              <a:rPr lang="en-US" sz="1200" b="1" dirty="0">
                <a:solidFill>
                  <a:schemeClr val="tx1"/>
                </a:solidFill>
                <a:latin typeface="Georgia" panose="02040502050405020303" pitchFamily="18" charset="0"/>
              </a:rPr>
            </a:br>
            <a:r>
              <a:rPr lang="en-US" sz="1200" dirty="0">
                <a:solidFill>
                  <a:schemeClr val="tx1"/>
                </a:solidFill>
                <a:latin typeface="Georgia" panose="02040502050405020303" pitchFamily="18" charset="0"/>
              </a:rPr>
              <a:t>(Debt purchased)</a:t>
            </a:r>
          </a:p>
        </p:txBody>
      </p:sp>
      <p:sp>
        <p:nvSpPr>
          <p:cNvPr id="36" name="Rectangle 35">
            <a:extLst>
              <a:ext uri="{FF2B5EF4-FFF2-40B4-BE49-F238E27FC236}">
                <a16:creationId xmlns:a16="http://schemas.microsoft.com/office/drawing/2014/main" xmlns="" id="{2EF92DD2-B66C-4E40-9294-A247A30F9E85}"/>
              </a:ext>
            </a:extLst>
          </p:cNvPr>
          <p:cNvSpPr/>
          <p:nvPr/>
        </p:nvSpPr>
        <p:spPr>
          <a:xfrm>
            <a:off x="2962578" y="3196603"/>
            <a:ext cx="1659636" cy="945199"/>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anchor="ctr"/>
          <a:lstStyle/>
          <a:p>
            <a:pPr marL="174621" indent="-174621">
              <a:buClr>
                <a:schemeClr val="tx2">
                  <a:lumMod val="75000"/>
                </a:schemeClr>
              </a:buClr>
              <a:buFont typeface="+mj-lt"/>
              <a:buAutoNum type="alphaLcPeriod" startAt="2"/>
            </a:pPr>
            <a:r>
              <a:rPr lang="en-US" sz="1200" b="1" dirty="0">
                <a:solidFill>
                  <a:schemeClr val="tx1"/>
                </a:solidFill>
                <a:latin typeface="Georgia" panose="02040502050405020303" pitchFamily="18" charset="0"/>
              </a:rPr>
              <a:t>Collection based on success fee </a:t>
            </a:r>
            <a:r>
              <a:rPr lang="en-US" sz="1200" dirty="0">
                <a:solidFill>
                  <a:schemeClr val="tx1"/>
                </a:solidFill>
                <a:latin typeface="Georgia" panose="02040502050405020303" pitchFamily="18" charset="0"/>
              </a:rPr>
              <a:t>(Debt Serviced)</a:t>
            </a:r>
          </a:p>
        </p:txBody>
      </p:sp>
      <p:sp>
        <p:nvSpPr>
          <p:cNvPr id="37" name="Rectangle: Rounded Corners 36">
            <a:extLst>
              <a:ext uri="{FF2B5EF4-FFF2-40B4-BE49-F238E27FC236}">
                <a16:creationId xmlns:a16="http://schemas.microsoft.com/office/drawing/2014/main" xmlns="" id="{0FE9E42C-48AA-4765-9E8A-A9735DC4BF9F}"/>
              </a:ext>
            </a:extLst>
          </p:cNvPr>
          <p:cNvSpPr/>
          <p:nvPr/>
        </p:nvSpPr>
        <p:spPr bwMode="auto">
          <a:xfrm>
            <a:off x="5248424" y="1298574"/>
            <a:ext cx="3687871" cy="654051"/>
          </a:xfrm>
          <a:prstGeom prst="roundRect">
            <a:avLst/>
          </a:prstGeom>
          <a:solidFill>
            <a:schemeClr val="tx2"/>
          </a:solidFill>
          <a:ln w="9525">
            <a:noFill/>
            <a:miter lim="800000"/>
            <a:headEnd/>
            <a:tailEnd/>
          </a:ln>
        </p:spPr>
        <p:txBody>
          <a:bodyPr lIns="45720" rIns="45720" anchor="ctr"/>
          <a:lstStyle/>
          <a:p>
            <a:pPr>
              <a:spcBef>
                <a:spcPct val="20000"/>
              </a:spcBef>
              <a:buClr>
                <a:schemeClr val="accent1"/>
              </a:buClr>
              <a:defRPr/>
            </a:pPr>
            <a:r>
              <a:rPr lang="en-US" sz="1200" b="1" dirty="0">
                <a:solidFill>
                  <a:schemeClr val="bg1"/>
                </a:solidFill>
                <a:latin typeface="Georgia" panose="02040502050405020303" pitchFamily="18" charset="0"/>
              </a:rPr>
              <a:t>What</a:t>
            </a:r>
            <a:r>
              <a:rPr lang="en-US" sz="1200" dirty="0">
                <a:solidFill>
                  <a:schemeClr val="bg1"/>
                </a:solidFill>
                <a:latin typeface="Georgia" panose="02040502050405020303" pitchFamily="18" charset="0"/>
              </a:rPr>
              <a:t> does this mean for the </a:t>
            </a:r>
            <a:r>
              <a:rPr lang="en-US" sz="1200" b="1" dirty="0">
                <a:solidFill>
                  <a:schemeClr val="bg1"/>
                </a:solidFill>
                <a:latin typeface="Georgia" panose="02040502050405020303" pitchFamily="18" charset="0"/>
              </a:rPr>
              <a:t>debtor?</a:t>
            </a:r>
            <a:endParaRPr lang="en-US" sz="1200" dirty="0">
              <a:solidFill>
                <a:schemeClr val="bg1"/>
              </a:solidFill>
              <a:latin typeface="Georgia" panose="02040502050405020303" pitchFamily="18" charset="0"/>
            </a:endParaRPr>
          </a:p>
        </p:txBody>
      </p:sp>
      <p:grpSp>
        <p:nvGrpSpPr>
          <p:cNvPr id="11" name="Group 10">
            <a:extLst>
              <a:ext uri="{FF2B5EF4-FFF2-40B4-BE49-F238E27FC236}">
                <a16:creationId xmlns:a16="http://schemas.microsoft.com/office/drawing/2014/main" xmlns="" id="{30E7B4D1-E333-42BD-99BD-65257105B014}"/>
              </a:ext>
            </a:extLst>
          </p:cNvPr>
          <p:cNvGrpSpPr/>
          <p:nvPr/>
        </p:nvGrpSpPr>
        <p:grpSpPr>
          <a:xfrm>
            <a:off x="2326411" y="2608412"/>
            <a:ext cx="548640" cy="980927"/>
            <a:chOff x="1661160" y="2401963"/>
            <a:chExt cx="548640" cy="618870"/>
          </a:xfrm>
        </p:grpSpPr>
        <p:cxnSp>
          <p:nvCxnSpPr>
            <p:cNvPr id="6" name="Straight Connector 5">
              <a:extLst>
                <a:ext uri="{FF2B5EF4-FFF2-40B4-BE49-F238E27FC236}">
                  <a16:creationId xmlns:a16="http://schemas.microsoft.com/office/drawing/2014/main" xmlns="" id="{974C5D7D-5DAB-4BFF-B59C-7D1A6671E21E}"/>
                </a:ext>
              </a:extLst>
            </p:cNvPr>
            <p:cNvCxnSpPr>
              <a:cxnSpLocks/>
            </p:cNvCxnSpPr>
            <p:nvPr/>
          </p:nvCxnSpPr>
          <p:spPr>
            <a:xfrm flipV="1">
              <a:off x="1661160" y="2401963"/>
              <a:ext cx="548640" cy="310896"/>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501CE48-8487-4E1A-8C86-C01E272BAE3E}"/>
                </a:ext>
              </a:extLst>
            </p:cNvPr>
            <p:cNvCxnSpPr>
              <a:cxnSpLocks/>
            </p:cNvCxnSpPr>
            <p:nvPr/>
          </p:nvCxnSpPr>
          <p:spPr>
            <a:xfrm>
              <a:off x="1661160" y="2705894"/>
              <a:ext cx="548640" cy="314939"/>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60" name="Rectangle: Rounded Corners 59">
            <a:extLst>
              <a:ext uri="{FF2B5EF4-FFF2-40B4-BE49-F238E27FC236}">
                <a16:creationId xmlns:a16="http://schemas.microsoft.com/office/drawing/2014/main" xmlns="" id="{1071084E-4F9E-45C5-8C4C-B6739B8989E6}"/>
              </a:ext>
            </a:extLst>
          </p:cNvPr>
          <p:cNvSpPr/>
          <p:nvPr/>
        </p:nvSpPr>
        <p:spPr bwMode="auto">
          <a:xfrm>
            <a:off x="2877995" y="4612323"/>
            <a:ext cx="1828800" cy="526415"/>
          </a:xfrm>
          <a:prstGeom prst="roundRect">
            <a:avLst/>
          </a:prstGeom>
          <a:solidFill>
            <a:schemeClr val="tx2">
              <a:lumMod val="50000"/>
            </a:schemeClr>
          </a:solidFill>
          <a:ln w="9525">
            <a:noFill/>
            <a:miter lim="800000"/>
            <a:headEnd/>
            <a:tailEnd/>
          </a:ln>
        </p:spPr>
        <p:txBody>
          <a:bodyPr lIns="45720" rIns="45720" anchor="ctr"/>
          <a:lstStyle/>
          <a:p>
            <a:pPr>
              <a:spcBef>
                <a:spcPct val="20000"/>
              </a:spcBef>
              <a:buClr>
                <a:schemeClr val="accent1"/>
              </a:buClr>
              <a:defRPr/>
            </a:pPr>
            <a:r>
              <a:rPr lang="en-US" sz="1200" b="1" dirty="0">
                <a:solidFill>
                  <a:schemeClr val="bg1"/>
                </a:solidFill>
                <a:latin typeface="Georgia" panose="02040502050405020303" pitchFamily="18" charset="0"/>
              </a:rPr>
              <a:t>How </a:t>
            </a:r>
            <a:r>
              <a:rPr lang="en-US" sz="1200" dirty="0">
                <a:solidFill>
                  <a:schemeClr val="bg1"/>
                </a:solidFill>
                <a:latin typeface="Georgia" panose="02040502050405020303" pitchFamily="18" charset="0"/>
              </a:rPr>
              <a:t>is the debtor contacted?</a:t>
            </a:r>
            <a:endParaRPr lang="en-US" sz="1200" b="1" dirty="0">
              <a:solidFill>
                <a:schemeClr val="bg1"/>
              </a:solidFill>
              <a:latin typeface="Georgia" panose="02040502050405020303" pitchFamily="18" charset="0"/>
            </a:endParaRPr>
          </a:p>
        </p:txBody>
      </p:sp>
      <p:sp>
        <p:nvSpPr>
          <p:cNvPr id="61" name="Arrow: Right 60">
            <a:extLst>
              <a:ext uri="{FF2B5EF4-FFF2-40B4-BE49-F238E27FC236}">
                <a16:creationId xmlns:a16="http://schemas.microsoft.com/office/drawing/2014/main" xmlns="" id="{551B602E-C3F3-4A67-848F-8FE7B3BE6035}"/>
              </a:ext>
            </a:extLst>
          </p:cNvPr>
          <p:cNvSpPr/>
          <p:nvPr/>
        </p:nvSpPr>
        <p:spPr>
          <a:xfrm>
            <a:off x="4789710" y="2394027"/>
            <a:ext cx="352763" cy="152400"/>
          </a:xfrm>
          <a:prstGeom prst="rightArrow">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Georgia" panose="02040502050405020303" pitchFamily="18" charset="0"/>
            </a:endParaRPr>
          </a:p>
        </p:txBody>
      </p:sp>
      <p:sp>
        <p:nvSpPr>
          <p:cNvPr id="62" name="Arrow: Right 61">
            <a:extLst>
              <a:ext uri="{FF2B5EF4-FFF2-40B4-BE49-F238E27FC236}">
                <a16:creationId xmlns:a16="http://schemas.microsoft.com/office/drawing/2014/main" xmlns="" id="{6D025E53-964F-4168-A55B-485E5679C1E4}"/>
              </a:ext>
            </a:extLst>
          </p:cNvPr>
          <p:cNvSpPr/>
          <p:nvPr/>
        </p:nvSpPr>
        <p:spPr>
          <a:xfrm>
            <a:off x="4789710" y="3608399"/>
            <a:ext cx="352763" cy="152400"/>
          </a:xfrm>
          <a:prstGeom prst="rightArrow">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Georgia" panose="02040502050405020303" pitchFamily="18" charset="0"/>
            </a:endParaRPr>
          </a:p>
        </p:txBody>
      </p:sp>
      <p:sp>
        <p:nvSpPr>
          <p:cNvPr id="63" name="Rectangle 62">
            <a:extLst>
              <a:ext uri="{FF2B5EF4-FFF2-40B4-BE49-F238E27FC236}">
                <a16:creationId xmlns:a16="http://schemas.microsoft.com/office/drawing/2014/main" xmlns="" id="{AC8560AF-978F-4D96-A929-5F8DA5984856}"/>
              </a:ext>
            </a:extLst>
          </p:cNvPr>
          <p:cNvSpPr/>
          <p:nvPr/>
        </p:nvSpPr>
        <p:spPr>
          <a:xfrm>
            <a:off x="2962578" y="5361187"/>
            <a:ext cx="1659636" cy="1106785"/>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anchor="ctr"/>
          <a:lstStyle/>
          <a:p>
            <a:pPr marL="171446" indent="-171446">
              <a:buClr>
                <a:schemeClr val="tx2">
                  <a:lumMod val="75000"/>
                </a:schemeClr>
              </a:buClr>
              <a:buFont typeface="Wingdings" panose="05000000000000000000" pitchFamily="2" charset="2"/>
              <a:buChar char="§"/>
              <a:defRPr/>
            </a:pPr>
            <a:r>
              <a:rPr lang="en-US" sz="1200" dirty="0">
                <a:solidFill>
                  <a:schemeClr val="tx1"/>
                </a:solidFill>
                <a:latin typeface="Georgia" panose="02040502050405020303" pitchFamily="18" charset="0"/>
              </a:rPr>
              <a:t>Phone calls</a:t>
            </a:r>
          </a:p>
          <a:p>
            <a:pPr marL="171446" indent="-171446">
              <a:buClr>
                <a:schemeClr val="tx2">
                  <a:lumMod val="75000"/>
                </a:schemeClr>
              </a:buClr>
              <a:buFont typeface="Wingdings" panose="05000000000000000000" pitchFamily="2" charset="2"/>
              <a:buChar char="§"/>
              <a:defRPr/>
            </a:pPr>
            <a:r>
              <a:rPr lang="en-US" sz="1200" dirty="0">
                <a:solidFill>
                  <a:schemeClr val="tx1"/>
                </a:solidFill>
                <a:latin typeface="Georgia" panose="02040502050405020303" pitchFamily="18" charset="0"/>
              </a:rPr>
              <a:t>E-mail</a:t>
            </a:r>
          </a:p>
          <a:p>
            <a:pPr marL="171446" indent="-171446">
              <a:buClr>
                <a:schemeClr val="tx2">
                  <a:lumMod val="75000"/>
                </a:schemeClr>
              </a:buClr>
              <a:buFont typeface="Wingdings" panose="05000000000000000000" pitchFamily="2" charset="2"/>
              <a:buChar char="§"/>
              <a:defRPr/>
            </a:pPr>
            <a:r>
              <a:rPr lang="en-US" sz="1200" dirty="0">
                <a:solidFill>
                  <a:schemeClr val="tx1"/>
                </a:solidFill>
                <a:latin typeface="Georgia" panose="02040502050405020303" pitchFamily="18" charset="0"/>
              </a:rPr>
              <a:t>Written correspondence</a:t>
            </a:r>
          </a:p>
          <a:p>
            <a:pPr marL="171446" indent="-171446">
              <a:buClr>
                <a:schemeClr val="tx2">
                  <a:lumMod val="75000"/>
                </a:schemeClr>
              </a:buClr>
              <a:buFont typeface="Wingdings" panose="05000000000000000000" pitchFamily="2" charset="2"/>
              <a:buChar char="§"/>
              <a:defRPr/>
            </a:pPr>
            <a:r>
              <a:rPr lang="en-US" sz="1200" dirty="0">
                <a:solidFill>
                  <a:schemeClr val="tx1"/>
                </a:solidFill>
                <a:latin typeface="Georgia" panose="02040502050405020303" pitchFamily="18" charset="0"/>
              </a:rPr>
              <a:t>Field activities</a:t>
            </a:r>
          </a:p>
        </p:txBody>
      </p:sp>
      <p:grpSp>
        <p:nvGrpSpPr>
          <p:cNvPr id="26" name="Group 25">
            <a:extLst>
              <a:ext uri="{FF2B5EF4-FFF2-40B4-BE49-F238E27FC236}">
                <a16:creationId xmlns:a16="http://schemas.microsoft.com/office/drawing/2014/main" xmlns="" id="{E4CF8640-9121-46F9-840C-86F9C1549579}"/>
              </a:ext>
            </a:extLst>
          </p:cNvPr>
          <p:cNvGrpSpPr/>
          <p:nvPr/>
        </p:nvGrpSpPr>
        <p:grpSpPr>
          <a:xfrm>
            <a:off x="2275480" y="5588792"/>
            <a:ext cx="558007" cy="583408"/>
            <a:chOff x="2111534" y="5636419"/>
            <a:chExt cx="558006" cy="583408"/>
          </a:xfrm>
        </p:grpSpPr>
        <p:grpSp>
          <p:nvGrpSpPr>
            <p:cNvPr id="55" name="Group 54">
              <a:extLst>
                <a:ext uri="{FF2B5EF4-FFF2-40B4-BE49-F238E27FC236}">
                  <a16:creationId xmlns:a16="http://schemas.microsoft.com/office/drawing/2014/main" xmlns="" id="{61C88869-A1AF-4328-85C7-08971CA46953}"/>
                </a:ext>
              </a:extLst>
            </p:cNvPr>
            <p:cNvGrpSpPr/>
            <p:nvPr/>
          </p:nvGrpSpPr>
          <p:grpSpPr>
            <a:xfrm>
              <a:off x="2111534" y="5636419"/>
              <a:ext cx="527737" cy="583408"/>
              <a:chOff x="1724445" y="2427958"/>
              <a:chExt cx="527737" cy="368074"/>
            </a:xfrm>
          </p:grpSpPr>
          <p:cxnSp>
            <p:nvCxnSpPr>
              <p:cNvPr id="56" name="Straight Connector 55">
                <a:extLst>
                  <a:ext uri="{FF2B5EF4-FFF2-40B4-BE49-F238E27FC236}">
                    <a16:creationId xmlns:a16="http://schemas.microsoft.com/office/drawing/2014/main" xmlns="" id="{29E8DB7F-04AB-4C1E-A43E-BFB67ED75ADC}"/>
                  </a:ext>
                </a:extLst>
              </p:cNvPr>
              <p:cNvCxnSpPr>
                <a:cxnSpLocks/>
              </p:cNvCxnSpPr>
              <p:nvPr/>
            </p:nvCxnSpPr>
            <p:spPr>
              <a:xfrm flipV="1">
                <a:off x="1730928" y="2427958"/>
                <a:ext cx="521254" cy="173770"/>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040C21D3-DF22-4498-82CE-4E81AB802D01}"/>
                  </a:ext>
                </a:extLst>
              </p:cNvPr>
              <p:cNvCxnSpPr>
                <a:cxnSpLocks/>
              </p:cNvCxnSpPr>
              <p:nvPr/>
            </p:nvCxnSpPr>
            <p:spPr>
              <a:xfrm>
                <a:off x="1724445" y="2601728"/>
                <a:ext cx="527737" cy="194304"/>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xmlns="" id="{EFFAB2AC-45CB-43FC-9501-A9CEF2EDE126}"/>
                </a:ext>
              </a:extLst>
            </p:cNvPr>
            <p:cNvCxnSpPr>
              <a:cxnSpLocks/>
            </p:cNvCxnSpPr>
            <p:nvPr/>
          </p:nvCxnSpPr>
          <p:spPr>
            <a:xfrm>
              <a:off x="2114550" y="5914927"/>
              <a:ext cx="554990" cy="0"/>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xmlns="" id="{13A3E5B5-A2B0-41B7-BD48-C968DC310250}"/>
              </a:ext>
            </a:extLst>
          </p:cNvPr>
          <p:cNvSpPr/>
          <p:nvPr/>
        </p:nvSpPr>
        <p:spPr bwMode="auto">
          <a:xfrm>
            <a:off x="5248424" y="4612323"/>
            <a:ext cx="3687871" cy="526415"/>
          </a:xfrm>
          <a:prstGeom prst="roundRect">
            <a:avLst/>
          </a:prstGeom>
          <a:solidFill>
            <a:schemeClr val="tx2">
              <a:lumMod val="50000"/>
            </a:schemeClr>
          </a:solidFill>
          <a:ln w="9525">
            <a:noFill/>
            <a:miter lim="800000"/>
            <a:headEnd/>
            <a:tailEnd/>
          </a:ln>
        </p:spPr>
        <p:txBody>
          <a:bodyPr lIns="45720" rIns="45720" anchor="ctr"/>
          <a:lstStyle/>
          <a:p>
            <a:pPr>
              <a:spcBef>
                <a:spcPct val="20000"/>
              </a:spcBef>
              <a:buClr>
                <a:schemeClr val="accent1"/>
              </a:buClr>
              <a:defRPr/>
            </a:pPr>
            <a:r>
              <a:rPr lang="en-US" sz="1200" b="1" dirty="0">
                <a:solidFill>
                  <a:schemeClr val="bg1"/>
                </a:solidFill>
                <a:latin typeface="Georgia" panose="02040502050405020303" pitchFamily="18" charset="0"/>
              </a:rPr>
              <a:t>What </a:t>
            </a:r>
            <a:r>
              <a:rPr lang="en-US" sz="1200" dirty="0">
                <a:solidFill>
                  <a:schemeClr val="bg1"/>
                </a:solidFill>
                <a:latin typeface="Georgia" panose="02040502050405020303" pitchFamily="18" charset="0"/>
              </a:rPr>
              <a:t>is the general approach?</a:t>
            </a:r>
            <a:endParaRPr lang="en-US" sz="1200" b="1" dirty="0">
              <a:solidFill>
                <a:schemeClr val="bg1"/>
              </a:solidFill>
              <a:latin typeface="Georgia" panose="02040502050405020303" pitchFamily="18" charset="0"/>
            </a:endParaRPr>
          </a:p>
        </p:txBody>
      </p:sp>
      <p:sp>
        <p:nvSpPr>
          <p:cNvPr id="71" name="Arrow: Right 70">
            <a:extLst>
              <a:ext uri="{FF2B5EF4-FFF2-40B4-BE49-F238E27FC236}">
                <a16:creationId xmlns:a16="http://schemas.microsoft.com/office/drawing/2014/main" xmlns="" id="{587AD24B-B05F-4210-9E24-1C5FE517936A}"/>
              </a:ext>
            </a:extLst>
          </p:cNvPr>
          <p:cNvSpPr/>
          <p:nvPr/>
        </p:nvSpPr>
        <p:spPr>
          <a:xfrm>
            <a:off x="4789710" y="5801064"/>
            <a:ext cx="352763" cy="152400"/>
          </a:xfrm>
          <a:prstGeom prst="rightArrow">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Georgia" panose="02040502050405020303" pitchFamily="18" charset="0"/>
            </a:endParaRPr>
          </a:p>
        </p:txBody>
      </p:sp>
      <p:cxnSp>
        <p:nvCxnSpPr>
          <p:cNvPr id="29" name="Straight Connector 28">
            <a:extLst>
              <a:ext uri="{FF2B5EF4-FFF2-40B4-BE49-F238E27FC236}">
                <a16:creationId xmlns:a16="http://schemas.microsoft.com/office/drawing/2014/main" xmlns="" id="{A4698A87-2952-4ED3-8A13-66F2ADAE012E}"/>
              </a:ext>
            </a:extLst>
          </p:cNvPr>
          <p:cNvCxnSpPr/>
          <p:nvPr/>
        </p:nvCxnSpPr>
        <p:spPr>
          <a:xfrm>
            <a:off x="304802" y="4376736"/>
            <a:ext cx="8499755"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330C4338-E7E8-4D5A-A992-6F24DFD983F1}"/>
              </a:ext>
            </a:extLst>
          </p:cNvPr>
          <p:cNvSpPr/>
          <p:nvPr/>
        </p:nvSpPr>
        <p:spPr>
          <a:xfrm>
            <a:off x="152400" y="2065336"/>
            <a:ext cx="267168" cy="1981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tx1"/>
                </a:solidFill>
                <a:latin typeface="Georgia" panose="02040502050405020303" pitchFamily="18" charset="0"/>
              </a:rPr>
              <a:t>Creditor</a:t>
            </a:r>
          </a:p>
        </p:txBody>
      </p:sp>
      <p:sp>
        <p:nvSpPr>
          <p:cNvPr id="79" name="Rectangle: Rounded Corners 78">
            <a:extLst>
              <a:ext uri="{FF2B5EF4-FFF2-40B4-BE49-F238E27FC236}">
                <a16:creationId xmlns:a16="http://schemas.microsoft.com/office/drawing/2014/main" xmlns="" id="{81CD8459-E3A5-4EE6-A6AE-335CCF726332}"/>
              </a:ext>
            </a:extLst>
          </p:cNvPr>
          <p:cNvSpPr/>
          <p:nvPr/>
        </p:nvSpPr>
        <p:spPr>
          <a:xfrm>
            <a:off x="152400" y="5233350"/>
            <a:ext cx="267168" cy="13531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tx1"/>
                </a:solidFill>
                <a:latin typeface="Georgia" panose="02040502050405020303" pitchFamily="18" charset="0"/>
              </a:rPr>
              <a:t>Debtor</a:t>
            </a:r>
          </a:p>
        </p:txBody>
      </p:sp>
    </p:spTree>
    <p:extLst>
      <p:ext uri="{BB962C8B-B14F-4D97-AF65-F5344CB8AC3E}">
        <p14:creationId xmlns:p14="http://schemas.microsoft.com/office/powerpoint/2010/main" val="369120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2AA54B-67A3-4150-8514-77220509B899}"/>
              </a:ext>
            </a:extLst>
          </p:cNvPr>
          <p:cNvSpPr>
            <a:spLocks noGrp="1"/>
          </p:cNvSpPr>
          <p:nvPr>
            <p:ph type="title"/>
          </p:nvPr>
        </p:nvSpPr>
        <p:spPr bwMode="auto">
          <a:xfrm>
            <a:off x="-9524" y="1"/>
            <a:ext cx="7019925" cy="68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The Romanian debt collection industry employs ~1800 people, almost half of them being in the B2C &amp; B2B collection segment</a:t>
            </a:r>
          </a:p>
        </p:txBody>
      </p:sp>
      <p:sp>
        <p:nvSpPr>
          <p:cNvPr id="16387" name="TextBox 10">
            <a:extLst>
              <a:ext uri="{FF2B5EF4-FFF2-40B4-BE49-F238E27FC236}">
                <a16:creationId xmlns:a16="http://schemas.microsoft.com/office/drawing/2014/main" xmlns="" id="{FEDAA3B5-580C-4A43-BDD7-2877DDED6BD9}"/>
              </a:ext>
            </a:extLst>
          </p:cNvPr>
          <p:cNvSpPr txBox="1">
            <a:spLocks noChangeArrowheads="1"/>
          </p:cNvSpPr>
          <p:nvPr/>
        </p:nvSpPr>
        <p:spPr bwMode="auto">
          <a:xfrm>
            <a:off x="233366" y="758829"/>
            <a:ext cx="20072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solidFill>
                  <a:srgbClr val="000000"/>
                </a:solidFill>
                <a:latin typeface="Georgia" panose="02040502050405020303" pitchFamily="18" charset="0"/>
              </a:rPr>
              <a:t>Employee structure</a:t>
            </a:r>
          </a:p>
        </p:txBody>
      </p:sp>
      <p:sp>
        <p:nvSpPr>
          <p:cNvPr id="16392" name="TextBox 11">
            <a:extLst>
              <a:ext uri="{FF2B5EF4-FFF2-40B4-BE49-F238E27FC236}">
                <a16:creationId xmlns:a16="http://schemas.microsoft.com/office/drawing/2014/main" xmlns="" id="{0E6AB348-A9C0-423D-A584-343E53234E33}"/>
              </a:ext>
            </a:extLst>
          </p:cNvPr>
          <p:cNvSpPr txBox="1">
            <a:spLocks noChangeArrowheads="1"/>
          </p:cNvSpPr>
          <p:nvPr/>
        </p:nvSpPr>
        <p:spPr bwMode="auto">
          <a:xfrm>
            <a:off x="304802" y="4879733"/>
            <a:ext cx="3675799" cy="14624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spcBef>
                <a:spcPts val="300"/>
              </a:spcBef>
              <a:buClr>
                <a:srgbClr val="17375E"/>
              </a:buClr>
              <a:buFont typeface="Wingdings" panose="05000000000000000000" pitchFamily="2" charset="2"/>
              <a:buChar char="§"/>
            </a:pPr>
            <a:r>
              <a:rPr lang="en-US" altLang="en-US" sz="1200" dirty="0">
                <a:solidFill>
                  <a:srgbClr val="000000"/>
                </a:solidFill>
                <a:latin typeface="Georgia" panose="02040502050405020303" pitchFamily="18" charset="0"/>
              </a:rPr>
              <a:t>B2C debt collection is the most </a:t>
            </a:r>
            <a:r>
              <a:rPr lang="en-US" altLang="en-US" sz="1200" dirty="0">
                <a:latin typeface="Georgia" panose="02040502050405020303" pitchFamily="18" charset="0"/>
              </a:rPr>
              <a:t>employee-intensive function, accounting for approx. 39% </a:t>
            </a:r>
            <a:br>
              <a:rPr lang="en-US" altLang="en-US" sz="1200" dirty="0">
                <a:latin typeface="Georgia" panose="02040502050405020303" pitchFamily="18" charset="0"/>
              </a:rPr>
            </a:br>
            <a:r>
              <a:rPr lang="en-US" altLang="en-US" sz="1200" dirty="0">
                <a:latin typeface="Georgia" panose="02040502050405020303" pitchFamily="18" charset="0"/>
              </a:rPr>
              <a:t>of the total full-time employees.</a:t>
            </a:r>
          </a:p>
        </p:txBody>
      </p:sp>
      <p:graphicFrame>
        <p:nvGraphicFramePr>
          <p:cNvPr id="7" name="Chart 13">
            <a:extLst>
              <a:ext uri="{FF2B5EF4-FFF2-40B4-BE49-F238E27FC236}">
                <a16:creationId xmlns:a16="http://schemas.microsoft.com/office/drawing/2014/main" xmlns="" id="{9718BC11-12C9-47CF-873D-850A9D5F6F13}"/>
              </a:ext>
            </a:extLst>
          </p:cNvPr>
          <p:cNvGraphicFramePr>
            <a:graphicFrameLocks/>
          </p:cNvGraphicFramePr>
          <p:nvPr>
            <p:extLst>
              <p:ext uri="{D42A27DB-BD31-4B8C-83A1-F6EECF244321}">
                <p14:modId xmlns:p14="http://schemas.microsoft.com/office/powerpoint/2010/main" val="2597068535"/>
              </p:ext>
            </p:extLst>
          </p:nvPr>
        </p:nvGraphicFramePr>
        <p:xfrm>
          <a:off x="188352" y="1066605"/>
          <a:ext cx="4709808" cy="3728339"/>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xmlns="" id="{3CD7E3AE-FC43-46E1-8389-3D803F1498A7}"/>
              </a:ext>
            </a:extLst>
          </p:cNvPr>
          <p:cNvPicPr>
            <a:picLocks noChangeAspect="1"/>
          </p:cNvPicPr>
          <p:nvPr/>
        </p:nvPicPr>
        <p:blipFill>
          <a:blip r:embed="rId4"/>
          <a:stretch>
            <a:fillRect/>
          </a:stretch>
        </p:blipFill>
        <p:spPr>
          <a:xfrm>
            <a:off x="4467122" y="1295400"/>
            <a:ext cx="4653787" cy="2456887"/>
          </a:xfrm>
          <a:prstGeom prst="rect">
            <a:avLst/>
          </a:prstGeom>
        </p:spPr>
      </p:pic>
      <p:graphicFrame>
        <p:nvGraphicFramePr>
          <p:cNvPr id="12" name="Chart 11">
            <a:extLst>
              <a:ext uri="{FF2B5EF4-FFF2-40B4-BE49-F238E27FC236}">
                <a16:creationId xmlns:a16="http://schemas.microsoft.com/office/drawing/2014/main" xmlns="" id="{1C2EF0DD-E024-49D1-BCC2-12C8B1B03F4B}"/>
              </a:ext>
            </a:extLst>
          </p:cNvPr>
          <p:cNvGraphicFramePr>
            <a:graphicFrameLocks/>
          </p:cNvGraphicFramePr>
          <p:nvPr>
            <p:extLst>
              <p:ext uri="{D42A27DB-BD31-4B8C-83A1-F6EECF244321}">
                <p14:modId xmlns:p14="http://schemas.microsoft.com/office/powerpoint/2010/main" val="3740083422"/>
              </p:ext>
            </p:extLst>
          </p:nvPr>
        </p:nvGraphicFramePr>
        <p:xfrm>
          <a:off x="4467122" y="3308957"/>
          <a:ext cx="4495453" cy="30567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2468559"/>
      </p:ext>
    </p:extLst>
  </p:cSld>
  <p:clrMapOvr>
    <a:masterClrMapping/>
  </p:clrMapOvr>
  <p:extLst>
    <p:ext uri="{6950BFC3-D8DA-4A85-94F7-54DA5524770B}">
      <p188:commentRel xmlns:p188="http://schemas.microsoft.com/office/powerpoint/2018/8/main" xmlns="" r:id="rId6"/>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8CCF2724-9409-42B4-8BD9-4FD79E4826F8}"/>
              </a:ext>
            </a:extLst>
          </p:cNvPr>
          <p:cNvSpPr>
            <a:spLocks noGrp="1"/>
          </p:cNvSpPr>
          <p:nvPr>
            <p:ph type="title"/>
          </p:nvPr>
        </p:nvSpPr>
        <p:spPr bwMode="auto">
          <a:xfrm>
            <a:off x="0" y="1"/>
            <a:ext cx="7315200" cy="68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dirty="0"/>
              <a:t>In 2021, the total number clients has decreased compared to 2020, with a relatively similar industry structure.</a:t>
            </a:r>
          </a:p>
        </p:txBody>
      </p:sp>
      <p:sp>
        <p:nvSpPr>
          <p:cNvPr id="17411" name="TextBox 8">
            <a:extLst>
              <a:ext uri="{FF2B5EF4-FFF2-40B4-BE49-F238E27FC236}">
                <a16:creationId xmlns:a16="http://schemas.microsoft.com/office/drawing/2014/main" xmlns="" id="{5B3B6E95-6E59-4B12-9186-2DCCA8662705}"/>
              </a:ext>
            </a:extLst>
          </p:cNvPr>
          <p:cNvSpPr txBox="1">
            <a:spLocks noChangeArrowheads="1"/>
          </p:cNvSpPr>
          <p:nvPr/>
        </p:nvSpPr>
        <p:spPr bwMode="auto">
          <a:xfrm>
            <a:off x="230188" y="758829"/>
            <a:ext cx="14141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Active clients</a:t>
            </a:r>
          </a:p>
        </p:txBody>
      </p:sp>
      <p:sp>
        <p:nvSpPr>
          <p:cNvPr id="17413" name="TextBox 7">
            <a:extLst>
              <a:ext uri="{FF2B5EF4-FFF2-40B4-BE49-F238E27FC236}">
                <a16:creationId xmlns:a16="http://schemas.microsoft.com/office/drawing/2014/main" xmlns="" id="{5D357E84-794C-44B8-8C38-306FE7721120}"/>
              </a:ext>
            </a:extLst>
          </p:cNvPr>
          <p:cNvSpPr txBox="1">
            <a:spLocks noChangeArrowheads="1"/>
          </p:cNvSpPr>
          <p:nvPr/>
        </p:nvSpPr>
        <p:spPr bwMode="auto">
          <a:xfrm>
            <a:off x="1143000" y="6400800"/>
            <a:ext cx="655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dirty="0">
                <a:latin typeface="Georgia" panose="02040502050405020303" pitchFamily="18" charset="0"/>
              </a:rPr>
              <a:t>*Number of active clients was calculated at AMCC level</a:t>
            </a:r>
          </a:p>
          <a:p>
            <a:pPr eaLnBrk="1" hangingPunct="1"/>
            <a:r>
              <a:rPr lang="en-US" altLang="en-US" sz="800" i="1" dirty="0">
                <a:latin typeface="Georgia" panose="02040502050405020303" pitchFamily="18" charset="0"/>
              </a:rPr>
              <a:t>**One client does not necessary account for a client, as a creditor can request collection services from more than one collection agency.</a:t>
            </a:r>
            <a:endParaRPr lang="en-US" altLang="en-US" sz="900" i="1" dirty="0">
              <a:latin typeface="Georgia" panose="02040502050405020303" pitchFamily="18" charset="0"/>
            </a:endParaRPr>
          </a:p>
        </p:txBody>
      </p:sp>
      <p:sp>
        <p:nvSpPr>
          <p:cNvPr id="14" name="TextBox 13">
            <a:extLst>
              <a:ext uri="{FF2B5EF4-FFF2-40B4-BE49-F238E27FC236}">
                <a16:creationId xmlns:a16="http://schemas.microsoft.com/office/drawing/2014/main" xmlns="" id="{72A6CC6C-EFB6-4768-96EF-1D51171CC3CC}"/>
              </a:ext>
            </a:extLst>
          </p:cNvPr>
          <p:cNvSpPr txBox="1"/>
          <p:nvPr/>
        </p:nvSpPr>
        <p:spPr>
          <a:xfrm>
            <a:off x="237699" y="4876802"/>
            <a:ext cx="8534400" cy="1371598"/>
          </a:xfrm>
          <a:prstGeom prst="rect">
            <a:avLst/>
          </a:prstGeom>
          <a:noFill/>
          <a:ln>
            <a:noFill/>
          </a:ln>
        </p:spPr>
        <p:txBody>
          <a:bodyPr tIns="91440"/>
          <a:lstStyle/>
          <a:p>
            <a:pPr marL="171446" indent="-171446" eaLnBrk="1" hangingPunct="1">
              <a:spcBef>
                <a:spcPts val="0"/>
              </a:spcBef>
              <a:buClr>
                <a:schemeClr val="tx2">
                  <a:lumMod val="75000"/>
                </a:schemeClr>
              </a:buClr>
              <a:buFont typeface="Wingdings" charset="2"/>
              <a:buChar char="§"/>
              <a:defRPr/>
            </a:pPr>
            <a:r>
              <a:rPr lang="en-US" sz="1100" b="1" dirty="0">
                <a:latin typeface="Georgia" panose="02040502050405020303" pitchFamily="18" charset="0"/>
              </a:rPr>
              <a:t>B2C segment: </a:t>
            </a:r>
            <a:r>
              <a:rPr lang="en-US" sz="1100" dirty="0">
                <a:latin typeface="Georgia" panose="02040502050405020303" pitchFamily="18" charset="0"/>
              </a:rPr>
              <a:t>The number of active Banking and Telecom clients has decreased in 2021 compared to 2020. </a:t>
            </a:r>
          </a:p>
          <a:p>
            <a:pPr eaLnBrk="1" hangingPunct="1">
              <a:spcBef>
                <a:spcPts val="0"/>
              </a:spcBef>
              <a:buClr>
                <a:schemeClr val="tx2">
                  <a:lumMod val="75000"/>
                </a:schemeClr>
              </a:buClr>
              <a:defRPr/>
            </a:pPr>
            <a:endParaRPr lang="en-US" sz="1100" dirty="0">
              <a:latin typeface="Georgia" panose="02040502050405020303" pitchFamily="18" charset="0"/>
            </a:endParaRPr>
          </a:p>
          <a:p>
            <a:pPr marL="171446" indent="-171446" eaLnBrk="1" hangingPunct="1">
              <a:spcBef>
                <a:spcPts val="0"/>
              </a:spcBef>
              <a:buClr>
                <a:schemeClr val="tx2">
                  <a:lumMod val="75000"/>
                </a:schemeClr>
              </a:buClr>
              <a:buFont typeface="Wingdings" charset="2"/>
              <a:buChar char="§"/>
              <a:defRPr/>
            </a:pPr>
            <a:r>
              <a:rPr lang="en-US" sz="1100" b="1" dirty="0">
                <a:latin typeface="Georgia" panose="02040502050405020303" pitchFamily="18" charset="0"/>
              </a:rPr>
              <a:t>B2B segment:  </a:t>
            </a:r>
            <a:r>
              <a:rPr lang="en-US" sz="1100" dirty="0">
                <a:latin typeface="Georgia" panose="02040502050405020303" pitchFamily="18" charset="0"/>
              </a:rPr>
              <a:t>Most of the active clients come from other industries such as FMCG, Pharma, IT, Distribution, with a low representation from Banking, Telecom and Leasing sectors.</a:t>
            </a:r>
          </a:p>
          <a:p>
            <a:pPr marL="171446" indent="-171446" eaLnBrk="1" hangingPunct="1">
              <a:spcBef>
                <a:spcPts val="0"/>
              </a:spcBef>
              <a:buClr>
                <a:schemeClr val="tx2">
                  <a:lumMod val="75000"/>
                </a:schemeClr>
              </a:buClr>
              <a:buFont typeface="Wingdings" charset="2"/>
              <a:buChar char="§"/>
              <a:defRPr/>
            </a:pPr>
            <a:endParaRPr lang="en-US" sz="1100" dirty="0">
              <a:highlight>
                <a:srgbClr val="FFFF00"/>
              </a:highlight>
              <a:latin typeface="Georgia" panose="02040502050405020303" pitchFamily="18" charset="0"/>
            </a:endParaRPr>
          </a:p>
          <a:p>
            <a:pPr marL="171446" indent="-171446" eaLnBrk="1" hangingPunct="1">
              <a:spcBef>
                <a:spcPts val="0"/>
              </a:spcBef>
              <a:buClr>
                <a:schemeClr val="tx2">
                  <a:lumMod val="75000"/>
                </a:schemeClr>
              </a:buClr>
              <a:buFont typeface="Wingdings" charset="2"/>
              <a:buChar char="§"/>
              <a:defRPr/>
            </a:pPr>
            <a:r>
              <a:rPr lang="en-US" sz="1100" dirty="0">
                <a:latin typeface="Georgia" panose="02040502050405020303" pitchFamily="18" charset="0"/>
              </a:rPr>
              <a:t>In 2021, 62% of B2C active clients were fr0m the financial services sector (Banking, NBFI, Insurance and Leasing), a slight increase from 2020.</a:t>
            </a:r>
          </a:p>
        </p:txBody>
      </p:sp>
      <p:cxnSp>
        <p:nvCxnSpPr>
          <p:cNvPr id="15" name="Straight Connector 14">
            <a:extLst>
              <a:ext uri="{FF2B5EF4-FFF2-40B4-BE49-F238E27FC236}">
                <a16:creationId xmlns:a16="http://schemas.microsoft.com/office/drawing/2014/main" xmlns="" id="{E0583E17-0B8D-4264-A2AB-EAE9D308F605}"/>
              </a:ext>
            </a:extLst>
          </p:cNvPr>
          <p:cNvCxnSpPr/>
          <p:nvPr/>
        </p:nvCxnSpPr>
        <p:spPr>
          <a:xfrm>
            <a:off x="228600" y="4876800"/>
            <a:ext cx="8763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5D14F82C-84A2-4CB6-B162-97BEDFD2DB90}"/>
              </a:ext>
            </a:extLst>
          </p:cNvPr>
          <p:cNvSpPr txBox="1"/>
          <p:nvPr/>
        </p:nvSpPr>
        <p:spPr>
          <a:xfrm>
            <a:off x="1028700" y="1380935"/>
            <a:ext cx="3581400" cy="276999"/>
          </a:xfrm>
          <a:prstGeom prst="rect">
            <a:avLst/>
          </a:prstGeom>
          <a:noFill/>
        </p:spPr>
        <p:txBody>
          <a:bodyPr wrap="square" rtlCol="0">
            <a:spAutoFit/>
          </a:bodyPr>
          <a:lstStyle/>
          <a:p>
            <a:r>
              <a:rPr lang="en-US" sz="1200" b="1" dirty="0">
                <a:latin typeface="Georgia" panose="02040502050405020303" pitchFamily="18" charset="0"/>
              </a:rPr>
              <a:t>B2C – Average clients per respondent 2021</a:t>
            </a:r>
          </a:p>
        </p:txBody>
      </p:sp>
      <p:pic>
        <p:nvPicPr>
          <p:cNvPr id="5" name="Picture 4">
            <a:extLst>
              <a:ext uri="{FF2B5EF4-FFF2-40B4-BE49-F238E27FC236}">
                <a16:creationId xmlns:a16="http://schemas.microsoft.com/office/drawing/2014/main" xmlns="" id="{C2272E86-69DE-4B78-5DD0-3CB76CDDE738}"/>
              </a:ext>
            </a:extLst>
          </p:cNvPr>
          <p:cNvPicPr>
            <a:picLocks noChangeAspect="1"/>
          </p:cNvPicPr>
          <p:nvPr/>
        </p:nvPicPr>
        <p:blipFill>
          <a:blip r:embed="rId2"/>
          <a:stretch>
            <a:fillRect/>
          </a:stretch>
        </p:blipFill>
        <p:spPr>
          <a:xfrm>
            <a:off x="76200" y="1833959"/>
            <a:ext cx="4956478" cy="2956816"/>
          </a:xfrm>
          <a:prstGeom prst="rect">
            <a:avLst/>
          </a:prstGeom>
        </p:spPr>
      </p:pic>
      <p:pic>
        <p:nvPicPr>
          <p:cNvPr id="11" name="Picture 10">
            <a:extLst>
              <a:ext uri="{FF2B5EF4-FFF2-40B4-BE49-F238E27FC236}">
                <a16:creationId xmlns:a16="http://schemas.microsoft.com/office/drawing/2014/main" xmlns="" id="{EAC068AF-83E6-A560-7FE2-EB87ED0C9E54}"/>
              </a:ext>
            </a:extLst>
          </p:cNvPr>
          <p:cNvPicPr>
            <a:picLocks noChangeAspect="1"/>
          </p:cNvPicPr>
          <p:nvPr/>
        </p:nvPicPr>
        <p:blipFill>
          <a:blip r:embed="rId3"/>
          <a:stretch>
            <a:fillRect/>
          </a:stretch>
        </p:blipFill>
        <p:spPr>
          <a:xfrm>
            <a:off x="4038600" y="1219201"/>
            <a:ext cx="6131423" cy="3344862"/>
          </a:xfrm>
          <a:prstGeom prst="rect">
            <a:avLst/>
          </a:prstGeom>
        </p:spPr>
      </p:pic>
    </p:spTree>
    <p:extLst>
      <p:ext uri="{BB962C8B-B14F-4D97-AF65-F5344CB8AC3E}">
        <p14:creationId xmlns:p14="http://schemas.microsoft.com/office/powerpoint/2010/main" val="141714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8CCF2724-9409-42B4-8BD9-4FD79E4826F8}"/>
              </a:ext>
            </a:extLst>
          </p:cNvPr>
          <p:cNvSpPr>
            <a:spLocks noGrp="1"/>
          </p:cNvSpPr>
          <p:nvPr>
            <p:ph type="title"/>
          </p:nvPr>
        </p:nvSpPr>
        <p:spPr bwMode="auto">
          <a:xfrm>
            <a:off x="0" y="1"/>
            <a:ext cx="7315200" cy="68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1600" b="1" dirty="0"/>
              <a:t>Banking sector is the main provider of clients in 2021</a:t>
            </a:r>
          </a:p>
        </p:txBody>
      </p:sp>
      <p:sp>
        <p:nvSpPr>
          <p:cNvPr id="17411" name="TextBox 8">
            <a:extLst>
              <a:ext uri="{FF2B5EF4-FFF2-40B4-BE49-F238E27FC236}">
                <a16:creationId xmlns:a16="http://schemas.microsoft.com/office/drawing/2014/main" xmlns="" id="{5B3B6E95-6E59-4B12-9186-2DCCA8662705}"/>
              </a:ext>
            </a:extLst>
          </p:cNvPr>
          <p:cNvSpPr txBox="1">
            <a:spLocks noChangeArrowheads="1"/>
          </p:cNvSpPr>
          <p:nvPr/>
        </p:nvSpPr>
        <p:spPr bwMode="auto">
          <a:xfrm>
            <a:off x="230188" y="758829"/>
            <a:ext cx="14141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latin typeface="Georgia" panose="02040502050405020303" pitchFamily="18" charset="0"/>
              </a:rPr>
              <a:t>Active clients</a:t>
            </a:r>
          </a:p>
        </p:txBody>
      </p:sp>
      <p:sp>
        <p:nvSpPr>
          <p:cNvPr id="17413" name="TextBox 7">
            <a:extLst>
              <a:ext uri="{FF2B5EF4-FFF2-40B4-BE49-F238E27FC236}">
                <a16:creationId xmlns:a16="http://schemas.microsoft.com/office/drawing/2014/main" xmlns="" id="{5D357E84-794C-44B8-8C38-306FE7721120}"/>
              </a:ext>
            </a:extLst>
          </p:cNvPr>
          <p:cNvSpPr txBox="1">
            <a:spLocks noChangeArrowheads="1"/>
          </p:cNvSpPr>
          <p:nvPr/>
        </p:nvSpPr>
        <p:spPr bwMode="auto">
          <a:xfrm>
            <a:off x="1143000" y="6400800"/>
            <a:ext cx="655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dirty="0">
                <a:latin typeface="Georgia" panose="02040502050405020303" pitchFamily="18" charset="0"/>
              </a:rPr>
              <a:t>*Number of active clients was calculated at AMCC level</a:t>
            </a:r>
          </a:p>
          <a:p>
            <a:pPr eaLnBrk="1" hangingPunct="1"/>
            <a:r>
              <a:rPr lang="en-US" altLang="en-US" sz="800" i="1" dirty="0">
                <a:latin typeface="Georgia" panose="02040502050405020303" pitchFamily="18" charset="0"/>
              </a:rPr>
              <a:t>**One client does not necessary account for a client, as a creditor can request collection services from more than one collection agency.</a:t>
            </a:r>
            <a:endParaRPr lang="en-US" altLang="en-US" sz="900" i="1" dirty="0">
              <a:latin typeface="Georgia" panose="02040502050405020303" pitchFamily="18" charset="0"/>
            </a:endParaRPr>
          </a:p>
        </p:txBody>
      </p:sp>
      <p:sp>
        <p:nvSpPr>
          <p:cNvPr id="14" name="TextBox 13">
            <a:extLst>
              <a:ext uri="{FF2B5EF4-FFF2-40B4-BE49-F238E27FC236}">
                <a16:creationId xmlns:a16="http://schemas.microsoft.com/office/drawing/2014/main" xmlns="" id="{72A6CC6C-EFB6-4768-96EF-1D51171CC3CC}"/>
              </a:ext>
            </a:extLst>
          </p:cNvPr>
          <p:cNvSpPr txBox="1"/>
          <p:nvPr/>
        </p:nvSpPr>
        <p:spPr>
          <a:xfrm>
            <a:off x="237699" y="4876802"/>
            <a:ext cx="8534400" cy="1211263"/>
          </a:xfrm>
          <a:prstGeom prst="rect">
            <a:avLst/>
          </a:prstGeom>
          <a:noFill/>
          <a:ln>
            <a:noFill/>
          </a:ln>
        </p:spPr>
        <p:txBody>
          <a:bodyPr tIns="91440"/>
          <a:lstStyle/>
          <a:p>
            <a:pPr marL="171446" indent="-171446" eaLnBrk="1" hangingPunct="1">
              <a:spcBef>
                <a:spcPts val="0"/>
              </a:spcBef>
              <a:buClr>
                <a:schemeClr val="tx2">
                  <a:lumMod val="75000"/>
                </a:schemeClr>
              </a:buClr>
              <a:buFont typeface="Wingdings" charset="2"/>
              <a:buChar char="§"/>
              <a:defRPr/>
            </a:pPr>
            <a:r>
              <a:rPr lang="en-US" sz="1100" b="1" dirty="0">
                <a:latin typeface="Georgia" panose="02040502050405020303" pitchFamily="18" charset="0"/>
              </a:rPr>
              <a:t>B2C segment: </a:t>
            </a:r>
            <a:r>
              <a:rPr lang="en-US" sz="1100" dirty="0">
                <a:latin typeface="Georgia" panose="02040502050405020303" pitchFamily="18" charset="0"/>
              </a:rPr>
              <a:t>The number of active Banking and Telecom clients has decreased in 2021 compared to 2020. </a:t>
            </a:r>
          </a:p>
          <a:p>
            <a:pPr eaLnBrk="1" hangingPunct="1">
              <a:spcBef>
                <a:spcPts val="0"/>
              </a:spcBef>
              <a:buClr>
                <a:schemeClr val="tx2">
                  <a:lumMod val="75000"/>
                </a:schemeClr>
              </a:buClr>
              <a:defRPr/>
            </a:pPr>
            <a:endParaRPr lang="en-US" sz="1100" dirty="0">
              <a:latin typeface="Georgia" panose="02040502050405020303" pitchFamily="18" charset="0"/>
            </a:endParaRPr>
          </a:p>
          <a:p>
            <a:pPr marL="171446" indent="-171446" eaLnBrk="1" hangingPunct="1">
              <a:spcBef>
                <a:spcPts val="0"/>
              </a:spcBef>
              <a:buClr>
                <a:schemeClr val="tx2">
                  <a:lumMod val="75000"/>
                </a:schemeClr>
              </a:buClr>
              <a:buFont typeface="Wingdings" charset="2"/>
              <a:buChar char="§"/>
              <a:defRPr/>
            </a:pPr>
            <a:r>
              <a:rPr lang="en-US" sz="1100" b="1" dirty="0">
                <a:latin typeface="Georgia" panose="02040502050405020303" pitchFamily="18" charset="0"/>
              </a:rPr>
              <a:t>B2B segment:  </a:t>
            </a:r>
            <a:r>
              <a:rPr lang="en-US" sz="1100" dirty="0">
                <a:latin typeface="Georgia" panose="02040502050405020303" pitchFamily="18" charset="0"/>
              </a:rPr>
              <a:t>Most of the active clients come from other industries such as FMCG, Pharma, IT, Distribution, with a low representation from Banking, Telecom and Leasing sectors.</a:t>
            </a:r>
          </a:p>
          <a:p>
            <a:pPr marL="171446" indent="-171446" eaLnBrk="1" hangingPunct="1">
              <a:spcBef>
                <a:spcPts val="0"/>
              </a:spcBef>
              <a:buClr>
                <a:schemeClr val="tx2">
                  <a:lumMod val="75000"/>
                </a:schemeClr>
              </a:buClr>
              <a:buFont typeface="Wingdings" charset="2"/>
              <a:buChar char="§"/>
              <a:defRPr/>
            </a:pPr>
            <a:endParaRPr lang="en-US" sz="1100" dirty="0">
              <a:highlight>
                <a:srgbClr val="FFFF00"/>
              </a:highlight>
              <a:latin typeface="Georgia" panose="02040502050405020303" pitchFamily="18" charset="0"/>
            </a:endParaRPr>
          </a:p>
          <a:p>
            <a:pPr marL="171446" indent="-171446" eaLnBrk="1" hangingPunct="1">
              <a:spcBef>
                <a:spcPts val="0"/>
              </a:spcBef>
              <a:buClr>
                <a:schemeClr val="tx2">
                  <a:lumMod val="75000"/>
                </a:schemeClr>
              </a:buClr>
              <a:buFont typeface="Wingdings" charset="2"/>
              <a:buChar char="§"/>
              <a:defRPr/>
            </a:pPr>
            <a:r>
              <a:rPr lang="en-US" sz="1100" dirty="0">
                <a:latin typeface="Georgia" panose="02040502050405020303" pitchFamily="18" charset="0"/>
              </a:rPr>
              <a:t>In 2021, 62% of B2C active clients were fr0m the financial services sector (Banking, NBFI, Insurance and Leasing), a slight increase from 2020.</a:t>
            </a:r>
          </a:p>
        </p:txBody>
      </p:sp>
      <p:cxnSp>
        <p:nvCxnSpPr>
          <p:cNvPr id="15" name="Straight Connector 14">
            <a:extLst>
              <a:ext uri="{FF2B5EF4-FFF2-40B4-BE49-F238E27FC236}">
                <a16:creationId xmlns:a16="http://schemas.microsoft.com/office/drawing/2014/main" xmlns="" id="{E0583E17-0B8D-4264-A2AB-EAE9D308F605}"/>
              </a:ext>
            </a:extLst>
          </p:cNvPr>
          <p:cNvCxnSpPr/>
          <p:nvPr/>
        </p:nvCxnSpPr>
        <p:spPr>
          <a:xfrm>
            <a:off x="228600" y="4876800"/>
            <a:ext cx="8763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75C2DF2A-FAC6-45B5-A320-ECD65B6968F1}"/>
              </a:ext>
            </a:extLst>
          </p:cNvPr>
          <p:cNvSpPr txBox="1"/>
          <p:nvPr/>
        </p:nvSpPr>
        <p:spPr>
          <a:xfrm>
            <a:off x="990600" y="1320033"/>
            <a:ext cx="3581400" cy="276999"/>
          </a:xfrm>
          <a:prstGeom prst="rect">
            <a:avLst/>
          </a:prstGeom>
          <a:noFill/>
        </p:spPr>
        <p:txBody>
          <a:bodyPr wrap="square" rtlCol="0">
            <a:spAutoFit/>
          </a:bodyPr>
          <a:lstStyle/>
          <a:p>
            <a:r>
              <a:rPr lang="en-US" sz="1200" b="1" dirty="0">
                <a:latin typeface="Georgia" panose="02040502050405020303" pitchFamily="18" charset="0"/>
              </a:rPr>
              <a:t>B2C – Average clients per respondent 2021</a:t>
            </a:r>
          </a:p>
        </p:txBody>
      </p:sp>
      <p:pic>
        <p:nvPicPr>
          <p:cNvPr id="9" name="Picture 8">
            <a:extLst>
              <a:ext uri="{FF2B5EF4-FFF2-40B4-BE49-F238E27FC236}">
                <a16:creationId xmlns:a16="http://schemas.microsoft.com/office/drawing/2014/main" xmlns="" id="{52542B2F-A14C-093D-70EE-98202F2A6FAF}"/>
              </a:ext>
            </a:extLst>
          </p:cNvPr>
          <p:cNvPicPr>
            <a:picLocks noChangeAspect="1"/>
          </p:cNvPicPr>
          <p:nvPr/>
        </p:nvPicPr>
        <p:blipFill>
          <a:blip r:embed="rId2"/>
          <a:stretch>
            <a:fillRect/>
          </a:stretch>
        </p:blipFill>
        <p:spPr>
          <a:xfrm>
            <a:off x="304800" y="1784048"/>
            <a:ext cx="4401693" cy="2780017"/>
          </a:xfrm>
          <a:prstGeom prst="rect">
            <a:avLst/>
          </a:prstGeom>
        </p:spPr>
      </p:pic>
      <p:pic>
        <p:nvPicPr>
          <p:cNvPr id="10" name="Picture 9">
            <a:extLst>
              <a:ext uri="{FF2B5EF4-FFF2-40B4-BE49-F238E27FC236}">
                <a16:creationId xmlns:a16="http://schemas.microsoft.com/office/drawing/2014/main" xmlns="" id="{4FEC89EC-C26D-F56D-AE50-5B251CC9D026}"/>
              </a:ext>
            </a:extLst>
          </p:cNvPr>
          <p:cNvPicPr>
            <a:picLocks noChangeAspect="1"/>
          </p:cNvPicPr>
          <p:nvPr/>
        </p:nvPicPr>
        <p:blipFill>
          <a:blip r:embed="rId3"/>
          <a:stretch>
            <a:fillRect/>
          </a:stretch>
        </p:blipFill>
        <p:spPr>
          <a:xfrm>
            <a:off x="4038600" y="1219203"/>
            <a:ext cx="6131423" cy="3344862"/>
          </a:xfrm>
          <a:prstGeom prst="rect">
            <a:avLst/>
          </a:prstGeom>
        </p:spPr>
      </p:pic>
    </p:spTree>
    <p:extLst>
      <p:ext uri="{BB962C8B-B14F-4D97-AF65-F5344CB8AC3E}">
        <p14:creationId xmlns:p14="http://schemas.microsoft.com/office/powerpoint/2010/main" val="1953673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6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MCC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34DF7252A17F47906EF2F08CD7C0CA" ma:contentTypeVersion="12" ma:contentTypeDescription="Create a new document." ma:contentTypeScope="" ma:versionID="d33836748a7cf0c61cae8e8630f54609">
  <xsd:schema xmlns:xsd="http://www.w3.org/2001/XMLSchema" xmlns:xs="http://www.w3.org/2001/XMLSchema" xmlns:p="http://schemas.microsoft.com/office/2006/metadata/properties" xmlns:ns1="http://schemas.microsoft.com/sharepoint/v3" xmlns:ns2="2733767e-ec92-4a99-ab9d-74ce7cbaee72" xmlns:ns3="0219bf7b-75bb-4cda-8ae9-3987373285ab" targetNamespace="http://schemas.microsoft.com/office/2006/metadata/properties" ma:root="true" ma:fieldsID="b18a4a079fbb80572840a5d7444e183b" ns1:_="" ns2:_="" ns3:_="">
    <xsd:import namespace="http://schemas.microsoft.com/sharepoint/v3"/>
    <xsd:import namespace="2733767e-ec92-4a99-ab9d-74ce7cbaee72"/>
    <xsd:import namespace="0219bf7b-75bb-4cda-8ae9-3987373285a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33767e-ec92-4a99-ab9d-74ce7cbaee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19bf7b-75bb-4cda-8ae9-3987373285a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BF17BC4-790D-4CDF-8CE3-30219380B9E4}">
  <ds:schemaRefs>
    <ds:schemaRef ds:uri="http://schemas.microsoft.com/sharepoint/v3/contenttype/forms"/>
  </ds:schemaRefs>
</ds:datastoreItem>
</file>

<file path=customXml/itemProps2.xml><?xml version="1.0" encoding="utf-8"?>
<ds:datastoreItem xmlns:ds="http://schemas.openxmlformats.org/officeDocument/2006/customXml" ds:itemID="{E62666F6-5437-4C64-9AA8-74E67F7E5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733767e-ec92-4a99-ab9d-74ce7cbaee72"/>
    <ds:schemaRef ds:uri="0219bf7b-75bb-4cda-8ae9-3987373285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C7A1E-1831-44F1-ACBC-E00607552430}">
  <ds:schemaRefs>
    <ds:schemaRef ds:uri="http://purl.org/dc/terms/"/>
    <ds:schemaRef ds:uri="http://schemas.microsoft.com/office/2006/metadata/properties"/>
    <ds:schemaRef ds:uri="http://schemas.microsoft.com/office/2006/documentManagement/types"/>
    <ds:schemaRef ds:uri="http://schemas.microsoft.com/sharepoint/v3"/>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0219bf7b-75bb-4cda-8ae9-3987373285ab"/>
    <ds:schemaRef ds:uri="2733767e-ec92-4a99-ab9d-74ce7cbaee72"/>
  </ds:schemaRefs>
</ds:datastoreItem>
</file>

<file path=docProps/app.xml><?xml version="1.0" encoding="utf-8"?>
<Properties xmlns="http://schemas.openxmlformats.org/officeDocument/2006/extended-properties" xmlns:vt="http://schemas.openxmlformats.org/officeDocument/2006/docPropsVTypes">
  <Template/>
  <TotalTime>57249</TotalTime>
  <Words>3925</Words>
  <Application>Microsoft Office PowerPoint</Application>
  <PresentationFormat>On-screen Show (4:3)</PresentationFormat>
  <Paragraphs>1150</Paragraphs>
  <Slides>32</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MS PGothic</vt:lpstr>
      <vt:lpstr>Arial</vt:lpstr>
      <vt:lpstr>Calibri</vt:lpstr>
      <vt:lpstr>Georgia</vt:lpstr>
      <vt:lpstr>Tahoma</vt:lpstr>
      <vt:lpstr>Times New Roman</vt:lpstr>
      <vt:lpstr>Wingdings</vt:lpstr>
      <vt:lpstr>AMCC_presentation_template</vt:lpstr>
      <vt:lpstr>think-cell Slide</vt:lpstr>
      <vt:lpstr>PowerPoint Presentation</vt:lpstr>
      <vt:lpstr> About AMCC</vt:lpstr>
      <vt:lpstr> Members AMCC</vt:lpstr>
      <vt:lpstr>PowerPoint Presentation</vt:lpstr>
      <vt:lpstr>What is debt collection?</vt:lpstr>
      <vt:lpstr>Debt collection process</vt:lpstr>
      <vt:lpstr>The Romanian debt collection industry employs ~1800 people, almost half of them being in the B2C &amp; B2B collection segment</vt:lpstr>
      <vt:lpstr>In 2021, the total number clients has decreased compared to 2020, with a relatively similar industry structure.</vt:lpstr>
      <vt:lpstr>Banking sector is the main provider of clients in 2021</vt:lpstr>
      <vt:lpstr>Agenda</vt:lpstr>
      <vt:lpstr>PowerPoint Presentation</vt:lpstr>
      <vt:lpstr>PowerPoint Presentation</vt:lpstr>
      <vt:lpstr>PowerPoint Presentation</vt:lpstr>
      <vt:lpstr>We can notice a decrease of 32% in revenues in 2021,  mainly due to the debt pucehased</vt:lpstr>
      <vt:lpstr>Agenda</vt:lpstr>
      <vt:lpstr>Romanian B2C serviced market has registered a decrease (-40%) in terms of number of cases</vt:lpstr>
      <vt:lpstr>Telecom and Banking serviced debt represent together 52% of the total B2C service debt outsoruced cases in 2021</vt:lpstr>
      <vt:lpstr>Agenda</vt:lpstr>
      <vt:lpstr>The value of purchased debt has registered a major increase (282%) compared to 2020, reaching ~484 mil EUR</vt:lpstr>
      <vt:lpstr>In terms of purchased debt referred, ~73% of the value was acquired from the Banking sector</vt:lpstr>
      <vt:lpstr>Agenda</vt:lpstr>
      <vt:lpstr>The total value of B2B debt outsourced in 2021 decreased (~43%)  to ~137 mil EUR, despite the decrease in the average case value</vt:lpstr>
      <vt:lpstr>The most important sectors in terms of value for B2B debt serviced outsourced are Banking (~38%  share) followed by Telecom (~32%)</vt:lpstr>
      <vt:lpstr>2021 has seen no source in terms of value for B2B debt sold</vt:lpstr>
      <vt:lpstr>Agenda</vt:lpstr>
      <vt:lpstr>The international debt referred and debt recovered markets have seen a decrease of cases in both B2C &amp; B2B sectors</vt:lpstr>
      <vt:lpstr>The most important sectors for 2021 in terms of number of international debt referred cases are Banking, Telecom and Utilities</vt:lpstr>
      <vt:lpstr>PowerPoint Presentation</vt:lpstr>
      <vt:lpstr>Non-performing loans strongly decreased and NBR is taking even more measures to combat over indebtedness </vt:lpstr>
      <vt:lpstr>The number of retail and corporate clients preferring to borrow in RON remains on an increasing path in 2020.</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AMCC Survey</dc:title>
  <dc:creator>Silviu Sand</dc:creator>
  <cp:lastModifiedBy>Ana Donea</cp:lastModifiedBy>
  <cp:revision>2540</cp:revision>
  <cp:lastPrinted>2017-05-22T13:06:37Z</cp:lastPrinted>
  <dcterms:created xsi:type="dcterms:W3CDTF">2009-06-30T12:09:45Z</dcterms:created>
  <dcterms:modified xsi:type="dcterms:W3CDTF">2022-09-16T06:35:05Z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0x0101001934DF7252A17F47906EF2F08CD7C0CA</vt:lpwstr>
  </property>
  <property fmtid="{D5CDD505-2E9C-101B-9397-08002B2CF9AE}" pid="3" name="MSIP_Label_ebeff8d7-73b9-430d-a911-5c18916df644_Enabled">
    <vt:lpwstr>true</vt:lpwstr>
  </property>
  <property fmtid="{D5CDD505-2E9C-101B-9397-08002B2CF9AE}" pid="4" name="MSIP_Label_ebeff8d7-73b9-430d-a911-5c18916df644_SetDate">
    <vt:lpwstr>2022-08-22T09:24:45Z</vt:lpwstr>
  </property>
  <property fmtid="{D5CDD505-2E9C-101B-9397-08002B2CF9AE}" pid="5" name="MSIP_Label_ebeff8d7-73b9-430d-a911-5c18916df644_Method">
    <vt:lpwstr>Standard</vt:lpwstr>
  </property>
  <property fmtid="{D5CDD505-2E9C-101B-9397-08002B2CF9AE}" pid="6" name="MSIP_Label_ebeff8d7-73b9-430d-a911-5c18916df644_Name">
    <vt:lpwstr>Internal_TEST_RO</vt:lpwstr>
  </property>
  <property fmtid="{D5CDD505-2E9C-101B-9397-08002B2CF9AE}" pid="7" name="MSIP_Label_ebeff8d7-73b9-430d-a911-5c18916df644_SiteId">
    <vt:lpwstr>964180d6-298a-43d5-b71d-d4cee877d4b4</vt:lpwstr>
  </property>
  <property fmtid="{D5CDD505-2E9C-101B-9397-08002B2CF9AE}" pid="8" name="MSIP_Label_ebeff8d7-73b9-430d-a911-5c18916df644_ActionId">
    <vt:lpwstr>e728bf20-683e-434e-9ee1-fcfad07fe4cf</vt:lpwstr>
  </property>
  <property fmtid="{D5CDD505-2E9C-101B-9397-08002B2CF9AE}" pid="9" name="MSIP_Label_ebeff8d7-73b9-430d-a911-5c18916df644_ContentBits">
    <vt:lpwstr>0</vt:lpwstr>
  </property>
</Properties>
</file>